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4" r:id="rId1"/>
  </p:sldMasterIdLst>
  <p:notesMasterIdLst>
    <p:notesMasterId r:id="rId114"/>
  </p:notesMasterIdLst>
  <p:sldIdLst>
    <p:sldId id="257" r:id="rId2"/>
    <p:sldId id="263" r:id="rId3"/>
    <p:sldId id="269" r:id="rId4"/>
    <p:sldId id="264" r:id="rId5"/>
    <p:sldId id="271" r:id="rId6"/>
    <p:sldId id="266" r:id="rId7"/>
    <p:sldId id="267" r:id="rId8"/>
    <p:sldId id="273" r:id="rId9"/>
    <p:sldId id="297" r:id="rId10"/>
    <p:sldId id="300" r:id="rId11"/>
    <p:sldId id="275" r:id="rId12"/>
    <p:sldId id="274" r:id="rId13"/>
    <p:sldId id="295" r:id="rId14"/>
    <p:sldId id="296" r:id="rId15"/>
    <p:sldId id="299" r:id="rId16"/>
    <p:sldId id="324" r:id="rId17"/>
    <p:sldId id="325" r:id="rId18"/>
    <p:sldId id="326" r:id="rId19"/>
    <p:sldId id="327" r:id="rId20"/>
    <p:sldId id="328" r:id="rId21"/>
    <p:sldId id="270" r:id="rId22"/>
    <p:sldId id="329" r:id="rId23"/>
    <p:sldId id="309" r:id="rId24"/>
    <p:sldId id="310" r:id="rId25"/>
    <p:sldId id="330" r:id="rId26"/>
    <p:sldId id="276" r:id="rId27"/>
    <p:sldId id="320" r:id="rId28"/>
    <p:sldId id="314" r:id="rId29"/>
    <p:sldId id="377" r:id="rId30"/>
    <p:sldId id="313" r:id="rId31"/>
    <p:sldId id="316" r:id="rId32"/>
    <p:sldId id="322" r:id="rId33"/>
    <p:sldId id="317" r:id="rId34"/>
    <p:sldId id="315" r:id="rId35"/>
    <p:sldId id="378" r:id="rId36"/>
    <p:sldId id="318" r:id="rId37"/>
    <p:sldId id="319" r:id="rId38"/>
    <p:sldId id="336" r:id="rId39"/>
    <p:sldId id="331" r:id="rId40"/>
    <p:sldId id="308" r:id="rId41"/>
    <p:sldId id="302" r:id="rId42"/>
    <p:sldId id="332" r:id="rId43"/>
    <p:sldId id="333" r:id="rId44"/>
    <p:sldId id="303" r:id="rId45"/>
    <p:sldId id="304" r:id="rId46"/>
    <p:sldId id="335" r:id="rId47"/>
    <p:sldId id="337" r:id="rId48"/>
    <p:sldId id="338" r:id="rId49"/>
    <p:sldId id="339" r:id="rId50"/>
    <p:sldId id="340" r:id="rId51"/>
    <p:sldId id="352" r:id="rId52"/>
    <p:sldId id="353" r:id="rId53"/>
    <p:sldId id="354" r:id="rId54"/>
    <p:sldId id="291" r:id="rId55"/>
    <p:sldId id="290" r:id="rId56"/>
    <p:sldId id="379" r:id="rId57"/>
    <p:sldId id="355" r:id="rId58"/>
    <p:sldId id="305" r:id="rId59"/>
    <p:sldId id="307" r:id="rId60"/>
    <p:sldId id="334" r:id="rId61"/>
    <p:sldId id="288" r:id="rId62"/>
    <p:sldId id="312" r:id="rId63"/>
    <p:sldId id="306" r:id="rId64"/>
    <p:sldId id="311" r:id="rId65"/>
    <p:sldId id="284" r:id="rId66"/>
    <p:sldId id="265" r:id="rId67"/>
    <p:sldId id="268" r:id="rId68"/>
    <p:sldId id="258" r:id="rId69"/>
    <p:sldId id="367" r:id="rId70"/>
    <p:sldId id="259" r:id="rId71"/>
    <p:sldId id="289" r:id="rId72"/>
    <p:sldId id="260" r:id="rId73"/>
    <p:sldId id="356" r:id="rId74"/>
    <p:sldId id="351" r:id="rId75"/>
    <p:sldId id="261" r:id="rId76"/>
    <p:sldId id="357" r:id="rId77"/>
    <p:sldId id="358" r:id="rId78"/>
    <p:sldId id="359" r:id="rId79"/>
    <p:sldId id="360" r:id="rId80"/>
    <p:sldId id="361" r:id="rId81"/>
    <p:sldId id="362" r:id="rId82"/>
    <p:sldId id="364" r:id="rId83"/>
    <p:sldId id="363" r:id="rId84"/>
    <p:sldId id="365" r:id="rId85"/>
    <p:sldId id="366" r:id="rId86"/>
    <p:sldId id="277" r:id="rId87"/>
    <p:sldId id="282" r:id="rId88"/>
    <p:sldId id="341" r:id="rId89"/>
    <p:sldId id="342" r:id="rId90"/>
    <p:sldId id="343" r:id="rId91"/>
    <p:sldId id="344" r:id="rId92"/>
    <p:sldId id="375" r:id="rId93"/>
    <p:sldId id="376" r:id="rId94"/>
    <p:sldId id="346" r:id="rId95"/>
    <p:sldId id="350" r:id="rId96"/>
    <p:sldId id="287" r:id="rId97"/>
    <p:sldId id="369" r:id="rId98"/>
    <p:sldId id="370" r:id="rId99"/>
    <p:sldId id="286" r:id="rId100"/>
    <p:sldId id="368" r:id="rId101"/>
    <p:sldId id="371" r:id="rId102"/>
    <p:sldId id="372" r:id="rId103"/>
    <p:sldId id="374" r:id="rId104"/>
    <p:sldId id="279" r:id="rId105"/>
    <p:sldId id="262" r:id="rId106"/>
    <p:sldId id="280" r:id="rId107"/>
    <p:sldId id="283" r:id="rId108"/>
    <p:sldId id="347" r:id="rId109"/>
    <p:sldId id="348" r:id="rId110"/>
    <p:sldId id="349" r:id="rId111"/>
    <p:sldId id="380" r:id="rId112"/>
    <p:sldId id="285" r:id="rId1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12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旭阳" userId="50b30272cb4d088b" providerId="LiveId" clId="{359DAA88-51E6-6D42-9B44-0BD4E7BA54A3}"/>
    <pc:docChg chg="modSld">
      <pc:chgData name="陈 旭阳" userId="50b30272cb4d088b" providerId="LiveId" clId="{359DAA88-51E6-6D42-9B44-0BD4E7BA54A3}" dt="2019-02-27T04:43:37.532" v="7" actId="20577"/>
      <pc:docMkLst>
        <pc:docMk/>
      </pc:docMkLst>
      <pc:sldChg chg="modSp">
        <pc:chgData name="陈 旭阳" userId="50b30272cb4d088b" providerId="LiveId" clId="{359DAA88-51E6-6D42-9B44-0BD4E7BA54A3}" dt="2019-02-27T04:43:37.532" v="7" actId="20577"/>
        <pc:sldMkLst>
          <pc:docMk/>
          <pc:sldMk cId="781351353" sldId="263"/>
        </pc:sldMkLst>
        <pc:spChg chg="mod">
          <ac:chgData name="陈 旭阳" userId="50b30272cb4d088b" providerId="LiveId" clId="{359DAA88-51E6-6D42-9B44-0BD4E7BA54A3}" dt="2019-02-27T04:43:37.532" v="7" actId="20577"/>
          <ac:spMkLst>
            <pc:docMk/>
            <pc:sldMk cId="781351353" sldId="263"/>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7FE5F-61AB-434A-9B05-06D17711FA67}" type="datetimeFigureOut">
              <a:rPr lang="zh-CN" altLang="en-US" smtClean="0"/>
              <a:t>2019/3/3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21C0D-8EE6-48E6-A62D-0B3A5EDD9390}" type="slidenum">
              <a:rPr lang="zh-CN" altLang="en-US" smtClean="0"/>
              <a:t>‹#›</a:t>
            </a:fld>
            <a:endParaRPr lang="zh-CN" altLang="en-US"/>
          </a:p>
        </p:txBody>
      </p:sp>
    </p:spTree>
    <p:extLst>
      <p:ext uri="{BB962C8B-B14F-4D97-AF65-F5344CB8AC3E}">
        <p14:creationId xmlns:p14="http://schemas.microsoft.com/office/powerpoint/2010/main" val="277619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C21C0D-8EE6-48E6-A62D-0B3A5EDD9390}" type="slidenum">
              <a:rPr lang="zh-CN" altLang="en-US" smtClean="0"/>
              <a:t>4</a:t>
            </a:fld>
            <a:endParaRPr lang="zh-CN" altLang="en-US"/>
          </a:p>
        </p:txBody>
      </p:sp>
    </p:spTree>
    <p:extLst>
      <p:ext uri="{BB962C8B-B14F-4D97-AF65-F5344CB8AC3E}">
        <p14:creationId xmlns:p14="http://schemas.microsoft.com/office/powerpoint/2010/main" val="3544567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DEC2D-DF0C-4442-B60A-CF2D7768E9B8}" type="slidenum">
              <a:rPr lang="en-US" altLang="zh-CN"/>
              <a:pPr/>
              <a:t>78</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r>
              <a:rPr lang="en-US" altLang="zh-CN"/>
              <a:t>Java </a:t>
            </a:r>
            <a:r>
              <a:rPr lang="zh-CN" altLang="en-US"/>
              <a:t>中的方法和变量都是隶属于类的</a:t>
            </a:r>
          </a:p>
        </p:txBody>
      </p:sp>
    </p:spTree>
    <p:extLst>
      <p:ext uri="{BB962C8B-B14F-4D97-AF65-F5344CB8AC3E}">
        <p14:creationId xmlns:p14="http://schemas.microsoft.com/office/powerpoint/2010/main" val="155353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18F642-1915-44FD-A07F-D712E1A62009}" type="slidenum">
              <a:rPr lang="en-US" altLang="zh-CN"/>
              <a:pPr/>
              <a:t>81</a:t>
            </a:fld>
            <a:endParaRPr lang="en-US" altLang="zh-CN"/>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pPr lvl="1"/>
            <a:r>
              <a:rPr lang="zh-CN" altLang="en-US" sz="1400" b="1">
                <a:solidFill>
                  <a:srgbClr val="006600"/>
                </a:solidFill>
                <a:latin typeface="楷体_GB2312" pitchFamily="49" charset="-122"/>
                <a:ea typeface="楷体_GB2312" pitchFamily="49" charset="-122"/>
              </a:rPr>
              <a:t>一种是走运行系统左边的路径：</a:t>
            </a:r>
          </a:p>
          <a:p>
            <a:pPr lvl="1"/>
            <a:r>
              <a:rPr lang="zh-CN" altLang="en-US" sz="1400" b="1">
                <a:solidFill>
                  <a:srgbClr val="006600"/>
                </a:solidFill>
                <a:latin typeface="楷体_GB2312" pitchFamily="49" charset="-122"/>
                <a:ea typeface="楷体_GB2312" pitchFamily="49" charset="-122"/>
              </a:rPr>
              <a:t>通过</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解释器</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将一个个字节码翻译成机器码，然后由</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实是运行部件</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立即将机器码送硬件执行，这是一种解释工作方式。</a:t>
            </a:r>
          </a:p>
          <a:p>
            <a:pPr lvl="1"/>
            <a:r>
              <a:rPr lang="en-US" altLang="zh-CN" sz="1400" b="1">
                <a:solidFill>
                  <a:srgbClr val="006600"/>
                </a:solidFill>
                <a:latin typeface="楷体_GB2312" pitchFamily="49" charset="-122"/>
                <a:ea typeface="楷体_GB2312" pitchFamily="49" charset="-122"/>
              </a:rPr>
              <a:t>Java</a:t>
            </a:r>
            <a:r>
              <a:rPr lang="zh-CN" altLang="en-US" sz="1400" b="1">
                <a:solidFill>
                  <a:srgbClr val="006600"/>
                </a:solidFill>
                <a:latin typeface="楷体_GB2312" pitchFamily="49" charset="-122"/>
                <a:ea typeface="楷体_GB2312" pitchFamily="49" charset="-122"/>
              </a:rPr>
              <a:t>一般采用这种工作方式。</a:t>
            </a:r>
          </a:p>
          <a:p>
            <a:pPr lvl="1"/>
            <a:r>
              <a:rPr lang="zh-CN" altLang="en-US" sz="1400" b="1">
                <a:solidFill>
                  <a:srgbClr val="006600"/>
                </a:solidFill>
                <a:latin typeface="楷体_GB2312" pitchFamily="49" charset="-122"/>
                <a:ea typeface="楷体_GB2312" pitchFamily="49" charset="-122"/>
              </a:rPr>
              <a:t>另一种是走运行系统右边的路径：通过</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代码生成器</a:t>
            </a:r>
            <a:r>
              <a:rPr lang="zh-CN" altLang="en-US" sz="1400" b="1">
                <a:solidFill>
                  <a:srgbClr val="006600"/>
                </a:solidFill>
                <a:ea typeface="楷体_GB2312" pitchFamily="49" charset="-122"/>
              </a:rPr>
              <a:t>”</a:t>
            </a:r>
            <a:r>
              <a:rPr lang="zh-CN" altLang="en-US" sz="1400" b="1">
                <a:solidFill>
                  <a:srgbClr val="006600"/>
                </a:solidFill>
                <a:latin typeface="楷体_GB2312" pitchFamily="49" charset="-122"/>
                <a:ea typeface="楷体_GB2312" pitchFamily="49" charset="-122"/>
              </a:rPr>
              <a:t>先将所有字节码翻译成适用于本系统的机器码，然后送硬件执行。</a:t>
            </a:r>
          </a:p>
          <a:p>
            <a:pPr lvl="1"/>
            <a:r>
              <a:rPr lang="zh-CN" altLang="en-US" sz="1400" b="1">
                <a:solidFill>
                  <a:srgbClr val="006600"/>
                </a:solidFill>
                <a:latin typeface="楷体_GB2312" pitchFamily="49" charset="-122"/>
                <a:ea typeface="楷体_GB2312" pitchFamily="49" charset="-122"/>
              </a:rPr>
              <a:t>这是一种编译工作方式。</a:t>
            </a:r>
            <a:endParaRPr lang="zh-CN" altLang="en-US"/>
          </a:p>
          <a:p>
            <a:endParaRPr lang="en-US" altLang="zh-CN"/>
          </a:p>
        </p:txBody>
      </p:sp>
    </p:spTree>
    <p:extLst>
      <p:ext uri="{BB962C8B-B14F-4D97-AF65-F5344CB8AC3E}">
        <p14:creationId xmlns:p14="http://schemas.microsoft.com/office/powerpoint/2010/main" val="317092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BF76C-E6D4-4F14-BB3D-84EA6924057A}" type="slidenum">
              <a:rPr lang="en-US" altLang="zh-CN"/>
              <a:pPr/>
              <a:t>82</a:t>
            </a:fld>
            <a:endParaRPr lang="en-US" altLang="zh-CN"/>
          </a:p>
        </p:txBody>
      </p:sp>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p:txBody>
          <a:bodyPr/>
          <a:lstStyle/>
          <a:p>
            <a:r>
              <a:rPr lang="en-US" altLang="zh-CN" b="1"/>
              <a:t>Sabotage:</a:t>
            </a:r>
            <a:r>
              <a:rPr lang="zh-CN" altLang="en-US" b="1"/>
              <a:t>阴谋破坏</a:t>
            </a:r>
            <a:r>
              <a:rPr lang="zh-CN" altLang="en-US"/>
              <a:t> </a:t>
            </a:r>
          </a:p>
        </p:txBody>
      </p:sp>
    </p:spTree>
    <p:extLst>
      <p:ext uri="{BB962C8B-B14F-4D97-AF65-F5344CB8AC3E}">
        <p14:creationId xmlns:p14="http://schemas.microsoft.com/office/powerpoint/2010/main" val="2522065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E2CF64-1FDB-4B01-8095-4EE7EE755A22}" type="slidenum">
              <a:rPr lang="en-US" altLang="zh-CN"/>
              <a:pPr/>
              <a:t>83</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r>
              <a:rPr lang="en-US" altLang="zh-CN"/>
              <a:t>modular    [ˈmɔdjulə]adj. 【</a:t>
            </a:r>
            <a:r>
              <a:rPr lang="zh-CN" altLang="en-US"/>
              <a:t>数</a:t>
            </a:r>
            <a:r>
              <a:rPr lang="en-US" altLang="zh-CN"/>
              <a:t>】</a:t>
            </a:r>
            <a:r>
              <a:rPr lang="zh-CN" altLang="en-US"/>
              <a:t>模的</a:t>
            </a:r>
            <a:r>
              <a:rPr lang="en-US" altLang="zh-CN"/>
              <a:t>, </a:t>
            </a:r>
            <a:r>
              <a:rPr lang="zh-CN" altLang="en-US"/>
              <a:t>模数的</a:t>
            </a:r>
            <a:r>
              <a:rPr lang="en-US" altLang="zh-CN"/>
              <a:t>, </a:t>
            </a:r>
            <a:r>
              <a:rPr lang="zh-CN" altLang="en-US"/>
              <a:t>系数的 组件的</a:t>
            </a:r>
            <a:r>
              <a:rPr lang="en-US" altLang="zh-CN"/>
              <a:t>, </a:t>
            </a:r>
            <a:r>
              <a:rPr lang="zh-CN" altLang="en-US"/>
              <a:t>制成标准尺寸的</a:t>
            </a:r>
          </a:p>
        </p:txBody>
      </p:sp>
    </p:spTree>
    <p:extLst>
      <p:ext uri="{BB962C8B-B14F-4D97-AF65-F5344CB8AC3E}">
        <p14:creationId xmlns:p14="http://schemas.microsoft.com/office/powerpoint/2010/main" val="330266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AF29F8-7F30-44F8-8A5C-C50926101314}" type="slidenum">
              <a:rPr lang="en-US" altLang="zh-CN"/>
              <a:pPr/>
              <a:t>90</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r>
              <a:rPr lang="en-US" altLang="zh-CN"/>
              <a:t>Obscure</a:t>
            </a:r>
            <a:r>
              <a:rPr lang="zh-CN" altLang="en-US"/>
              <a:t>：费解的</a:t>
            </a:r>
            <a:r>
              <a:rPr lang="en-US" altLang="zh-CN"/>
              <a:t>; </a:t>
            </a:r>
            <a:r>
              <a:rPr lang="zh-CN" altLang="en-US"/>
              <a:t>模糊不清的 </a:t>
            </a:r>
          </a:p>
          <a:p>
            <a:r>
              <a:rPr lang="en-US" altLang="zh-CN"/>
              <a:t>automatic coercions  </a:t>
            </a:r>
            <a:r>
              <a:rPr lang="zh-CN" altLang="en-US"/>
              <a:t>：自动强迫同型  </a:t>
            </a:r>
          </a:p>
          <a:p>
            <a:r>
              <a:rPr lang="en-US" altLang="en-AU" sz="1000" b="1">
                <a:solidFill>
                  <a:srgbClr val="000000"/>
                </a:solidFill>
              </a:rPr>
              <a:t>No Fragile</a:t>
            </a:r>
            <a:r>
              <a:rPr lang="en-US" altLang="zh-CN" sz="1000" b="1">
                <a:solidFill>
                  <a:srgbClr val="000000"/>
                </a:solidFill>
              </a:rPr>
              <a:t>(</a:t>
            </a:r>
            <a:r>
              <a:rPr lang="zh-CN" altLang="en-US" b="1"/>
              <a:t>脆的</a:t>
            </a:r>
            <a:r>
              <a:rPr lang="en-US" altLang="zh-CN" b="1"/>
              <a:t>, </a:t>
            </a:r>
            <a:r>
              <a:rPr lang="zh-CN" altLang="en-US" b="1"/>
              <a:t>易碎的</a:t>
            </a:r>
            <a:r>
              <a:rPr lang="en-US" altLang="zh-CN" b="1"/>
              <a:t>; </a:t>
            </a:r>
            <a:r>
              <a:rPr lang="zh-CN" altLang="en-US" b="1"/>
              <a:t>易损坏</a:t>
            </a:r>
            <a:r>
              <a:rPr lang="en-US" altLang="zh-CN" b="1"/>
              <a:t>[</a:t>
            </a:r>
            <a:r>
              <a:rPr lang="zh-CN" altLang="en-US" b="1"/>
              <a:t>折断</a:t>
            </a:r>
            <a:r>
              <a:rPr lang="en-US" altLang="zh-CN" b="1"/>
              <a:t>]</a:t>
            </a:r>
            <a:r>
              <a:rPr lang="zh-CN" altLang="en-US" b="1"/>
              <a:t>的</a:t>
            </a:r>
            <a:r>
              <a:rPr lang="zh-CN" altLang="en-US"/>
              <a:t> </a:t>
            </a:r>
            <a:r>
              <a:rPr lang="en-US" altLang="zh-CN" sz="1000" b="1">
                <a:solidFill>
                  <a:srgbClr val="000000"/>
                </a:solidFill>
              </a:rPr>
              <a:t>)</a:t>
            </a:r>
            <a:r>
              <a:rPr lang="en-US" altLang="en-AU" sz="1000" b="1">
                <a:solidFill>
                  <a:srgbClr val="000000"/>
                </a:solidFill>
              </a:rPr>
              <a:t> Data Types</a:t>
            </a:r>
          </a:p>
          <a:p>
            <a:r>
              <a:rPr lang="en-US" altLang="zh-CN"/>
              <a:t> </a:t>
            </a:r>
          </a:p>
        </p:txBody>
      </p:sp>
    </p:spTree>
    <p:extLst>
      <p:ext uri="{BB962C8B-B14F-4D97-AF65-F5344CB8AC3E}">
        <p14:creationId xmlns:p14="http://schemas.microsoft.com/office/powerpoint/2010/main" val="3086628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7D772-4103-412E-AE24-2D1502344FE2}" type="slidenum">
              <a:rPr lang="en-US" altLang="zh-CN"/>
              <a:pPr/>
              <a:t>94</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r>
              <a:rPr lang="en-US" altLang="zh-CN"/>
              <a:t>Tune</a:t>
            </a:r>
            <a:r>
              <a:rPr lang="zh-CN" altLang="en-US"/>
              <a:t>：协调，一致，</a:t>
            </a:r>
            <a:r>
              <a:rPr lang="en-US" altLang="zh-CN"/>
              <a:t>run</a:t>
            </a:r>
          </a:p>
        </p:txBody>
      </p:sp>
    </p:spTree>
    <p:extLst>
      <p:ext uri="{BB962C8B-B14F-4D97-AF65-F5344CB8AC3E}">
        <p14:creationId xmlns:p14="http://schemas.microsoft.com/office/powerpoint/2010/main" val="245500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371600" y="1143000"/>
            <a:ext cx="4114800" cy="3086100"/>
          </a:xfrm>
        </p:spPr>
      </p:sp>
      <p:sp>
        <p:nvSpPr>
          <p:cNvPr id="51203" name="备注占位符 2"/>
          <p:cNvSpPr>
            <a:spLocks noGrp="1" noChangeArrowheads="1"/>
          </p:cNvSpPr>
          <p:nvPr>
            <p:ph type="body" idx="1"/>
          </p:nvPr>
        </p:nvSpPr>
        <p:spPr>
          <a:noFill/>
        </p:spPr>
        <p:txBody>
          <a:bodyPr/>
          <a:lstStyle/>
          <a:p>
            <a:r>
              <a:rPr lang="zh-CN" altLang="en-US">
                <a:latin typeface="Arial" panose="020B0604020202020204" pitchFamily="34" charset="0"/>
              </a:rPr>
              <a:t>Java5.0版本后，更名为 </a:t>
            </a:r>
            <a:r>
              <a:rPr lang="zh-CN" altLang="en-US">
                <a:solidFill>
                  <a:srgbClr val="FF0000"/>
                </a:solidFill>
                <a:latin typeface="Arial" panose="020B0604020202020204" pitchFamily="34" charset="0"/>
              </a:rPr>
              <a:t>JAVAEE    JAVASE    JAVAME</a:t>
            </a:r>
          </a:p>
          <a:p>
            <a:endParaRPr lang="en-US" altLang="zh-CN"/>
          </a:p>
        </p:txBody>
      </p:sp>
      <p:sp>
        <p:nvSpPr>
          <p:cNvPr id="5120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9A69AD0-B291-4173-8A43-B75C53735008}" type="slidenum">
              <a:rPr lang="zh-CN" altLang="en-US"/>
              <a:pPr algn="r" eaLnBrk="1" hangingPunct="1">
                <a:spcBef>
                  <a:spcPct val="0"/>
                </a:spcBef>
              </a:pPr>
              <a:t>96</a:t>
            </a:fld>
            <a:endParaRPr lang="en-US" altLang="zh-CN"/>
          </a:p>
        </p:txBody>
      </p:sp>
    </p:spTree>
    <p:extLst>
      <p:ext uri="{BB962C8B-B14F-4D97-AF65-F5344CB8AC3E}">
        <p14:creationId xmlns:p14="http://schemas.microsoft.com/office/powerpoint/2010/main" val="2778923893"/>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371600" y="1143000"/>
            <a:ext cx="4114800" cy="3086100"/>
          </a:xfrm>
        </p:spPr>
      </p:sp>
      <p:sp>
        <p:nvSpPr>
          <p:cNvPr id="51203" name="备注占位符 2"/>
          <p:cNvSpPr>
            <a:spLocks noGrp="1" noChangeArrowheads="1"/>
          </p:cNvSpPr>
          <p:nvPr>
            <p:ph type="body" idx="1"/>
          </p:nvPr>
        </p:nvSpPr>
        <p:spPr>
          <a:noFill/>
        </p:spPr>
        <p:txBody>
          <a:bodyPr/>
          <a:lstStyle/>
          <a:p>
            <a:r>
              <a:rPr lang="zh-CN" altLang="en-US">
                <a:latin typeface="Arial" panose="020B0604020202020204" pitchFamily="34" charset="0"/>
              </a:rPr>
              <a:t>Java5.0版本后，更名为 </a:t>
            </a:r>
            <a:r>
              <a:rPr lang="zh-CN" altLang="en-US">
                <a:solidFill>
                  <a:srgbClr val="FF0000"/>
                </a:solidFill>
                <a:latin typeface="Arial" panose="020B0604020202020204" pitchFamily="34" charset="0"/>
              </a:rPr>
              <a:t>JAVAEE    JAVASE    JAVAME</a:t>
            </a:r>
          </a:p>
          <a:p>
            <a:endParaRPr lang="en-US" altLang="zh-CN"/>
          </a:p>
        </p:txBody>
      </p:sp>
      <p:sp>
        <p:nvSpPr>
          <p:cNvPr id="5120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9A69AD0-B291-4173-8A43-B75C53735008}" type="slidenum">
              <a:rPr lang="zh-CN" altLang="en-US"/>
              <a:pPr algn="r" eaLnBrk="1" hangingPunct="1">
                <a:spcBef>
                  <a:spcPct val="0"/>
                </a:spcBef>
              </a:pPr>
              <a:t>97</a:t>
            </a:fld>
            <a:endParaRPr lang="en-US" altLang="zh-CN"/>
          </a:p>
        </p:txBody>
      </p:sp>
    </p:spTree>
    <p:extLst>
      <p:ext uri="{BB962C8B-B14F-4D97-AF65-F5344CB8AC3E}">
        <p14:creationId xmlns:p14="http://schemas.microsoft.com/office/powerpoint/2010/main" val="1565605682"/>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371600" y="1143000"/>
            <a:ext cx="4114800" cy="3086100"/>
          </a:xfrm>
        </p:spPr>
      </p:sp>
      <p:sp>
        <p:nvSpPr>
          <p:cNvPr id="51203" name="备注占位符 2"/>
          <p:cNvSpPr>
            <a:spLocks noGrp="1" noChangeArrowheads="1"/>
          </p:cNvSpPr>
          <p:nvPr>
            <p:ph type="body" idx="1"/>
          </p:nvPr>
        </p:nvSpPr>
        <p:spPr>
          <a:noFill/>
        </p:spPr>
        <p:txBody>
          <a:bodyPr/>
          <a:lstStyle/>
          <a:p>
            <a:r>
              <a:rPr lang="zh-CN" altLang="en-US">
                <a:latin typeface="Arial" panose="020B0604020202020204" pitchFamily="34" charset="0"/>
              </a:rPr>
              <a:t>Java5.0版本后，更名为 </a:t>
            </a:r>
            <a:r>
              <a:rPr lang="zh-CN" altLang="en-US">
                <a:solidFill>
                  <a:srgbClr val="FF0000"/>
                </a:solidFill>
                <a:latin typeface="Arial" panose="020B0604020202020204" pitchFamily="34" charset="0"/>
              </a:rPr>
              <a:t>JAVAEE    JAVASE    JAVAME</a:t>
            </a:r>
          </a:p>
          <a:p>
            <a:endParaRPr lang="en-US" altLang="zh-CN"/>
          </a:p>
        </p:txBody>
      </p:sp>
      <p:sp>
        <p:nvSpPr>
          <p:cNvPr id="5120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9A69AD0-B291-4173-8A43-B75C53735008}" type="slidenum">
              <a:rPr lang="zh-CN" altLang="en-US"/>
              <a:pPr algn="r" eaLnBrk="1" hangingPunct="1">
                <a:spcBef>
                  <a:spcPct val="0"/>
                </a:spcBef>
              </a:pPr>
              <a:t>98</a:t>
            </a:fld>
            <a:endParaRPr lang="en-US" altLang="zh-CN"/>
          </a:p>
        </p:txBody>
      </p:sp>
    </p:spTree>
    <p:extLst>
      <p:ext uri="{BB962C8B-B14F-4D97-AF65-F5344CB8AC3E}">
        <p14:creationId xmlns:p14="http://schemas.microsoft.com/office/powerpoint/2010/main" val="2156234926"/>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C21C0D-8EE6-48E6-A62D-0B3A5EDD9390}" type="slidenum">
              <a:rPr lang="zh-CN" altLang="en-US" smtClean="0"/>
              <a:t>5</a:t>
            </a:fld>
            <a:endParaRPr lang="zh-CN" altLang="en-US"/>
          </a:p>
        </p:txBody>
      </p:sp>
    </p:spTree>
    <p:extLst>
      <p:ext uri="{BB962C8B-B14F-4D97-AF65-F5344CB8AC3E}">
        <p14:creationId xmlns:p14="http://schemas.microsoft.com/office/powerpoint/2010/main" val="59724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C21C0D-8EE6-48E6-A62D-0B3A5EDD9390}" type="slidenum">
              <a:rPr lang="zh-CN" altLang="en-US" smtClean="0"/>
              <a:t>7</a:t>
            </a:fld>
            <a:endParaRPr lang="zh-CN" altLang="en-US"/>
          </a:p>
        </p:txBody>
      </p:sp>
    </p:spTree>
    <p:extLst>
      <p:ext uri="{BB962C8B-B14F-4D97-AF65-F5344CB8AC3E}">
        <p14:creationId xmlns:p14="http://schemas.microsoft.com/office/powerpoint/2010/main" val="298682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幻灯片图像占位符 1"/>
          <p:cNvSpPr>
            <a:spLocks noGrp="1" noRot="1" noChangeAspect="1"/>
          </p:cNvSpPr>
          <p:nvPr>
            <p:ph type="sldImg"/>
          </p:nvPr>
        </p:nvSpPr>
        <p:spPr>
          <a:ln/>
        </p:spPr>
      </p:sp>
      <p:sp>
        <p:nvSpPr>
          <p:cNvPr id="3" name="备注占位符 2"/>
          <p:cNvSpPr>
            <a:spLocks noGrp="1"/>
          </p:cNvSpPr>
          <p:nvPr>
            <p:ph type="body" idx="1"/>
          </p:nvPr>
        </p:nvSpPr>
        <p:spPr/>
        <p:txBody>
          <a:bodyPr>
            <a:normAutofit fontScale="77500" lnSpcReduction="20000"/>
          </a:bodyPr>
          <a:lstStyle/>
          <a:p>
            <a:pPr>
              <a:defRPr/>
            </a:pPr>
            <a:r>
              <a:rPr lang="zh-CN" altLang="en-US" dirty="0" smtClean="0"/>
              <a:t>诞生是指基本的编译器并能够使用，往往在实验室内，尚未完善</a:t>
            </a:r>
            <a:endParaRPr lang="en-US" altLang="zh-CN" dirty="0" smtClean="0"/>
          </a:p>
          <a:p>
            <a:pPr>
              <a:defRPr/>
            </a:pPr>
            <a:r>
              <a:rPr lang="zh-CN" altLang="en-US" dirty="0" smtClean="0"/>
              <a:t>商用</a:t>
            </a:r>
            <a:r>
              <a:rPr lang="en-US" altLang="zh-CN" dirty="0" smtClean="0"/>
              <a:t>/</a:t>
            </a:r>
            <a:r>
              <a:rPr lang="zh-CN" altLang="en-US" dirty="0" smtClean="0"/>
              <a:t>应用是指公开发行出版或标准化版本，大众化应用的版本，相对成熟</a:t>
            </a:r>
            <a:endParaRPr lang="en-US" altLang="zh-CN" dirty="0" smtClean="0"/>
          </a:p>
          <a:p>
            <a:pPr>
              <a:defRPr/>
            </a:pPr>
            <a:endParaRPr lang="en-US" altLang="zh-CN" dirty="0" smtClean="0"/>
          </a:p>
          <a:p>
            <a:pPr>
              <a:defRPr/>
            </a:pPr>
            <a:r>
              <a:rPr lang="zh-CN" altLang="en-US" dirty="0" smtClean="0"/>
              <a:t>以上世纪</a:t>
            </a:r>
            <a:r>
              <a:rPr lang="en-US" altLang="zh-CN" dirty="0" smtClean="0"/>
              <a:t>90</a:t>
            </a:r>
            <a:r>
              <a:rPr lang="zh-CN" altLang="en-US" dirty="0" smtClean="0"/>
              <a:t>年代创建的语言居多，</a:t>
            </a:r>
            <a:r>
              <a:rPr lang="en-US" altLang="zh-CN" dirty="0" smtClean="0"/>
              <a:t>VB.NET</a:t>
            </a:r>
            <a:r>
              <a:rPr lang="zh-CN" altLang="en-US" dirty="0" smtClean="0"/>
              <a:t>和</a:t>
            </a:r>
            <a:r>
              <a:rPr lang="en-US" altLang="zh-CN" dirty="0" smtClean="0"/>
              <a:t>C#</a:t>
            </a:r>
            <a:r>
              <a:rPr lang="zh-CN" altLang="en-US" dirty="0" smtClean="0"/>
              <a:t>也是微软被动商业化应战的成品。</a:t>
            </a:r>
            <a:endParaRPr lang="en-US" altLang="zh-CN" dirty="0" smtClean="0"/>
          </a:p>
          <a:p>
            <a:pPr>
              <a:defRPr/>
            </a:pPr>
            <a:endParaRPr lang="en-US" altLang="zh-CN" dirty="0" smtClean="0"/>
          </a:p>
          <a:p>
            <a:pPr>
              <a:defRPr/>
            </a:pPr>
            <a:r>
              <a:rPr lang="zh-CN" altLang="en-US" dirty="0" smtClean="0"/>
              <a:t>以同一个语言在不同版本之间可能会有很大差异。比如</a:t>
            </a:r>
            <a:r>
              <a:rPr lang="en-US" altLang="zh-CN" dirty="0" smtClean="0"/>
              <a:t>html5</a:t>
            </a:r>
            <a:r>
              <a:rPr lang="zh-CN" altLang="en-US" dirty="0" smtClean="0"/>
              <a:t>与之前的版本，引入了很多类似于</a:t>
            </a:r>
            <a:r>
              <a:rPr lang="en-US" altLang="zh-CN" dirty="0" smtClean="0"/>
              <a:t>adobe flash</a:t>
            </a:r>
            <a:r>
              <a:rPr lang="zh-CN" altLang="en-US" dirty="0" smtClean="0"/>
              <a:t>的功能，已不是简单的置标语言</a:t>
            </a:r>
            <a:endParaRPr lang="en-US" altLang="zh-CN" dirty="0" smtClean="0"/>
          </a:p>
          <a:p>
            <a:pPr>
              <a:defRPr/>
            </a:pPr>
            <a:endParaRPr lang="en-US" altLang="zh-CN" dirty="0" smtClean="0"/>
          </a:p>
          <a:p>
            <a:pPr>
              <a:defRPr/>
            </a:pPr>
            <a:r>
              <a:rPr lang="en-US" altLang="zh-CN" dirty="0" err="1" smtClean="0"/>
              <a:t>Lua</a:t>
            </a:r>
            <a:r>
              <a:rPr lang="zh-CN" altLang="en-US" dirty="0" smtClean="0"/>
              <a:t>是一个小巧的脚本语言。作者是巴西人。该语言的设计目的是为了嵌入应用程序中，从而为应用程序提供灵活的扩展和定制功能。</a:t>
            </a:r>
            <a:r>
              <a:rPr lang="en-US" altLang="zh-CN" dirty="0" smtClean="0"/>
              <a:t> </a:t>
            </a:r>
          </a:p>
          <a:p>
            <a:pPr>
              <a:defRPr/>
            </a:pPr>
            <a:r>
              <a:rPr lang="en-US" altLang="zh-CN" dirty="0" err="1" smtClean="0"/>
              <a:t>Lua</a:t>
            </a:r>
            <a:r>
              <a:rPr lang="zh-CN" altLang="en-US" dirty="0" smtClean="0"/>
              <a:t>脚本可以很容易的被</a:t>
            </a:r>
            <a:r>
              <a:rPr lang="en-US" altLang="zh-CN" dirty="0" smtClean="0"/>
              <a:t>C/C++ </a:t>
            </a:r>
            <a:r>
              <a:rPr lang="zh-CN" altLang="en-US" dirty="0" smtClean="0"/>
              <a:t>代码调用，也可以反过来调用</a:t>
            </a:r>
            <a:r>
              <a:rPr lang="en-US" altLang="zh-CN" dirty="0" smtClean="0"/>
              <a:t>C/C++</a:t>
            </a:r>
            <a:r>
              <a:rPr lang="zh-CN" altLang="en-US" dirty="0" smtClean="0"/>
              <a:t>的函数，这使得</a:t>
            </a:r>
            <a:r>
              <a:rPr lang="en-US" altLang="zh-CN" dirty="0" err="1" smtClean="0"/>
              <a:t>Lua</a:t>
            </a:r>
            <a:r>
              <a:rPr lang="zh-CN" altLang="en-US" dirty="0" smtClean="0"/>
              <a:t>在应用程序中可以被广泛应用。不仅仅作为扩展脚本，也可以作为普通的配置文件，代替</a:t>
            </a:r>
            <a:r>
              <a:rPr lang="en-US" altLang="zh-CN" dirty="0" err="1" smtClean="0"/>
              <a:t>XML,ini</a:t>
            </a:r>
            <a:r>
              <a:rPr lang="zh-CN" altLang="en-US" dirty="0" smtClean="0"/>
              <a:t>等文件格式，并且更容易理解和维护。</a:t>
            </a:r>
            <a:endParaRPr lang="en-US" altLang="zh-CN" dirty="0" smtClean="0"/>
          </a:p>
          <a:p>
            <a:pPr>
              <a:defRPr/>
            </a:pPr>
            <a:r>
              <a:rPr lang="en-US" altLang="zh-CN" dirty="0" err="1" smtClean="0"/>
              <a:t>Lua</a:t>
            </a:r>
            <a:r>
              <a:rPr lang="zh-CN" altLang="en-US" dirty="0" smtClean="0"/>
              <a:t>由标准</a:t>
            </a:r>
            <a:r>
              <a:rPr lang="en-US" altLang="zh-CN" dirty="0" smtClean="0"/>
              <a:t>C</a:t>
            </a:r>
            <a:r>
              <a:rPr lang="zh-CN" altLang="en-US" dirty="0" smtClean="0"/>
              <a:t>编写而成，代码简洁优美，几乎在所有操作系统和平台上都可以编译，运行。</a:t>
            </a:r>
            <a:r>
              <a:rPr lang="en-US" altLang="zh-CN" dirty="0" smtClean="0"/>
              <a:t> </a:t>
            </a:r>
          </a:p>
          <a:p>
            <a:pPr>
              <a:defRPr/>
            </a:pPr>
            <a:r>
              <a:rPr lang="zh-CN" altLang="en-US" dirty="0" smtClean="0"/>
              <a:t>一个完整的</a:t>
            </a:r>
            <a:r>
              <a:rPr lang="en-US" altLang="zh-CN" dirty="0" err="1" smtClean="0"/>
              <a:t>Lua</a:t>
            </a:r>
            <a:r>
              <a:rPr lang="zh-CN" altLang="en-US" dirty="0" smtClean="0"/>
              <a:t>解释器不过</a:t>
            </a:r>
            <a:r>
              <a:rPr lang="en-US" altLang="zh-CN" dirty="0" smtClean="0"/>
              <a:t>200k</a:t>
            </a:r>
            <a:r>
              <a:rPr lang="zh-CN" altLang="en-US" dirty="0" smtClean="0"/>
              <a:t>，在目前所有脚本引擎中，</a:t>
            </a:r>
            <a:r>
              <a:rPr lang="en-US" altLang="zh-CN" dirty="0" err="1" smtClean="0"/>
              <a:t>Lua</a:t>
            </a:r>
            <a:r>
              <a:rPr lang="zh-CN" altLang="en-US" dirty="0" smtClean="0"/>
              <a:t>的速度是最快的。这一切都决定了</a:t>
            </a:r>
            <a:r>
              <a:rPr lang="en-US" altLang="zh-CN" dirty="0" err="1" smtClean="0"/>
              <a:t>Lua</a:t>
            </a:r>
            <a:r>
              <a:rPr lang="zh-CN" altLang="en-US" dirty="0" smtClean="0"/>
              <a:t>是作为嵌入式脚本的最佳选择。</a:t>
            </a:r>
            <a:endParaRPr lang="en-US" altLang="zh-CN" dirty="0" smtClean="0"/>
          </a:p>
          <a:p>
            <a:pPr>
              <a:defRPr/>
            </a:pPr>
            <a:endParaRPr lang="en-US" altLang="zh-CN" dirty="0" smtClean="0"/>
          </a:p>
          <a:p>
            <a:pPr>
              <a:defRPr/>
            </a:pPr>
            <a:r>
              <a:rPr lang="en-US" altLang="zh-CN" dirty="0" err="1" smtClean="0"/>
              <a:t>Lua</a:t>
            </a:r>
            <a:r>
              <a:rPr lang="zh-CN" altLang="en-US" dirty="0" smtClean="0"/>
              <a:t>的目标是成为一个很容易嵌入其它语言中使用的语言。大多数程序员也认为它的确做到了这一点。</a:t>
            </a:r>
          </a:p>
          <a:p>
            <a:pPr>
              <a:defRPr/>
            </a:pPr>
            <a:r>
              <a:rPr lang="zh-CN" altLang="en-US" dirty="0" smtClean="0"/>
              <a:t>很多应用程序使用</a:t>
            </a:r>
            <a:r>
              <a:rPr lang="en-US" altLang="zh-CN" dirty="0" smtClean="0"/>
              <a:t>LUA</a:t>
            </a:r>
            <a:r>
              <a:rPr lang="zh-CN" altLang="en-US" dirty="0" smtClean="0"/>
              <a:t>作为自己的嵌入式脚本语言，以此来实现可配置性、可扩展性。这其中包括</a:t>
            </a:r>
            <a:r>
              <a:rPr lang="en-US" altLang="zh-CN" dirty="0" smtClean="0"/>
              <a:t>《</a:t>
            </a:r>
            <a:r>
              <a:rPr lang="zh-CN" altLang="en-US" dirty="0" smtClean="0"/>
              <a:t>大话西游</a:t>
            </a:r>
            <a:r>
              <a:rPr lang="en-US" altLang="zh-CN" dirty="0" smtClean="0"/>
              <a:t>II》</a:t>
            </a:r>
            <a:r>
              <a:rPr lang="zh-CN" altLang="en-US" dirty="0" smtClean="0"/>
              <a:t>、</a:t>
            </a:r>
            <a:r>
              <a:rPr lang="en-US" altLang="zh-CN" dirty="0" smtClean="0"/>
              <a:t>《</a:t>
            </a:r>
            <a:r>
              <a:rPr lang="zh-CN" altLang="en-US" dirty="0" smtClean="0"/>
              <a:t>仙境传说</a:t>
            </a:r>
            <a:r>
              <a:rPr lang="en-US" altLang="zh-CN" dirty="0" smtClean="0"/>
              <a:t>》</a:t>
            </a:r>
            <a:r>
              <a:rPr lang="zh-CN" altLang="en-US" dirty="0" smtClean="0"/>
              <a:t>、</a:t>
            </a:r>
            <a:r>
              <a:rPr lang="en-US" altLang="zh-CN" dirty="0" smtClean="0"/>
              <a:t>《</a:t>
            </a:r>
            <a:r>
              <a:rPr lang="zh-CN" altLang="en-US" dirty="0" smtClean="0"/>
              <a:t>魔兽世界</a:t>
            </a:r>
            <a:r>
              <a:rPr lang="en-US" altLang="zh-CN" dirty="0" smtClean="0"/>
              <a:t>》</a:t>
            </a:r>
            <a:r>
              <a:rPr lang="zh-CN" altLang="en-US" dirty="0" smtClean="0"/>
              <a:t>、</a:t>
            </a:r>
            <a:r>
              <a:rPr lang="en-US" altLang="zh-CN" dirty="0" smtClean="0"/>
              <a:t>《</a:t>
            </a:r>
            <a:r>
              <a:rPr lang="zh-CN" altLang="en-US" dirty="0" smtClean="0"/>
              <a:t>战锤</a:t>
            </a:r>
            <a:r>
              <a:rPr lang="en-US" altLang="zh-CN" dirty="0" smtClean="0"/>
              <a:t>40k》</a:t>
            </a:r>
            <a:r>
              <a:rPr lang="zh-CN" altLang="en-US" dirty="0" smtClean="0"/>
              <a:t>、</a:t>
            </a:r>
            <a:r>
              <a:rPr lang="en-US" altLang="zh-CN" dirty="0" smtClean="0"/>
              <a:t>《</a:t>
            </a:r>
            <a:r>
              <a:rPr lang="zh-CN" altLang="en-US" dirty="0" smtClean="0"/>
              <a:t>博德之门</a:t>
            </a:r>
            <a:r>
              <a:rPr lang="en-US" altLang="zh-CN" dirty="0" smtClean="0"/>
              <a:t>》</a:t>
            </a:r>
            <a:r>
              <a:rPr lang="zh-CN" altLang="en-US" dirty="0" smtClean="0"/>
              <a:t>、轩辕剑外传</a:t>
            </a:r>
            <a:r>
              <a:rPr lang="en-US" altLang="zh-CN" dirty="0" smtClean="0"/>
              <a:t>《</a:t>
            </a:r>
            <a:r>
              <a:rPr lang="zh-CN" altLang="en-US" dirty="0" smtClean="0"/>
              <a:t>汉之云</a:t>
            </a:r>
            <a:r>
              <a:rPr lang="en-US" altLang="zh-CN" dirty="0" smtClean="0"/>
              <a:t>》</a:t>
            </a:r>
            <a:r>
              <a:rPr lang="zh-CN" altLang="en-US" dirty="0" smtClean="0"/>
              <a:t>、</a:t>
            </a:r>
            <a:r>
              <a:rPr lang="en-US" altLang="zh-CN" dirty="0" smtClean="0"/>
              <a:t>《</a:t>
            </a:r>
            <a:r>
              <a:rPr lang="zh-CN" altLang="en-US" dirty="0" smtClean="0"/>
              <a:t>愤怒的小鸟</a:t>
            </a:r>
            <a:r>
              <a:rPr lang="en-US" altLang="zh-CN" dirty="0" smtClean="0"/>
              <a:t>》</a:t>
            </a:r>
            <a:r>
              <a:rPr lang="zh-CN" altLang="en-US" dirty="0" smtClean="0"/>
              <a:t>、</a:t>
            </a:r>
            <a:r>
              <a:rPr lang="en-US" altLang="zh-CN" dirty="0" smtClean="0"/>
              <a:t>《</a:t>
            </a:r>
            <a:r>
              <a:rPr lang="en-US" altLang="zh-CN" dirty="0" err="1" smtClean="0"/>
              <a:t>StepMania</a:t>
            </a:r>
            <a:r>
              <a:rPr lang="en-US" altLang="zh-CN" dirty="0" smtClean="0"/>
              <a:t>》</a:t>
            </a:r>
            <a:r>
              <a:rPr lang="zh-CN" altLang="en-US" dirty="0" smtClean="0"/>
              <a:t>等。</a:t>
            </a:r>
            <a:endParaRPr lang="en-US" altLang="zh-CN" dirty="0" smtClean="0"/>
          </a:p>
          <a:p>
            <a:pPr>
              <a:defRPr/>
            </a:pPr>
            <a:r>
              <a:rPr lang="en-US" dirty="0" smtClean="0">
                <a:ea typeface="宋体" pitchFamily="2" charset="-122"/>
              </a:rPr>
              <a:t>Adobe Photoshop </a:t>
            </a:r>
            <a:r>
              <a:rPr lang="en-US" dirty="0" err="1" smtClean="0">
                <a:ea typeface="宋体" pitchFamily="2" charset="-122"/>
              </a:rPr>
              <a:t>Lightroom</a:t>
            </a:r>
            <a:r>
              <a:rPr lang="zh-CN" altLang="en-US" dirty="0" smtClean="0">
                <a:ea typeface="宋体" pitchFamily="2" charset="-122"/>
              </a:rPr>
              <a:t>：</a:t>
            </a:r>
            <a:r>
              <a:rPr lang="en-US" dirty="0" err="1" smtClean="0">
                <a:ea typeface="宋体" pitchFamily="2" charset="-122"/>
              </a:rPr>
              <a:t>Lightroom</a:t>
            </a:r>
            <a:r>
              <a:rPr lang="zh-CN" altLang="en-US" dirty="0" smtClean="0">
                <a:ea typeface="宋体" pitchFamily="2" charset="-122"/>
              </a:rPr>
              <a:t>是</a:t>
            </a:r>
            <a:r>
              <a:rPr lang="en-US" dirty="0" smtClean="0">
                <a:ea typeface="宋体" pitchFamily="2" charset="-122"/>
              </a:rPr>
              <a:t>Adobe</a:t>
            </a:r>
            <a:r>
              <a:rPr lang="zh-CN" altLang="en-US" dirty="0" smtClean="0">
                <a:ea typeface="宋体" pitchFamily="2" charset="-122"/>
              </a:rPr>
              <a:t>公司的一款摄影后期制作软件，最开始的版本由</a:t>
            </a:r>
            <a:r>
              <a:rPr lang="en-US" dirty="0" err="1" smtClean="0">
                <a:ea typeface="宋体" pitchFamily="2" charset="-122"/>
              </a:rPr>
              <a:t>Shadowland</a:t>
            </a:r>
            <a:r>
              <a:rPr lang="zh-CN" altLang="en-US" dirty="0" smtClean="0">
                <a:ea typeface="宋体" pitchFamily="2" charset="-122"/>
              </a:rPr>
              <a:t>代码编写，后期版本部分使用</a:t>
            </a:r>
            <a:r>
              <a:rPr lang="en-US" dirty="0" err="1" smtClean="0">
                <a:ea typeface="宋体" pitchFamily="2" charset="-122"/>
              </a:rPr>
              <a:t>Lua</a:t>
            </a:r>
            <a:r>
              <a:rPr lang="zh-CN" altLang="en-US" dirty="0" smtClean="0">
                <a:ea typeface="宋体" pitchFamily="2" charset="-122"/>
              </a:rPr>
              <a:t>实现，</a:t>
            </a:r>
            <a:r>
              <a:rPr lang="en-US" dirty="0" err="1" smtClean="0">
                <a:ea typeface="宋体" pitchFamily="2" charset="-122"/>
              </a:rPr>
              <a:t>Lua</a:t>
            </a:r>
            <a:r>
              <a:rPr lang="zh-CN" altLang="en-US" dirty="0" smtClean="0">
                <a:ea typeface="宋体" pitchFamily="2" charset="-122"/>
              </a:rPr>
              <a:t>代码占到代码总量的</a:t>
            </a:r>
            <a:r>
              <a:rPr lang="en-US" altLang="zh-CN" dirty="0" smtClean="0">
                <a:ea typeface="宋体" pitchFamily="2" charset="-122"/>
              </a:rPr>
              <a:t>63%</a:t>
            </a:r>
            <a:r>
              <a:rPr lang="zh-CN" altLang="en-US" dirty="0" smtClean="0">
                <a:ea typeface="宋体" pitchFamily="2" charset="-122"/>
              </a:rPr>
              <a:t>。</a:t>
            </a:r>
          </a:p>
          <a:p>
            <a:pPr eaLnBrk="1" hangingPunct="1">
              <a:defRPr/>
            </a:pPr>
            <a:r>
              <a:rPr lang="en-US" altLang="zh-CN" dirty="0" err="1" smtClean="0"/>
              <a:t>Lua</a:t>
            </a:r>
            <a:r>
              <a:rPr lang="zh-CN" altLang="en-US" dirty="0" smtClean="0"/>
              <a:t>还具有其它一些特性：同时支持面向过程</a:t>
            </a:r>
            <a:r>
              <a:rPr lang="en-US" altLang="zh-CN" dirty="0" smtClean="0"/>
              <a:t>(procedure-oriented)</a:t>
            </a:r>
            <a:r>
              <a:rPr lang="zh-CN" altLang="en-US" dirty="0" smtClean="0"/>
              <a:t>编程和函数式编程</a:t>
            </a:r>
            <a:r>
              <a:rPr lang="en-US" altLang="zh-CN" dirty="0" smtClean="0"/>
              <a:t>(functional programming)</a:t>
            </a:r>
            <a:r>
              <a:rPr lang="zh-CN" altLang="en-US" dirty="0" smtClean="0"/>
              <a:t>；自动内存管理；只提供了一种通用类型的表（</a:t>
            </a:r>
            <a:r>
              <a:rPr lang="en-US" altLang="zh-CN" dirty="0" smtClean="0"/>
              <a:t>table</a:t>
            </a:r>
            <a:r>
              <a:rPr lang="zh-CN" altLang="en-US" dirty="0" smtClean="0"/>
              <a:t>），用它可以实现数组，哈希表，集合，对象；语言内置模式匹配；闭包</a:t>
            </a:r>
            <a:r>
              <a:rPr lang="en-US" altLang="zh-CN" dirty="0" smtClean="0"/>
              <a:t>(closure)</a:t>
            </a:r>
            <a:r>
              <a:rPr lang="zh-CN" altLang="en-US" dirty="0" smtClean="0"/>
              <a:t>；函数也可以看做一个值；提供多线程（协同进程 </a:t>
            </a:r>
            <a:r>
              <a:rPr lang="en-US" altLang="zh-CN" dirty="0" smtClean="0"/>
              <a:t>[5] </a:t>
            </a:r>
            <a:r>
              <a:rPr lang="zh-CN" altLang="en-US" dirty="0" smtClean="0"/>
              <a:t>，并非操作系统所支持的线程）支持；通过闭包和</a:t>
            </a:r>
            <a:r>
              <a:rPr lang="en-US" altLang="zh-CN" dirty="0" smtClean="0"/>
              <a:t>table</a:t>
            </a:r>
            <a:r>
              <a:rPr lang="zh-CN" altLang="en-US" dirty="0" smtClean="0"/>
              <a:t>可以很方便地支持面向对象编程所需要的一些关键机制，比如数据抽象，虚函数，继承和重载等。</a:t>
            </a:r>
            <a:endParaRPr lang="zh-CN" altLang="en-US" dirty="0"/>
          </a:p>
        </p:txBody>
      </p:sp>
      <p:sp>
        <p:nvSpPr>
          <p:cNvPr id="125955" name="灯片编号占位符 3"/>
          <p:cNvSpPr>
            <a:spLocks noGrp="1"/>
          </p:cNvSpPr>
          <p:nvPr>
            <p:ph type="sldNum" sz="quarter" idx="5"/>
          </p:nvPr>
        </p:nvSpPr>
        <p:spPr>
          <a:noFill/>
        </p:spPr>
        <p:txBody>
          <a:bodyPr/>
          <a:lstStyle/>
          <a:p>
            <a:fld id="{42741546-59F8-4C2F-88B1-CF5099ABE97E}" type="slidenum">
              <a:rPr lang="zh-CN" altLang="en-US" smtClean="0">
                <a:ea typeface="宋体" charset="-122"/>
              </a:rPr>
              <a:pPr/>
              <a:t>62</a:t>
            </a:fld>
            <a:endParaRPr lang="en-US" altLang="zh-CN" smtClean="0">
              <a:ea typeface="宋体" charset="-122"/>
            </a:endParaRPr>
          </a:p>
        </p:txBody>
      </p:sp>
    </p:spTree>
    <p:extLst>
      <p:ext uri="{BB962C8B-B14F-4D97-AF65-F5344CB8AC3E}">
        <p14:creationId xmlns:p14="http://schemas.microsoft.com/office/powerpoint/2010/main" val="86564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685AA2A5-F2C3-4D96-9C99-64B5F53F2BDF}" type="slidenum">
              <a:rPr kumimoji="1" lang="zh-CN" altLang="en-US" sz="1200"/>
              <a:pPr algn="r"/>
              <a:t>63</a:t>
            </a:fld>
            <a:endParaRPr kumimoji="1" lang="en-US" altLang="zh-CN" sz="1200"/>
          </a:p>
        </p:txBody>
      </p:sp>
      <p:sp>
        <p:nvSpPr>
          <p:cNvPr id="128002" name="Rectangle 7"/>
          <p:cNvSpPr txBox="1">
            <a:spLocks noGrp="1" noChangeArrowheads="1"/>
          </p:cNvSpPr>
          <p:nvPr/>
        </p:nvSpPr>
        <p:spPr bwMode="auto">
          <a:xfrm>
            <a:off x="3886200" y="8685213"/>
            <a:ext cx="2971800" cy="458787"/>
          </a:xfrm>
          <a:prstGeom prst="rect">
            <a:avLst/>
          </a:prstGeom>
          <a:noFill/>
          <a:ln w="9525">
            <a:noFill/>
            <a:miter lim="800000"/>
            <a:headEnd/>
            <a:tailEnd/>
          </a:ln>
        </p:spPr>
        <p:txBody>
          <a:bodyPr lIns="87506" tIns="43754" rIns="87506" bIns="43754" anchor="b"/>
          <a:lstStyle/>
          <a:p>
            <a:pPr algn="r" defTabSz="844550"/>
            <a:fld id="{CE868A62-91B9-40D0-934D-0D6D8C3F1D4D}" type="slidenum">
              <a:rPr kumimoji="1" lang="zh-CN" altLang="en-US" sz="1100"/>
              <a:pPr algn="r" defTabSz="844550"/>
              <a:t>63</a:t>
            </a:fld>
            <a:endParaRPr kumimoji="1" lang="en-US" altLang="zh-CN" sz="11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lIns="87506" tIns="43754" rIns="87506" bIns="43754"/>
          <a:lstStyle/>
          <a:p>
            <a:pPr eaLnBrk="1" hangingPunct="1"/>
            <a:endParaRPr lang="zh-CN" altLang="en-US" smtClean="0"/>
          </a:p>
        </p:txBody>
      </p:sp>
    </p:spTree>
    <p:extLst>
      <p:ext uri="{BB962C8B-B14F-4D97-AF65-F5344CB8AC3E}">
        <p14:creationId xmlns:p14="http://schemas.microsoft.com/office/powerpoint/2010/main" val="222937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xfrm>
            <a:off x="1371600" y="1143000"/>
            <a:ext cx="4114800" cy="3086100"/>
          </a:xfrm>
        </p:spPr>
      </p:sp>
      <p:sp>
        <p:nvSpPr>
          <p:cNvPr id="48131" name="备注占位符 2"/>
          <p:cNvSpPr>
            <a:spLocks noGrp="1" noChangeArrowheads="1"/>
          </p:cNvSpPr>
          <p:nvPr>
            <p:ph type="body" idx="1"/>
          </p:nvPr>
        </p:nvSpPr>
        <p:spPr>
          <a:noFill/>
        </p:spPr>
        <p:txBody>
          <a:bodyPr/>
          <a:lstStyle/>
          <a:p>
            <a:r>
              <a:rPr lang="zh-CN" altLang="en-US"/>
              <a:t>SUN(Stanford University Network，斯坦福大学网络公司)</a:t>
            </a:r>
            <a:endParaRPr lang="en-US" altLang="zh-CN"/>
          </a:p>
        </p:txBody>
      </p:sp>
      <p:sp>
        <p:nvSpPr>
          <p:cNvPr id="4813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A98E99B7-3E5B-41A1-9469-A8803FCF3B64}" type="slidenum">
              <a:rPr lang="zh-CN" altLang="en-US"/>
              <a:pPr algn="r" eaLnBrk="1" hangingPunct="1">
                <a:spcBef>
                  <a:spcPct val="0"/>
                </a:spcBef>
              </a:pPr>
              <a:t>68</a:t>
            </a:fld>
            <a:endParaRPr lang="en-US" altLang="zh-CN"/>
          </a:p>
        </p:txBody>
      </p:sp>
    </p:spTree>
    <p:extLst>
      <p:ext uri="{BB962C8B-B14F-4D97-AF65-F5344CB8AC3E}">
        <p14:creationId xmlns:p14="http://schemas.microsoft.com/office/powerpoint/2010/main" val="4259650201"/>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2C02E3-2923-4808-B04D-4685372345C8}" type="slidenum">
              <a:rPr lang="en-US" altLang="zh-CN"/>
              <a:pPr/>
              <a:t>69</a:t>
            </a:fld>
            <a:endParaRPr lang="en-US"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r>
              <a:rPr lang="en-US" altLang="zh-CN"/>
              <a:t>profile  :</a:t>
            </a:r>
            <a:r>
              <a:rPr lang="zh-CN" altLang="en-US"/>
              <a:t>轮廓</a:t>
            </a:r>
            <a:r>
              <a:rPr lang="en-US" altLang="zh-CN"/>
              <a:t>, </a:t>
            </a:r>
            <a:r>
              <a:rPr lang="zh-CN" altLang="en-US"/>
              <a:t>外形 </a:t>
            </a:r>
          </a:p>
          <a:p>
            <a:r>
              <a:rPr lang="zh-CN" altLang="en-US"/>
              <a:t>简介</a:t>
            </a:r>
            <a:r>
              <a:rPr lang="en-US" altLang="zh-CN"/>
              <a:t>, </a:t>
            </a:r>
            <a:r>
              <a:rPr lang="zh-CN" altLang="en-US"/>
              <a:t>概况</a:t>
            </a:r>
            <a:r>
              <a:rPr lang="en-US" altLang="zh-CN"/>
              <a:t>, </a:t>
            </a:r>
            <a:r>
              <a:rPr lang="zh-CN" altLang="en-US"/>
              <a:t>传略 </a:t>
            </a:r>
          </a:p>
        </p:txBody>
      </p:sp>
    </p:spTree>
    <p:extLst>
      <p:ext uri="{BB962C8B-B14F-4D97-AF65-F5344CB8AC3E}">
        <p14:creationId xmlns:p14="http://schemas.microsoft.com/office/powerpoint/2010/main" val="337811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371600" y="1143000"/>
            <a:ext cx="4114800" cy="3086100"/>
          </a:xfrm>
        </p:spPr>
      </p:sp>
      <p:sp>
        <p:nvSpPr>
          <p:cNvPr id="51203" name="备注占位符 2"/>
          <p:cNvSpPr>
            <a:spLocks noGrp="1" noChangeArrowheads="1"/>
          </p:cNvSpPr>
          <p:nvPr>
            <p:ph type="body" idx="1"/>
          </p:nvPr>
        </p:nvSpPr>
        <p:spPr>
          <a:noFill/>
        </p:spPr>
        <p:txBody>
          <a:bodyPr/>
          <a:lstStyle/>
          <a:p>
            <a:r>
              <a:rPr lang="zh-CN" altLang="en-US">
                <a:latin typeface="Arial" panose="020B0604020202020204" pitchFamily="34" charset="0"/>
              </a:rPr>
              <a:t>Java5.0版本后，更名为 </a:t>
            </a:r>
            <a:r>
              <a:rPr lang="zh-CN" altLang="en-US">
                <a:solidFill>
                  <a:srgbClr val="FF0000"/>
                </a:solidFill>
                <a:latin typeface="Arial" panose="020B0604020202020204" pitchFamily="34" charset="0"/>
              </a:rPr>
              <a:t>JAVAEE    JAVASE    JAVAME</a:t>
            </a:r>
          </a:p>
          <a:p>
            <a:endParaRPr lang="en-US" altLang="zh-CN"/>
          </a:p>
        </p:txBody>
      </p:sp>
      <p:sp>
        <p:nvSpPr>
          <p:cNvPr id="5120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9A69AD0-B291-4173-8A43-B75C53735008}" type="slidenum">
              <a:rPr lang="zh-CN" altLang="en-US"/>
              <a:pPr algn="r" eaLnBrk="1" hangingPunct="1">
                <a:spcBef>
                  <a:spcPct val="0"/>
                </a:spcBef>
              </a:pPr>
              <a:t>72</a:t>
            </a:fld>
            <a:endParaRPr lang="en-US" altLang="zh-CN"/>
          </a:p>
        </p:txBody>
      </p:sp>
    </p:spTree>
    <p:extLst>
      <p:ext uri="{BB962C8B-B14F-4D97-AF65-F5344CB8AC3E}">
        <p14:creationId xmlns:p14="http://schemas.microsoft.com/office/powerpoint/2010/main" val="222261875"/>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2D01B9-B629-45C6-9DFE-D7CE0A27491C}" type="slidenum">
              <a:rPr lang="en-US" altLang="zh-CN"/>
              <a:pPr/>
              <a:t>77</a:t>
            </a:fld>
            <a:endParaRPr lang="en-US" altLang="zh-CN"/>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r>
              <a:rPr lang="en-US" altLang="zh-CN"/>
              <a:t>hybrid    [ˈhaibrid]n. </a:t>
            </a:r>
            <a:r>
              <a:rPr lang="zh-CN" altLang="en-US"/>
              <a:t>杂种</a:t>
            </a:r>
            <a:r>
              <a:rPr lang="en-US" altLang="zh-CN"/>
              <a:t>, </a:t>
            </a:r>
            <a:r>
              <a:rPr lang="zh-CN" altLang="en-US"/>
              <a:t>混血儿</a:t>
            </a:r>
          </a:p>
        </p:txBody>
      </p:sp>
    </p:spTree>
    <p:extLst>
      <p:ext uri="{BB962C8B-B14F-4D97-AF65-F5344CB8AC3E}">
        <p14:creationId xmlns:p14="http://schemas.microsoft.com/office/powerpoint/2010/main" val="1025501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DB0064F-DC07-4A71-92A0-3DF709242C05}" type="datetime1">
              <a:rPr lang="zh-CN" altLang="en-US" smtClean="0"/>
              <a:t>2019/3/3</a:t>
            </a:fld>
            <a:endParaRPr lang="zh-CN" altLang="en-US"/>
          </a:p>
        </p:txBody>
      </p:sp>
      <p:sp>
        <p:nvSpPr>
          <p:cNvPr id="5" name="页脚占位符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827501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5776D0-E796-4CF8-B52E-DA6432B76A81}" type="datetime1">
              <a:rPr lang="zh-CN" altLang="en-US" smtClean="0"/>
              <a:t>2019/3/3</a:t>
            </a:fld>
            <a:endParaRPr lang="zh-CN" altLang="en-US"/>
          </a:p>
        </p:txBody>
      </p:sp>
      <p:sp>
        <p:nvSpPr>
          <p:cNvPr id="5" name="页脚占位符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81113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888D95-1081-4CA2-A345-0709C7857CE3}" type="datetime1">
              <a:rPr lang="zh-CN" altLang="en-US" smtClean="0"/>
              <a:t>2019/3/3</a:t>
            </a:fld>
            <a:endParaRPr lang="zh-CN" altLang="en-US"/>
          </a:p>
        </p:txBody>
      </p:sp>
      <p:sp>
        <p:nvSpPr>
          <p:cNvPr id="5" name="页脚占位符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4177888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fld id="{200544CC-CA93-4095-8BA8-468DC50360A6}" type="datetime1">
              <a:rPr lang="zh-CN" altLang="en-US"/>
              <a:pPr/>
              <a:t>2019/3/3</a:t>
            </a:fld>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r>
              <a:rPr lang="en-US" altLang="zh-CN"/>
              <a:t>www.beihangsoft.cn(Penny Shen)    </a:t>
            </a:r>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361C18DD-5E8C-4FAD-8C28-D9216292D22A}" type="slidenum">
              <a:rPr lang="en-US" altLang="zh-CN"/>
              <a:pPr/>
              <a:t>‹#›</a:t>
            </a:fld>
            <a:endParaRPr lang="en-US" altLang="zh-CN"/>
          </a:p>
        </p:txBody>
      </p:sp>
    </p:spTree>
    <p:extLst>
      <p:ext uri="{BB962C8B-B14F-4D97-AF65-F5344CB8AC3E}">
        <p14:creationId xmlns:p14="http://schemas.microsoft.com/office/powerpoint/2010/main" val="33155734"/>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7" name="Date Placeholder 3"/>
          <p:cNvSpPr>
            <a:spLocks noGrp="1"/>
          </p:cNvSpPr>
          <p:nvPr>
            <p:ph type="dt" sz="half" idx="10"/>
          </p:nvPr>
        </p:nvSpPr>
        <p:spPr/>
        <p:txBody>
          <a:bodyPr/>
          <a:lstStyle/>
          <a:p>
            <a:fld id="{9CFAE957-BF64-4644-AADB-EC9EBC58E5EC}" type="datetime1">
              <a:rPr lang="zh-CN" altLang="en-US" smtClean="0"/>
              <a:t>2019/3/3</a:t>
            </a:fld>
            <a:endParaRPr lang="zh-CN" altLang="en-US"/>
          </a:p>
        </p:txBody>
      </p:sp>
      <p:sp>
        <p:nvSpPr>
          <p:cNvPr id="4" name="Footer Placeholder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Slide Number Placeholder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60220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B16DE2-0A6A-4FE8-B715-514863AB138A}" type="datetime1">
              <a:rPr lang="zh-CN" altLang="en-US" smtClean="0"/>
              <a:t>2019/3/3</a:t>
            </a:fld>
            <a:endParaRPr lang="zh-CN" altLang="en-US"/>
          </a:p>
        </p:txBody>
      </p:sp>
      <p:sp>
        <p:nvSpPr>
          <p:cNvPr id="5" name="页脚占位符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12210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7B0D0EF-3039-49DA-9D23-3B26AB13742B}" type="datetime1">
              <a:rPr lang="zh-CN" altLang="en-US" smtClean="0"/>
              <a:t>2019/3/3</a:t>
            </a:fld>
            <a:endParaRPr lang="zh-CN" altLang="en-US"/>
          </a:p>
        </p:txBody>
      </p:sp>
      <p:sp>
        <p:nvSpPr>
          <p:cNvPr id="5" name="页脚占位符 4"/>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3081991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6E4E80-CA01-4707-AF62-FF57F3F2E848}" type="datetime1">
              <a:rPr lang="zh-CN" altLang="en-US" smtClean="0"/>
              <a:t>2019/3/3</a:t>
            </a:fld>
            <a:endParaRPr lang="zh-CN" altLang="en-US"/>
          </a:p>
        </p:txBody>
      </p:sp>
      <p:sp>
        <p:nvSpPr>
          <p:cNvPr id="6" name="页脚占位符 5"/>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5058405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FB0EB23-BA5A-401C-93E2-3A608DFA4533}" type="datetime1">
              <a:rPr lang="zh-CN" altLang="en-US" smtClean="0"/>
              <a:t>2019/3/3</a:t>
            </a:fld>
            <a:endParaRPr lang="zh-CN" altLang="en-US"/>
          </a:p>
        </p:txBody>
      </p:sp>
      <p:sp>
        <p:nvSpPr>
          <p:cNvPr id="8" name="页脚占位符 7"/>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9" name="灯片编号占位符 8"/>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76743311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16721F-E0D1-436D-80BD-BF12C257A634}" type="datetime1">
              <a:rPr lang="zh-CN" altLang="en-US" smtClean="0"/>
              <a:t>2019/3/3</a:t>
            </a:fld>
            <a:endParaRPr lang="zh-CN" altLang="en-US"/>
          </a:p>
        </p:txBody>
      </p:sp>
      <p:sp>
        <p:nvSpPr>
          <p:cNvPr id="4" name="页脚占位符 3"/>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5" name="灯片编号占位符 4"/>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304340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5FC928-7331-4F8F-837E-274A7336E393}" type="datetime1">
              <a:rPr lang="zh-CN" altLang="en-US" smtClean="0"/>
              <a:t>2019/3/3</a:t>
            </a:fld>
            <a:endParaRPr lang="zh-CN" altLang="en-US"/>
          </a:p>
        </p:txBody>
      </p:sp>
      <p:sp>
        <p:nvSpPr>
          <p:cNvPr id="3" name="页脚占位符 2"/>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4" name="灯片编号占位符 3"/>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2379155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0C97E62-2849-4079-A316-2C1DCC1309CB}" type="datetime1">
              <a:rPr lang="zh-CN" altLang="en-US" smtClean="0"/>
              <a:t>2019/3/3</a:t>
            </a:fld>
            <a:endParaRPr lang="zh-CN" altLang="en-US"/>
          </a:p>
        </p:txBody>
      </p:sp>
      <p:sp>
        <p:nvSpPr>
          <p:cNvPr id="6" name="页脚占位符 5"/>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391189436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1356195-9C09-4298-A375-D03DA911D2C1}" type="datetime1">
              <a:rPr lang="zh-CN" altLang="en-US" smtClean="0"/>
              <a:t>2019/3/3</a:t>
            </a:fld>
            <a:endParaRPr lang="zh-CN" altLang="en-US"/>
          </a:p>
        </p:txBody>
      </p:sp>
      <p:sp>
        <p:nvSpPr>
          <p:cNvPr id="6" name="页脚占位符 5"/>
          <p:cNvSpPr>
            <a:spLocks noGrp="1"/>
          </p:cNvSpPr>
          <p:nvPr>
            <p:ph type="ftr" sz="quarter" idx="11"/>
          </p:nvPr>
        </p:nvSpPr>
        <p:spPr/>
        <p:txBody>
          <a:bodyPr/>
          <a:lstStyle/>
          <a:p>
            <a:r>
              <a:rPr lang="en-US" altLang="zh-CN" smtClean="0"/>
              <a:t>JAVA</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169353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FD1B9E-0207-4F6F-8913-3167E123BB57}" type="datetime1">
              <a:rPr lang="zh-CN" altLang="en-US" smtClean="0"/>
              <a:t>2019/3/3</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smtClean="0"/>
              <a:t>JAVA</a:t>
            </a:r>
            <a:r>
              <a:rPr lang="zh-CN" altLang="en-US" smtClean="0"/>
              <a:t>语言程序设计</a:t>
            </a: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1AED77-8A80-4033-A6D6-CD165A4F382B}" type="slidenum">
              <a:rPr lang="zh-CN" altLang="en-US" smtClean="0"/>
              <a:t>‹#›</a:t>
            </a:fld>
            <a:endParaRPr lang="zh-CN" altLang="en-US"/>
          </a:p>
        </p:txBody>
      </p:sp>
    </p:spTree>
    <p:extLst>
      <p:ext uri="{BB962C8B-B14F-4D97-AF65-F5344CB8AC3E}">
        <p14:creationId xmlns:p14="http://schemas.microsoft.com/office/powerpoint/2010/main" val="213436857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mailto:xychen@buaa.edu.c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w3cschool.cn/java/" TargetMode="External"/><Relationship Id="rId2" Type="http://schemas.openxmlformats.org/officeDocument/2006/relationships/hyperlink" Target="http://www.runoob.com/java/java-tutorial.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8"/>
          <p:cNvSpPr txBox="1">
            <a:spLocks noGrp="1" noChangeArrowheads="1"/>
          </p:cNvSpPr>
          <p:nvPr/>
        </p:nvSpPr>
        <p:spPr bwMode="auto">
          <a:xfrm>
            <a:off x="3383756" y="5373291"/>
            <a:ext cx="2333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400" dirty="0"/>
              <a:t>北航继续教育学院</a:t>
            </a:r>
            <a:endParaRPr lang="en-US" altLang="zh-CN" sz="1400" dirty="0"/>
          </a:p>
        </p:txBody>
      </p:sp>
      <p:sp>
        <p:nvSpPr>
          <p:cNvPr id="30723" name="Rectangle 2"/>
          <p:cNvSpPr>
            <a:spLocks noGrp="1" noChangeArrowheads="1"/>
          </p:cNvSpPr>
          <p:nvPr>
            <p:ph type="ctrTitle" idx="4294967295"/>
          </p:nvPr>
        </p:nvSpPr>
        <p:spPr>
          <a:xfrm>
            <a:off x="0" y="2293938"/>
            <a:ext cx="9144000" cy="1027112"/>
          </a:xfrm>
        </p:spPr>
        <p:txBody>
          <a:bodyPr vert="horz" lIns="69056" tIns="34529" rIns="69056" bIns="34529" rtlCol="0" anchor="ctr">
            <a:normAutofit/>
          </a:bodyPr>
          <a:lstStyle/>
          <a:p>
            <a:pPr algn="ctr" eaLnBrk="1" hangingPunct="1"/>
            <a:r>
              <a:rPr lang="en-US" altLang="zh-CN" sz="4000" dirty="0" smtClean="0">
                <a:latin typeface="微软雅黑" panose="020B0503020204020204" pitchFamily="34" charset="-122"/>
                <a:ea typeface="微软雅黑" panose="020B0503020204020204" pitchFamily="34" charset="-122"/>
              </a:rPr>
              <a:t>JAVA</a:t>
            </a:r>
            <a:r>
              <a:rPr lang="zh-CN" altLang="en-US" sz="4000" dirty="0" smtClean="0">
                <a:latin typeface="微软雅黑" panose="020B0503020204020204" pitchFamily="34" charset="-122"/>
                <a:ea typeface="微软雅黑" panose="020B0503020204020204" pitchFamily="34" charset="-122"/>
              </a:rPr>
              <a:t>语言程序设计</a:t>
            </a:r>
            <a:endParaRPr lang="zh-CN" altLang="zh-CN" sz="2400" dirty="0">
              <a:latin typeface="微软雅黑" panose="020B0503020204020204" pitchFamily="34" charset="-122"/>
              <a:ea typeface="微软雅黑" panose="020B0503020204020204" pitchFamily="34" charset="-122"/>
            </a:endParaRPr>
          </a:p>
        </p:txBody>
      </p:sp>
      <p:sp>
        <p:nvSpPr>
          <p:cNvPr id="30724" name="Text Box 3"/>
          <p:cNvSpPr txBox="1">
            <a:spLocks noChangeArrowheads="1"/>
          </p:cNvSpPr>
          <p:nvPr/>
        </p:nvSpPr>
        <p:spPr bwMode="auto">
          <a:xfrm>
            <a:off x="4369228" y="3755872"/>
            <a:ext cx="2917031"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15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15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5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Font typeface="Wingdings" panose="05000000000000000000" pitchFamily="2" charset="2"/>
              <a:buNone/>
            </a:pPr>
            <a:r>
              <a:rPr lang="zh-CN" altLang="en-US" sz="2400" dirty="0">
                <a:ea typeface="华文行楷" panose="02010800040101010101" pitchFamily="2" charset="-122"/>
              </a:rPr>
              <a:t>陈旭阳</a:t>
            </a:r>
            <a:endParaRPr lang="en-US" altLang="zh-CN" sz="2400" dirty="0">
              <a:ea typeface="华文行楷" panose="02010800040101010101" pitchFamily="2" charset="-122"/>
            </a:endParaRPr>
          </a:p>
        </p:txBody>
      </p:sp>
    </p:spTree>
    <p:extLst>
      <p:ext uri="{BB962C8B-B14F-4D97-AF65-F5344CB8AC3E}">
        <p14:creationId xmlns:p14="http://schemas.microsoft.com/office/powerpoint/2010/main" val="10156614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Take a Course Well</a:t>
            </a:r>
            <a:endParaRPr lang="zh-CN" altLang="en-US" dirty="0"/>
          </a:p>
        </p:txBody>
      </p:sp>
      <p:sp>
        <p:nvSpPr>
          <p:cNvPr id="3" name="内容占位符 2"/>
          <p:cNvSpPr>
            <a:spLocks noGrp="1"/>
          </p:cNvSpPr>
          <p:nvPr>
            <p:ph idx="1"/>
          </p:nvPr>
        </p:nvSpPr>
        <p:spPr>
          <a:xfrm>
            <a:off x="791787" y="2226469"/>
            <a:ext cx="7820197" cy="3263504"/>
          </a:xfrm>
        </p:spPr>
        <p:txBody>
          <a:bodyPr>
            <a:normAutofit fontScale="85000" lnSpcReduction="20000"/>
          </a:bodyPr>
          <a:lstStyle/>
          <a:p>
            <a:r>
              <a:rPr lang="zh-CN" altLang="en-US" sz="2400" dirty="0" smtClean="0"/>
              <a:t>宏观把握</a:t>
            </a:r>
            <a:endParaRPr lang="en-US" altLang="zh-CN" sz="2400" dirty="0" smtClean="0"/>
          </a:p>
          <a:p>
            <a:pPr lvl="1"/>
            <a:r>
              <a:rPr lang="zh-CN" altLang="en-US" sz="2100" dirty="0" smtClean="0"/>
              <a:t>了解总体架构</a:t>
            </a:r>
            <a:endParaRPr lang="en-US" altLang="zh-CN" sz="2100" dirty="0" smtClean="0"/>
          </a:p>
          <a:p>
            <a:pPr lvl="1"/>
            <a:r>
              <a:rPr lang="zh-CN" altLang="en-US" sz="2100" dirty="0"/>
              <a:t>每</a:t>
            </a:r>
            <a:r>
              <a:rPr lang="zh-CN" altLang="en-US" sz="2100" dirty="0" smtClean="0"/>
              <a:t>一部分的重要性</a:t>
            </a:r>
            <a:endParaRPr lang="en-US" altLang="zh-CN" sz="2100" dirty="0" smtClean="0"/>
          </a:p>
          <a:p>
            <a:pPr lvl="1"/>
            <a:r>
              <a:rPr lang="zh-CN" altLang="en-US" sz="2100" dirty="0"/>
              <a:t>每</a:t>
            </a:r>
            <a:r>
              <a:rPr lang="zh-CN" altLang="en-US" sz="2100" dirty="0" smtClean="0"/>
              <a:t>一部分的</a:t>
            </a:r>
            <a:endParaRPr lang="en-US" altLang="zh-CN" sz="2400" dirty="0"/>
          </a:p>
          <a:p>
            <a:endParaRPr lang="en-US" altLang="zh-CN" sz="2400" dirty="0"/>
          </a:p>
          <a:p>
            <a:r>
              <a:rPr lang="zh-CN" altLang="en-US" sz="2400" dirty="0"/>
              <a:t>细节入手</a:t>
            </a:r>
            <a:endParaRPr lang="en-US" altLang="zh-CN" sz="2400" dirty="0"/>
          </a:p>
          <a:p>
            <a:pPr lvl="1"/>
            <a:r>
              <a:rPr lang="zh-CN" altLang="en-US" sz="2100" dirty="0"/>
              <a:t>关注编程细节</a:t>
            </a:r>
            <a:endParaRPr lang="en-US" altLang="zh-CN" sz="2100" dirty="0"/>
          </a:p>
          <a:p>
            <a:pPr lvl="1"/>
            <a:r>
              <a:rPr lang="zh-CN" altLang="en-US" dirty="0"/>
              <a:t>不放过每一个</a:t>
            </a:r>
            <a:r>
              <a:rPr lang="en-US" altLang="zh-CN" dirty="0" smtClean="0"/>
              <a:t>BUG</a:t>
            </a:r>
          </a:p>
          <a:p>
            <a:pPr lvl="1"/>
            <a:endParaRPr lang="en-US" altLang="zh-CN" dirty="0" smtClean="0"/>
          </a:p>
          <a:p>
            <a:r>
              <a:rPr lang="zh-CN" altLang="en-US" sz="2400" dirty="0" smtClean="0"/>
              <a:t>先知道，后理解</a:t>
            </a:r>
            <a:endParaRPr lang="en-US" altLang="zh-CN" sz="2400" dirty="0"/>
          </a:p>
          <a:p>
            <a:pPr lvl="1"/>
            <a:r>
              <a:rPr lang="zh-CN" altLang="en-US" sz="2100" dirty="0"/>
              <a:t>小火慢炖</a:t>
            </a:r>
            <a:endParaRPr lang="en-US" altLang="zh-CN" sz="2100" dirty="0"/>
          </a:p>
          <a:p>
            <a:pPr lvl="1"/>
            <a:r>
              <a:rPr lang="zh-CN" altLang="en-US" sz="2100" dirty="0" smtClean="0"/>
              <a:t>不要钻牛角尖</a:t>
            </a:r>
            <a:endParaRPr lang="en-US" altLang="zh-CN" sz="2100" dirty="0"/>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8083251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Rectangle 3"/>
          <p:cNvSpPr>
            <a:spLocks noGrp="1" noChangeArrowheads="1"/>
          </p:cNvSpPr>
          <p:nvPr>
            <p:ph idx="1"/>
          </p:nvPr>
        </p:nvSpPr>
        <p:spPr>
          <a:xfrm>
            <a:off x="628650" y="1372641"/>
            <a:ext cx="6405563" cy="614101"/>
          </a:xfrm>
        </p:spPr>
        <p:txBody>
          <a:bodyPr>
            <a:normAutofit/>
          </a:bodyPr>
          <a:lstStyle/>
          <a:p>
            <a:pPr marL="742950" lvl="1" indent="-400050"/>
            <a:r>
              <a:rPr lang="en-US" altLang="zh-CN" sz="2400" b="1" dirty="0" smtClean="0">
                <a:ea typeface="隶书" panose="02010509060101010101" pitchFamily="49" charset="-122"/>
              </a:rPr>
              <a:t>IDEA</a:t>
            </a:r>
            <a:r>
              <a:rPr kumimoji="1" lang="en-US" altLang="zh-CN" sz="2400" b="1" dirty="0" smtClean="0"/>
              <a:t> </a:t>
            </a:r>
            <a:r>
              <a:rPr kumimoji="1" lang="zh-CN" altLang="en-US" sz="2400" b="1" dirty="0" smtClean="0"/>
              <a:t>：</a:t>
            </a:r>
            <a:r>
              <a:rPr kumimoji="1" lang="en-US" altLang="zh-CN" sz="2400" b="1" dirty="0" err="1" smtClean="0"/>
              <a:t>Jetbrains</a:t>
            </a:r>
            <a:r>
              <a:rPr kumimoji="1" lang="zh-CN" altLang="en-US" sz="2400" b="1" dirty="0" smtClean="0"/>
              <a:t>公司</a:t>
            </a:r>
            <a:endParaRPr kumimoji="1" lang="en-US" altLang="zh-CN" sz="2400" b="1" dirty="0"/>
          </a:p>
        </p:txBody>
      </p:sp>
      <p:sp>
        <p:nvSpPr>
          <p:cNvPr id="8" name="Rectangle 3"/>
          <p:cNvSpPr txBox="1">
            <a:spLocks noChangeArrowheads="1"/>
          </p:cNvSpPr>
          <p:nvPr/>
        </p:nvSpPr>
        <p:spPr>
          <a:xfrm>
            <a:off x="1106025" y="5182640"/>
            <a:ext cx="6405563" cy="10646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zh-CN" altLang="en-US" sz="2400" b="1" dirty="0" smtClean="0">
                <a:ea typeface="隶书" panose="02010509060101010101" pitchFamily="49" charset="-122"/>
              </a:rPr>
              <a:t>不用</a:t>
            </a:r>
            <a:r>
              <a:rPr lang="en-US" altLang="zh-CN" sz="2400" b="1" dirty="0" smtClean="0">
                <a:ea typeface="隶书" panose="02010509060101010101" pitchFamily="49" charset="-122"/>
              </a:rPr>
              <a:t>IDE</a:t>
            </a:r>
            <a:r>
              <a:rPr lang="zh-CN" altLang="en-US" sz="2400" b="1" dirty="0" smtClean="0">
                <a:ea typeface="隶书" panose="02010509060101010101" pitchFamily="49" charset="-122"/>
              </a:rPr>
              <a:t>：</a:t>
            </a:r>
            <a:r>
              <a:rPr lang="en-US" altLang="zh-CN" sz="2400" b="1" dirty="0" smtClean="0">
                <a:ea typeface="隶书" panose="02010509060101010101" pitchFamily="49" charset="-122"/>
              </a:rPr>
              <a:t>TXT</a:t>
            </a:r>
          </a:p>
          <a:p>
            <a:pPr marL="342900" lvl="1" indent="0">
              <a:buNone/>
            </a:pPr>
            <a:r>
              <a:rPr kumimoji="1" lang="zh-CN" altLang="en-US" sz="3200" b="1" dirty="0" smtClean="0">
                <a:ea typeface="隶书" panose="02010509060101010101" pitchFamily="49" charset="-122"/>
              </a:rPr>
              <a:t>用眼睛</a:t>
            </a:r>
            <a:r>
              <a:rPr kumimoji="1" lang="en-US" altLang="zh-CN" sz="3200" b="1" dirty="0" smtClean="0">
                <a:ea typeface="隶书" panose="02010509060101010101" pitchFamily="49" charset="-122"/>
              </a:rPr>
              <a:t>debug!!!</a:t>
            </a:r>
            <a:endParaRPr kumimoji="1" lang="en-US" altLang="zh-CN" sz="3200" b="1" dirty="0"/>
          </a:p>
        </p:txBody>
      </p:sp>
      <p:sp>
        <p:nvSpPr>
          <p:cNvPr id="11"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a:t>JAVA </a:t>
            </a:r>
            <a:r>
              <a:rPr lang="zh-CN" altLang="en-US" sz="4000" b="1" dirty="0"/>
              <a:t>常用</a:t>
            </a:r>
            <a:r>
              <a:rPr lang="en-US" altLang="zh-CN" sz="4000" b="1" dirty="0"/>
              <a:t>IDE</a:t>
            </a:r>
            <a:endParaRPr lang="zh-CN" altLang="en-US" sz="4000" b="1" dirty="0"/>
          </a:p>
        </p:txBody>
      </p:sp>
      <p:sp>
        <p:nvSpPr>
          <p:cNvPr id="12"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2050" name="Picture 2" descr="https://www.jetbrains.com/idea/download/screenshots/idea_tips_smart_comple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808" y="2316907"/>
            <a:ext cx="3581603" cy="222027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98203" y="2316907"/>
            <a:ext cx="3566911" cy="2220277"/>
          </a:xfrm>
          <a:prstGeom prst="rect">
            <a:avLst/>
          </a:prstGeom>
        </p:spPr>
      </p:pic>
    </p:spTree>
    <p:extLst>
      <p:ext uri="{BB962C8B-B14F-4D97-AF65-F5344CB8AC3E}">
        <p14:creationId xmlns:p14="http://schemas.microsoft.com/office/powerpoint/2010/main" val="3330511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lvl="1" defTabSz="685800">
              <a:lnSpc>
                <a:spcPct val="90000"/>
              </a:lnSpc>
              <a:spcBef>
                <a:spcPts val="375"/>
              </a:spcBef>
            </a:pPr>
            <a:r>
              <a:rPr kumimoji="1" lang="zh-CN" altLang="en-US" sz="5400" b="1" dirty="0">
                <a:ea typeface="隶书" panose="02010509060101010101" pitchFamily="49" charset="-122"/>
              </a:rPr>
              <a:t>不用</a:t>
            </a:r>
            <a:r>
              <a:rPr kumimoji="1" lang="en-US" altLang="zh-CN" sz="5400" b="1" dirty="0">
                <a:ea typeface="隶书" panose="02010509060101010101" pitchFamily="49" charset="-122"/>
              </a:rPr>
              <a:t>IDE</a:t>
            </a:r>
            <a:r>
              <a:rPr kumimoji="1" lang="zh-CN" altLang="en-US" sz="5400" b="1" dirty="0">
                <a:ea typeface="隶书" panose="02010509060101010101" pitchFamily="49" charset="-122"/>
              </a:rPr>
              <a:t>？？</a:t>
            </a:r>
            <a:r>
              <a:rPr kumimoji="1" lang="en-US" altLang="zh-CN" sz="5400" b="1" dirty="0">
                <a:ea typeface="隶书" panose="02010509060101010101" pitchFamily="49" charset="-122"/>
              </a:rPr>
              <a:t>WTF</a:t>
            </a:r>
            <a:r>
              <a:rPr kumimoji="1" lang="zh-CN" altLang="en-US" sz="5400" b="1" dirty="0">
                <a:ea typeface="隶书" panose="02010509060101010101" pitchFamily="49" charset="-122"/>
              </a:rPr>
              <a:t>？？</a:t>
            </a:r>
          </a:p>
        </p:txBody>
      </p:sp>
      <p:sp>
        <p:nvSpPr>
          <p:cNvPr id="12"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
        <p:nvSpPr>
          <p:cNvPr id="3" name="内容占位符 2"/>
          <p:cNvSpPr>
            <a:spLocks noGrp="1"/>
          </p:cNvSpPr>
          <p:nvPr>
            <p:ph idx="1"/>
          </p:nvPr>
        </p:nvSpPr>
        <p:spPr>
          <a:xfrm>
            <a:off x="803217" y="1559618"/>
            <a:ext cx="7886700" cy="2671560"/>
          </a:xfrm>
        </p:spPr>
        <p:txBody>
          <a:bodyPr>
            <a:normAutofit lnSpcReduction="10000"/>
          </a:bodyPr>
          <a:lstStyle/>
          <a:p>
            <a:pPr marL="0" indent="0">
              <a:buNone/>
            </a:pPr>
            <a:r>
              <a:rPr lang="zh-CN" altLang="en-US" sz="2800" dirty="0" smtClean="0"/>
              <a:t>代码的就是一段文本</a:t>
            </a:r>
            <a:endParaRPr lang="en-US" altLang="zh-CN" sz="2800" dirty="0" smtClean="0"/>
          </a:p>
          <a:p>
            <a:endParaRPr lang="en-US" altLang="zh-CN" dirty="0" smtClean="0"/>
          </a:p>
          <a:p>
            <a:r>
              <a:rPr lang="zh-CN" altLang="en-US" dirty="0" smtClean="0"/>
              <a:t>建立</a:t>
            </a:r>
            <a:r>
              <a:rPr lang="en-US" altLang="zh-CN" dirty="0" smtClean="0"/>
              <a:t>txt</a:t>
            </a:r>
            <a:r>
              <a:rPr lang="zh-CN" altLang="en-US" dirty="0" smtClean="0"/>
              <a:t>文件，后缀名改为</a:t>
            </a:r>
            <a:r>
              <a:rPr lang="en-US" altLang="zh-CN" dirty="0" smtClean="0"/>
              <a:t>java</a:t>
            </a:r>
          </a:p>
          <a:p>
            <a:r>
              <a:rPr lang="zh-CN" altLang="en-US" dirty="0" smtClean="0"/>
              <a:t>用随便一个文本编辑器，修改为合法的</a:t>
            </a:r>
            <a:r>
              <a:rPr lang="en-US" altLang="zh-CN" dirty="0" smtClean="0"/>
              <a:t>java</a:t>
            </a:r>
            <a:r>
              <a:rPr lang="zh-CN" altLang="en-US" dirty="0" smtClean="0"/>
              <a:t>代码内容</a:t>
            </a:r>
            <a:endParaRPr lang="en-US" altLang="zh-CN" dirty="0" smtClean="0"/>
          </a:p>
          <a:p>
            <a:r>
              <a:rPr lang="zh-CN" altLang="en-US" dirty="0"/>
              <a:t>打开</a:t>
            </a:r>
            <a:r>
              <a:rPr lang="zh-CN" altLang="en-US" dirty="0" smtClean="0"/>
              <a:t>命令行，切换到文件所在目录</a:t>
            </a:r>
            <a:endParaRPr lang="en-US" altLang="zh-CN" dirty="0" smtClean="0"/>
          </a:p>
          <a:p>
            <a:r>
              <a:rPr lang="zh-CN" altLang="en-US" dirty="0" smtClean="0"/>
              <a:t>运行</a:t>
            </a:r>
            <a:r>
              <a:rPr lang="en-US" altLang="zh-CN" dirty="0" smtClean="0"/>
              <a:t>: </a:t>
            </a:r>
            <a:r>
              <a:rPr lang="en-US" altLang="zh-CN" dirty="0" err="1" smtClean="0"/>
              <a:t>javac</a:t>
            </a:r>
            <a:r>
              <a:rPr lang="en-US" altLang="zh-CN" dirty="0" smtClean="0"/>
              <a:t> helloworld.java</a:t>
            </a:r>
          </a:p>
          <a:p>
            <a:r>
              <a:rPr lang="zh-CN" altLang="en-US" dirty="0" smtClean="0"/>
              <a:t>输入</a:t>
            </a:r>
            <a:r>
              <a:rPr lang="en-US" altLang="zh-CN" dirty="0" smtClean="0"/>
              <a:t>: java </a:t>
            </a:r>
            <a:r>
              <a:rPr lang="en-US" altLang="zh-CN" dirty="0" err="1" smtClean="0"/>
              <a:t>helloworld.class</a:t>
            </a:r>
            <a:endParaRPr lang="zh-CN" altLang="en-US" dirty="0"/>
          </a:p>
        </p:txBody>
      </p:sp>
    </p:spTree>
    <p:extLst>
      <p:ext uri="{BB962C8B-B14F-4D97-AF65-F5344CB8AC3E}">
        <p14:creationId xmlns:p14="http://schemas.microsoft.com/office/powerpoint/2010/main" val="2998371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39489" y="1468841"/>
            <a:ext cx="3990111" cy="2055512"/>
          </a:xfrm>
          <a:prstGeom prst="rect">
            <a:avLst/>
          </a:prstGeom>
        </p:spPr>
      </p:pic>
      <p:pic>
        <p:nvPicPr>
          <p:cNvPr id="5" name="图片 4"/>
          <p:cNvPicPr>
            <a:picLocks noChangeAspect="1"/>
          </p:cNvPicPr>
          <p:nvPr/>
        </p:nvPicPr>
        <p:blipFill>
          <a:blip r:embed="rId3"/>
          <a:stretch>
            <a:fillRect/>
          </a:stretch>
        </p:blipFill>
        <p:spPr>
          <a:xfrm>
            <a:off x="986097" y="4082068"/>
            <a:ext cx="5880215" cy="1957852"/>
          </a:xfrm>
          <a:prstGeom prst="rect">
            <a:avLst/>
          </a:prstGeom>
        </p:spPr>
      </p:pic>
      <p:sp>
        <p:nvSpPr>
          <p:cNvPr id="6" name="内容占位符 2"/>
          <p:cNvSpPr>
            <a:spLocks noGrp="1"/>
          </p:cNvSpPr>
          <p:nvPr>
            <p:ph idx="1"/>
          </p:nvPr>
        </p:nvSpPr>
        <p:spPr>
          <a:xfrm>
            <a:off x="803217" y="1559618"/>
            <a:ext cx="3220143" cy="2103625"/>
          </a:xfrm>
        </p:spPr>
        <p:txBody>
          <a:bodyPr/>
          <a:lstStyle/>
          <a:p>
            <a:r>
              <a:rPr lang="zh-CN" altLang="en-US" dirty="0" smtClean="0"/>
              <a:t>极其不推荐</a:t>
            </a:r>
            <a:r>
              <a:rPr lang="en-US" altLang="zh-CN" dirty="0" smtClean="0"/>
              <a:t>windows</a:t>
            </a:r>
          </a:p>
          <a:p>
            <a:pPr marL="0" indent="0">
              <a:buNone/>
            </a:pPr>
            <a:r>
              <a:rPr lang="en-US" altLang="zh-CN" dirty="0"/>
              <a:t>	</a:t>
            </a:r>
            <a:r>
              <a:rPr lang="zh-CN" altLang="en-US" dirty="0" smtClean="0"/>
              <a:t>自带的文本文档</a:t>
            </a:r>
            <a:endParaRPr lang="en-US" altLang="zh-CN" dirty="0" smtClean="0"/>
          </a:p>
          <a:p>
            <a:r>
              <a:rPr lang="en-US" altLang="zh-CN" dirty="0" smtClean="0"/>
              <a:t>Notepad++</a:t>
            </a:r>
            <a:r>
              <a:rPr lang="zh-CN" altLang="en-US" dirty="0" smtClean="0"/>
              <a:t>好用得多</a:t>
            </a:r>
            <a:endParaRPr lang="en-US" altLang="zh-CN" dirty="0" smtClean="0"/>
          </a:p>
          <a:p>
            <a:r>
              <a:rPr lang="en-US" altLang="zh-CN" dirty="0" smtClean="0"/>
              <a:t>Linux: </a:t>
            </a:r>
            <a:r>
              <a:rPr lang="en-US" altLang="zh-CN" dirty="0" err="1" smtClean="0"/>
              <a:t>Atom,Vim</a:t>
            </a:r>
            <a:endParaRPr lang="en-US" altLang="zh-CN" dirty="0"/>
          </a:p>
          <a:p>
            <a:r>
              <a:rPr lang="en-US" altLang="zh-CN" dirty="0" err="1" smtClean="0"/>
              <a:t>MacOS</a:t>
            </a:r>
            <a:r>
              <a:rPr lang="en-US" altLang="zh-CN" dirty="0" smtClean="0"/>
              <a:t> : </a:t>
            </a:r>
            <a:r>
              <a:rPr lang="en-US" altLang="zh-CN" dirty="0" err="1" smtClean="0"/>
              <a:t>Emacs</a:t>
            </a:r>
            <a:endParaRPr lang="en-US" altLang="zh-CN" dirty="0" smtClean="0"/>
          </a:p>
        </p:txBody>
      </p:sp>
      <p:sp>
        <p:nvSpPr>
          <p:cNvPr id="7"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常用文本编辑器</a:t>
            </a:r>
            <a:endParaRPr lang="zh-CN" altLang="en-US" sz="4000" b="1" dirty="0"/>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7751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986097" y="4082068"/>
            <a:ext cx="5880215" cy="1957852"/>
          </a:xfrm>
          <a:prstGeom prst="rect">
            <a:avLst/>
          </a:prstGeom>
        </p:spPr>
      </p:pic>
      <p:sp>
        <p:nvSpPr>
          <p:cNvPr id="6" name="内容占位符 2"/>
          <p:cNvSpPr>
            <a:spLocks noGrp="1"/>
          </p:cNvSpPr>
          <p:nvPr>
            <p:ph idx="1"/>
          </p:nvPr>
        </p:nvSpPr>
        <p:spPr>
          <a:xfrm>
            <a:off x="803217" y="1559618"/>
            <a:ext cx="3220143" cy="2103625"/>
          </a:xfrm>
        </p:spPr>
        <p:txBody>
          <a:bodyPr/>
          <a:lstStyle/>
          <a:p>
            <a:r>
              <a:rPr lang="zh-CN" altLang="en-US" dirty="0" smtClean="0"/>
              <a:t>极其不推荐</a:t>
            </a:r>
            <a:r>
              <a:rPr lang="en-US" altLang="zh-CN" dirty="0" smtClean="0"/>
              <a:t>windows</a:t>
            </a:r>
          </a:p>
          <a:p>
            <a:pPr marL="0" indent="0">
              <a:buNone/>
            </a:pPr>
            <a:r>
              <a:rPr lang="en-US" altLang="zh-CN" dirty="0"/>
              <a:t>	</a:t>
            </a:r>
            <a:r>
              <a:rPr lang="zh-CN" altLang="en-US" dirty="0" smtClean="0"/>
              <a:t>自带的文本文档</a:t>
            </a:r>
            <a:endParaRPr lang="en-US" altLang="zh-CN" dirty="0" smtClean="0"/>
          </a:p>
          <a:p>
            <a:r>
              <a:rPr lang="en-US" altLang="zh-CN" dirty="0" smtClean="0"/>
              <a:t>Notepad++</a:t>
            </a:r>
            <a:r>
              <a:rPr lang="zh-CN" altLang="en-US" dirty="0" smtClean="0"/>
              <a:t>好用得多</a:t>
            </a:r>
            <a:endParaRPr lang="en-US" altLang="zh-CN" dirty="0" smtClean="0"/>
          </a:p>
          <a:p>
            <a:r>
              <a:rPr lang="en-US" altLang="zh-CN" dirty="0" smtClean="0"/>
              <a:t>Linux: </a:t>
            </a:r>
            <a:r>
              <a:rPr lang="en-US" altLang="zh-CN" dirty="0" err="1" smtClean="0"/>
              <a:t>Atom,Vim</a:t>
            </a:r>
            <a:endParaRPr lang="en-US" altLang="zh-CN" dirty="0"/>
          </a:p>
          <a:p>
            <a:r>
              <a:rPr lang="en-US" altLang="zh-CN" dirty="0" err="1" smtClean="0"/>
              <a:t>MacOS</a:t>
            </a:r>
            <a:r>
              <a:rPr lang="en-US" altLang="zh-CN" dirty="0" smtClean="0"/>
              <a:t> : </a:t>
            </a:r>
            <a:r>
              <a:rPr lang="en-US" altLang="zh-CN" dirty="0" err="1" smtClean="0"/>
              <a:t>Emacs</a:t>
            </a:r>
            <a:endParaRPr lang="en-US" altLang="zh-CN" dirty="0" smtClean="0"/>
          </a:p>
        </p:txBody>
      </p:sp>
      <p:sp>
        <p:nvSpPr>
          <p:cNvPr id="7"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常用文本编辑器</a:t>
            </a:r>
            <a:endParaRPr lang="zh-CN" altLang="en-US" sz="4000" b="1" dirty="0"/>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9" name="Picture 4" descr="https://timgsa.baidu.com/timg?image&amp;quality=80&amp;size=b9999_10000&amp;sec=1551548303857&amp;di=0148849d90ed0edd24b258e54129d741&amp;imgtype=0&amp;src=http%3A%2F%2Fwww.lwen.org%2Fd%2Ffile%2Fxinwen%2F2018-09-21%2Fd2d90d77c21e18a0fa77c351c1aa8193.jpg"/>
          <p:cNvPicPr>
            <a:picLocks noChangeAspect="1" noChangeArrowheads="1"/>
          </p:cNvPicPr>
          <p:nvPr/>
        </p:nvPicPr>
        <p:blipFill rotWithShape="1">
          <a:blip r:embed="rId3">
            <a:extLst>
              <a:ext uri="{28A0092B-C50C-407E-A947-70E740481C1C}">
                <a14:useLocalDpi xmlns:a14="http://schemas.microsoft.com/office/drawing/2010/main" val="0"/>
              </a:ext>
            </a:extLst>
          </a:blip>
          <a:srcRect l="23761" t="29932" r="44169" b="17145"/>
          <a:stretch/>
        </p:blipFill>
        <p:spPr bwMode="auto">
          <a:xfrm>
            <a:off x="4239488" y="1468841"/>
            <a:ext cx="3990111" cy="203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51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0" y="2898348"/>
            <a:ext cx="9144000" cy="994172"/>
          </a:xfrm>
        </p:spPr>
        <p:txBody>
          <a:bodyPr>
            <a:normAutofit/>
          </a:bodyPr>
          <a:lstStyle/>
          <a:p>
            <a:pPr algn="ctr"/>
            <a:r>
              <a:rPr lang="en-US" altLang="zh-CN" sz="6000" b="1" dirty="0" smtClean="0"/>
              <a:t>Hello World</a:t>
            </a:r>
            <a:endParaRPr lang="zh-CN" altLang="en-US" sz="6000" b="1" dirty="0"/>
          </a:p>
        </p:txBody>
      </p:sp>
    </p:spTree>
    <p:extLst>
      <p:ext uri="{BB962C8B-B14F-4D97-AF65-F5344CB8AC3E}">
        <p14:creationId xmlns:p14="http://schemas.microsoft.com/office/powerpoint/2010/main" val="1035701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28650" y="365126"/>
            <a:ext cx="7886700" cy="1325563"/>
          </a:xfrm>
        </p:spPr>
        <p:txBody>
          <a:bodyPr>
            <a:normAutofit/>
          </a:bodyPr>
          <a:lstStyle/>
          <a:p>
            <a:r>
              <a:rPr lang="zh-CN" altLang="en-US" sz="3600" b="1" dirty="0">
                <a:latin typeface="楷体_GB2312" pitchFamily="49" charset="-122"/>
                <a:ea typeface="楷体_GB2312" pitchFamily="49" charset="-122"/>
              </a:rPr>
              <a:t>代码：</a:t>
            </a:r>
            <a:endParaRPr lang="en-US" sz="3600" b="1" dirty="0">
              <a:latin typeface="楷体_GB2312" pitchFamily="49" charset="-122"/>
              <a:ea typeface="楷体_GB2312" pitchFamily="49" charset="-122"/>
            </a:endParaRPr>
          </a:p>
        </p:txBody>
      </p:sp>
      <p:sp>
        <p:nvSpPr>
          <p:cNvPr id="6" name="文本占位符 5"/>
          <p:cNvSpPr>
            <a:spLocks noGrp="1"/>
          </p:cNvSpPr>
          <p:nvPr>
            <p:ph type="body" idx="1"/>
          </p:nvPr>
        </p:nvSpPr>
        <p:spPr>
          <a:xfrm>
            <a:off x="676003" y="1435281"/>
            <a:ext cx="7445828" cy="2586446"/>
          </a:xfrm>
        </p:spPr>
        <p:txBody>
          <a:bodyPr>
            <a:noAutofit/>
          </a:bodyPr>
          <a:lstStyle/>
          <a:p>
            <a:pPr algn="l"/>
            <a:r>
              <a:rPr lang="en-US" altLang="zh-CN" sz="3000" dirty="0">
                <a:solidFill>
                  <a:schemeClr val="tx1"/>
                </a:solidFill>
              </a:rPr>
              <a:t>public class </a:t>
            </a:r>
            <a:r>
              <a:rPr lang="en-US" altLang="zh-CN" sz="3000" dirty="0" err="1">
                <a:solidFill>
                  <a:schemeClr val="tx1"/>
                </a:solidFill>
              </a:rPr>
              <a:t>Helloworld</a:t>
            </a:r>
            <a:r>
              <a:rPr lang="en-US" altLang="zh-CN" sz="3000" dirty="0">
                <a:solidFill>
                  <a:schemeClr val="tx1"/>
                </a:solidFill>
              </a:rPr>
              <a:t>{</a:t>
            </a:r>
          </a:p>
          <a:p>
            <a:pPr algn="l"/>
            <a:r>
              <a:rPr lang="en-US" altLang="zh-CN" sz="3000" dirty="0">
                <a:solidFill>
                  <a:schemeClr val="tx1"/>
                </a:solidFill>
              </a:rPr>
              <a:t>	public static void main(String []</a:t>
            </a:r>
            <a:r>
              <a:rPr lang="en-US" altLang="zh-CN" sz="3000" dirty="0" err="1">
                <a:solidFill>
                  <a:schemeClr val="tx1"/>
                </a:solidFill>
              </a:rPr>
              <a:t>args</a:t>
            </a:r>
            <a:r>
              <a:rPr lang="en-US" altLang="zh-CN" sz="3000" dirty="0">
                <a:solidFill>
                  <a:schemeClr val="tx1"/>
                </a:solidFill>
              </a:rPr>
              <a:t>){</a:t>
            </a:r>
          </a:p>
          <a:p>
            <a:pPr algn="l"/>
            <a:r>
              <a:rPr lang="en-US" altLang="zh-CN" sz="3000" dirty="0">
                <a:solidFill>
                  <a:schemeClr val="tx1"/>
                </a:solidFill>
              </a:rPr>
              <a:t>		</a:t>
            </a:r>
            <a:r>
              <a:rPr lang="en-US" altLang="zh-CN" sz="3000" dirty="0" err="1">
                <a:solidFill>
                  <a:schemeClr val="tx1"/>
                </a:solidFill>
              </a:rPr>
              <a:t>System.out.println</a:t>
            </a:r>
            <a:r>
              <a:rPr lang="en-US" altLang="zh-CN" sz="3000" dirty="0">
                <a:solidFill>
                  <a:schemeClr val="tx1"/>
                </a:solidFill>
              </a:rPr>
              <a:t>(“</a:t>
            </a:r>
            <a:r>
              <a:rPr lang="en-US" altLang="zh-CN" sz="3000" dirty="0" err="1">
                <a:solidFill>
                  <a:schemeClr val="tx1"/>
                </a:solidFill>
              </a:rPr>
              <a:t>Helloworld</a:t>
            </a:r>
            <a:r>
              <a:rPr lang="en-US" altLang="zh-CN" sz="3000" dirty="0">
                <a:solidFill>
                  <a:schemeClr val="tx1"/>
                </a:solidFill>
              </a:rPr>
              <a:t>");</a:t>
            </a:r>
          </a:p>
          <a:p>
            <a:pPr algn="l"/>
            <a:r>
              <a:rPr lang="en-US" altLang="zh-CN" sz="3000" dirty="0">
                <a:solidFill>
                  <a:schemeClr val="tx1"/>
                </a:solidFill>
              </a:rPr>
              <a:t>	}</a:t>
            </a:r>
          </a:p>
          <a:p>
            <a:pPr algn="l"/>
            <a:r>
              <a:rPr lang="en-US" altLang="zh-CN" sz="3000" dirty="0">
                <a:solidFill>
                  <a:schemeClr val="tx1"/>
                </a:solidFill>
              </a:rPr>
              <a:t>}</a:t>
            </a:r>
            <a:endParaRPr lang="zh-CN" altLang="en-US" sz="3000" dirty="0">
              <a:solidFill>
                <a:schemeClr val="tx1"/>
              </a:solidFill>
            </a:endParaRPr>
          </a:p>
        </p:txBody>
      </p:sp>
      <p:sp>
        <p:nvSpPr>
          <p:cNvPr id="10" name="文本占位符 5"/>
          <p:cNvSpPr>
            <a:spLocks noGrp="1"/>
          </p:cNvSpPr>
          <p:nvPr>
            <p:ph type="body" sz="quarter" idx="3"/>
          </p:nvPr>
        </p:nvSpPr>
        <p:spPr>
          <a:xfrm>
            <a:off x="676003" y="4296047"/>
            <a:ext cx="6867797" cy="1048295"/>
          </a:xfrm>
        </p:spPr>
        <p:txBody>
          <a:bodyPr>
            <a:noAutofit/>
          </a:bodyPr>
          <a:lstStyle/>
          <a:p>
            <a:pPr algn="l"/>
            <a:r>
              <a:rPr lang="zh-CN" altLang="en-US" sz="2100" dirty="0">
                <a:solidFill>
                  <a:schemeClr val="tx1"/>
                </a:solidFill>
              </a:rPr>
              <a:t>程序编译与运行：</a:t>
            </a:r>
            <a:endParaRPr lang="en-US" altLang="zh-CN" sz="2100" dirty="0">
              <a:solidFill>
                <a:schemeClr val="tx1"/>
              </a:solidFill>
            </a:endParaRPr>
          </a:p>
          <a:p>
            <a:pPr algn="l"/>
            <a:r>
              <a:rPr lang="en-US" altLang="zh-CN" sz="2100" dirty="0" err="1">
                <a:solidFill>
                  <a:schemeClr val="tx1"/>
                </a:solidFill>
              </a:rPr>
              <a:t>javac</a:t>
            </a:r>
            <a:r>
              <a:rPr lang="en-US" altLang="zh-CN" sz="2100" dirty="0">
                <a:solidFill>
                  <a:schemeClr val="tx1"/>
                </a:solidFill>
              </a:rPr>
              <a:t> Helloworld.java</a:t>
            </a:r>
          </a:p>
          <a:p>
            <a:pPr algn="l"/>
            <a:r>
              <a:rPr lang="en-US" altLang="zh-CN" sz="2100" dirty="0">
                <a:solidFill>
                  <a:schemeClr val="tx1"/>
                </a:solidFill>
              </a:rPr>
              <a:t>java </a:t>
            </a:r>
            <a:r>
              <a:rPr lang="en-US" altLang="zh-CN" sz="2100" dirty="0" err="1">
                <a:solidFill>
                  <a:schemeClr val="tx1"/>
                </a:solidFill>
              </a:rPr>
              <a:t>Helloworld.class</a:t>
            </a:r>
            <a:endParaRPr lang="zh-CN" altLang="en-US" sz="2100" dirty="0">
              <a:solidFill>
                <a:schemeClr val="tx1"/>
              </a:solidFill>
            </a:endParaRPr>
          </a:p>
        </p:txBody>
      </p:sp>
      <p:sp>
        <p:nvSpPr>
          <p:cNvPr id="5"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8055085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楷体_GB2312" pitchFamily="49" charset="-122"/>
                <a:ea typeface="楷体_GB2312" pitchFamily="49" charset="-122"/>
              </a:rPr>
              <a:t>What happen</a:t>
            </a:r>
            <a:r>
              <a:rPr lang="en-US" altLang="zh-CN" sz="3600" b="1" dirty="0">
                <a:latin typeface="楷体_GB2312" pitchFamily="49" charset="-122"/>
                <a:ea typeface="楷体_GB2312" pitchFamily="49" charset="-122"/>
              </a:rPr>
              <a:t>ed?</a:t>
            </a:r>
            <a:endParaRPr lang="en-US" sz="3600" b="1" dirty="0">
              <a:latin typeface="楷体_GB2312" pitchFamily="49" charset="-122"/>
              <a:ea typeface="楷体_GB2312" pitchFamily="49" charset="-122"/>
            </a:endParaRPr>
          </a:p>
        </p:txBody>
      </p:sp>
      <p:sp>
        <p:nvSpPr>
          <p:cNvPr id="3" name="内容占位符 2"/>
          <p:cNvSpPr>
            <a:spLocks noGrp="1"/>
          </p:cNvSpPr>
          <p:nvPr>
            <p:ph sz="half" idx="1"/>
          </p:nvPr>
        </p:nvSpPr>
        <p:spPr>
          <a:xfrm>
            <a:off x="711777" y="1528200"/>
            <a:ext cx="6278336" cy="884124"/>
          </a:xfrm>
        </p:spPr>
        <p:txBody>
          <a:bodyPr>
            <a:normAutofit/>
          </a:bodyPr>
          <a:lstStyle/>
          <a:p>
            <a:r>
              <a:rPr lang="zh-CN" altLang="en-US" dirty="0" smtClean="0"/>
              <a:t>生成字节码：</a:t>
            </a:r>
            <a:r>
              <a:rPr lang="en-US" altLang="zh-CN" dirty="0" err="1" smtClean="0"/>
              <a:t>javac</a:t>
            </a:r>
            <a:r>
              <a:rPr lang="en-US" altLang="zh-CN" dirty="0" smtClean="0"/>
              <a:t> Helloworld.java </a:t>
            </a:r>
            <a:endParaRPr lang="en-US" altLang="zh-CN" dirty="0"/>
          </a:p>
          <a:p>
            <a:r>
              <a:rPr lang="en-US" altLang="zh-CN" dirty="0" smtClean="0"/>
              <a:t>JVM</a:t>
            </a:r>
            <a:r>
              <a:rPr lang="zh-CN" altLang="en-US" dirty="0" smtClean="0"/>
              <a:t>上运行：</a:t>
            </a:r>
            <a:r>
              <a:rPr lang="en-US" altLang="zh-CN" dirty="0" smtClean="0"/>
              <a:t>java </a:t>
            </a:r>
            <a:r>
              <a:rPr lang="en-US" altLang="zh-CN" dirty="0" err="1"/>
              <a:t>Helloworld.class</a:t>
            </a:r>
            <a:endParaRPr lang="zh-CN" altLang="en-US" dirty="0"/>
          </a:p>
        </p:txBody>
      </p:sp>
      <p:pic>
        <p:nvPicPr>
          <p:cNvPr id="10" name="图片 9"/>
          <p:cNvPicPr>
            <a:picLocks noChangeAspect="1"/>
          </p:cNvPicPr>
          <p:nvPr/>
        </p:nvPicPr>
        <p:blipFill>
          <a:blip r:embed="rId2"/>
          <a:stretch>
            <a:fillRect/>
          </a:stretch>
        </p:blipFill>
        <p:spPr>
          <a:xfrm>
            <a:off x="2302287" y="2533330"/>
            <a:ext cx="4539426" cy="3519136"/>
          </a:xfrm>
          <a:prstGeom prst="rect">
            <a:avLst/>
          </a:prstGeom>
        </p:spPr>
      </p:pic>
      <p:sp>
        <p:nvSpPr>
          <p:cNvPr id="5"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7183252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zh-CN" sz="3600" b="1" dirty="0">
                <a:latin typeface="楷体_GB2312" pitchFamily="49" charset="-122"/>
                <a:ea typeface="楷体_GB2312" pitchFamily="49" charset="-122"/>
              </a:rPr>
              <a:t>Java </a:t>
            </a:r>
            <a:r>
              <a:rPr lang="zh-CN" altLang="en-US" sz="3600" b="1" dirty="0">
                <a:latin typeface="楷体_GB2312" pitchFamily="49" charset="-122"/>
                <a:ea typeface="楷体_GB2312" pitchFamily="49" charset="-122"/>
              </a:rPr>
              <a:t>程序一般规范</a:t>
            </a:r>
          </a:p>
        </p:txBody>
      </p:sp>
      <p:sp>
        <p:nvSpPr>
          <p:cNvPr id="26627" name="Rectangle 3"/>
          <p:cNvSpPr>
            <a:spLocks noGrp="1" noChangeArrowheads="1"/>
          </p:cNvSpPr>
          <p:nvPr>
            <p:ph idx="1"/>
          </p:nvPr>
        </p:nvSpPr>
        <p:spPr/>
        <p:txBody>
          <a:bodyPr>
            <a:normAutofit/>
          </a:bodyPr>
          <a:lstStyle/>
          <a:p>
            <a:pPr eaLnBrk="1" hangingPunct="1">
              <a:lnSpc>
                <a:spcPct val="80000"/>
              </a:lnSpc>
            </a:pPr>
            <a:r>
              <a:rPr kumimoji="1" lang="zh-CN" altLang="en-US" sz="1575" dirty="0"/>
              <a:t>包、类、变量、方法等命名：要体现各自的含义。</a:t>
            </a:r>
          </a:p>
          <a:p>
            <a:pPr eaLnBrk="1" hangingPunct="1">
              <a:lnSpc>
                <a:spcPct val="80000"/>
              </a:lnSpc>
            </a:pPr>
            <a:r>
              <a:rPr kumimoji="1" lang="zh-CN" altLang="en-US" sz="1575" dirty="0"/>
              <a:t>包名全部小写，</a:t>
            </a:r>
            <a:r>
              <a:rPr kumimoji="1" lang="en-US" altLang="zh-CN" sz="1575" dirty="0" err="1"/>
              <a:t>io</a:t>
            </a:r>
            <a:r>
              <a:rPr kumimoji="1" lang="zh-CN" altLang="en-US" sz="1575" dirty="0"/>
              <a:t>，</a:t>
            </a:r>
            <a:r>
              <a:rPr kumimoji="1" lang="en-US" altLang="zh-CN" sz="1575" dirty="0" err="1"/>
              <a:t>awt</a:t>
            </a:r>
            <a:endParaRPr kumimoji="1" lang="en-US" altLang="zh-CN" sz="1575" dirty="0"/>
          </a:p>
          <a:p>
            <a:pPr eaLnBrk="1" hangingPunct="1">
              <a:lnSpc>
                <a:spcPct val="80000"/>
              </a:lnSpc>
            </a:pPr>
            <a:r>
              <a:rPr kumimoji="1" lang="zh-CN" altLang="en-US" sz="1575" dirty="0"/>
              <a:t>类名第一个字母要大写，</a:t>
            </a:r>
            <a:r>
              <a:rPr kumimoji="1" lang="en-US" altLang="zh-CN" sz="1575" dirty="0" err="1"/>
              <a:t>HelloWorldApp</a:t>
            </a:r>
            <a:endParaRPr kumimoji="1" lang="en-US" altLang="zh-CN" sz="1575" dirty="0"/>
          </a:p>
          <a:p>
            <a:pPr eaLnBrk="1" hangingPunct="1">
              <a:lnSpc>
                <a:spcPct val="80000"/>
              </a:lnSpc>
            </a:pPr>
            <a:r>
              <a:rPr kumimoji="1" lang="zh-CN" altLang="en-US" sz="1575" dirty="0"/>
              <a:t>变量名第一个字母要小写，</a:t>
            </a:r>
            <a:r>
              <a:rPr kumimoji="1" lang="en-US" altLang="zh-CN" sz="1575" dirty="0" err="1"/>
              <a:t>userName</a:t>
            </a:r>
            <a:endParaRPr kumimoji="1" lang="en-US" altLang="zh-CN" sz="1575" dirty="0"/>
          </a:p>
          <a:p>
            <a:pPr eaLnBrk="1" hangingPunct="1">
              <a:lnSpc>
                <a:spcPct val="80000"/>
              </a:lnSpc>
            </a:pPr>
            <a:r>
              <a:rPr kumimoji="1" lang="zh-CN" altLang="en-US" sz="1575" dirty="0"/>
              <a:t>方法名第一个字母要小写，</a:t>
            </a:r>
            <a:r>
              <a:rPr kumimoji="1" lang="en-US" altLang="zh-CN" sz="1575" dirty="0" err="1"/>
              <a:t>setName</a:t>
            </a:r>
            <a:endParaRPr kumimoji="1" lang="en-US" altLang="zh-CN" sz="1575" dirty="0"/>
          </a:p>
          <a:p>
            <a:pPr eaLnBrk="1" hangingPunct="1">
              <a:lnSpc>
                <a:spcPct val="80000"/>
              </a:lnSpc>
            </a:pPr>
            <a:r>
              <a:rPr kumimoji="1" lang="zh-CN" altLang="en-US" sz="1575" dirty="0"/>
              <a:t>程序书写格式：保证良好的可读性，使程序一目了然。</a:t>
            </a:r>
          </a:p>
          <a:p>
            <a:pPr eaLnBrk="1" hangingPunct="1">
              <a:lnSpc>
                <a:spcPct val="80000"/>
              </a:lnSpc>
            </a:pPr>
            <a:r>
              <a:rPr kumimoji="1" lang="zh-CN" altLang="en-US" sz="1575" dirty="0"/>
              <a:t>大括号</a:t>
            </a:r>
            <a:r>
              <a:rPr kumimoji="1" lang="en-US" altLang="zh-CN" sz="1575" dirty="0"/>
              <a:t>{}</a:t>
            </a:r>
            <a:r>
              <a:rPr kumimoji="1" lang="zh-CN" altLang="en-US" sz="1575" dirty="0"/>
              <a:t>的使用与对齐，语句段的对齐</a:t>
            </a:r>
          </a:p>
          <a:p>
            <a:pPr eaLnBrk="1" hangingPunct="1">
              <a:lnSpc>
                <a:spcPct val="80000"/>
              </a:lnSpc>
            </a:pPr>
            <a:r>
              <a:rPr kumimoji="1" lang="zh-CN" altLang="en-US" sz="1575" dirty="0"/>
              <a:t>在语句段之间适当空行</a:t>
            </a:r>
          </a:p>
          <a:p>
            <a:pPr eaLnBrk="1" hangingPunct="1">
              <a:lnSpc>
                <a:spcPct val="80000"/>
              </a:lnSpc>
            </a:pPr>
            <a:r>
              <a:rPr kumimoji="1" lang="zh-CN" altLang="en-US" sz="1575" dirty="0"/>
              <a:t>程序注释：帮助了解程序的功能。</a:t>
            </a:r>
          </a:p>
          <a:p>
            <a:pPr eaLnBrk="1" hangingPunct="1">
              <a:lnSpc>
                <a:spcPct val="80000"/>
              </a:lnSpc>
              <a:buFont typeface="Wingdings" panose="05000000000000000000" pitchFamily="2" charset="2"/>
              <a:buNone/>
            </a:pPr>
            <a:r>
              <a:rPr kumimoji="1" lang="zh-CN" altLang="en-US" sz="1575" dirty="0"/>
              <a:t>   类注释                          变量注释</a:t>
            </a:r>
          </a:p>
          <a:p>
            <a:pPr eaLnBrk="1" hangingPunct="1">
              <a:lnSpc>
                <a:spcPct val="80000"/>
              </a:lnSpc>
              <a:buFont typeface="Wingdings" panose="05000000000000000000" pitchFamily="2" charset="2"/>
              <a:buNone/>
            </a:pPr>
            <a:r>
              <a:rPr kumimoji="1" lang="zh-CN" altLang="en-US" sz="1575" dirty="0"/>
              <a:t>   方法注释                       语句注释</a:t>
            </a:r>
          </a:p>
          <a:p>
            <a:pPr eaLnBrk="1" hangingPunct="1">
              <a:lnSpc>
                <a:spcPct val="80000"/>
              </a:lnSpc>
              <a:buFont typeface="Wingdings" panose="05000000000000000000" pitchFamily="2" charset="2"/>
              <a:buNone/>
            </a:pPr>
            <a:r>
              <a:rPr kumimoji="1" lang="zh-CN" altLang="en-US" sz="1575" dirty="0"/>
              <a:t>   语句段注释</a:t>
            </a:r>
          </a:p>
          <a:p>
            <a:pPr eaLnBrk="1" hangingPunct="1">
              <a:lnSpc>
                <a:spcPct val="80000"/>
              </a:lnSpc>
            </a:pPr>
            <a:r>
              <a:rPr kumimoji="1" lang="zh-CN" altLang="en-US" sz="1575" b="1" dirty="0">
                <a:solidFill>
                  <a:schemeClr val="hlink"/>
                </a:solidFill>
              </a:rPr>
              <a:t>形成良好的习惯，例如：一个类一个</a:t>
            </a:r>
            <a:r>
              <a:rPr kumimoji="1" lang="en-US" altLang="zh-CN" sz="1575" b="1" dirty="0">
                <a:solidFill>
                  <a:schemeClr val="hlink"/>
                </a:solidFill>
              </a:rPr>
              <a:t>.java</a:t>
            </a:r>
            <a:r>
              <a:rPr kumimoji="1" lang="zh-CN" altLang="en-US" sz="1575" b="1" dirty="0">
                <a:solidFill>
                  <a:schemeClr val="hlink"/>
                </a:solidFill>
              </a:rPr>
              <a:t>文件</a:t>
            </a:r>
          </a:p>
          <a:p>
            <a:pPr eaLnBrk="1" hangingPunct="1">
              <a:lnSpc>
                <a:spcPct val="80000"/>
              </a:lnSpc>
            </a:pPr>
            <a:endParaRPr lang="en-US" altLang="zh-CN" sz="1575" dirty="0"/>
          </a:p>
        </p:txBody>
      </p:sp>
      <p:sp>
        <p:nvSpPr>
          <p:cNvPr id="7" name="Line 13"/>
          <p:cNvSpPr>
            <a:spLocks noChangeShapeType="1"/>
          </p:cNvSpPr>
          <p:nvPr/>
        </p:nvSpPr>
        <p:spPr bwMode="auto">
          <a:xfrm>
            <a:off x="609600" y="134112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3319239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楷体_GB2312" pitchFamily="49" charset="-122"/>
                <a:ea typeface="楷体_GB2312" pitchFamily="49" charset="-122"/>
              </a:rPr>
              <a:t>注意事项</a:t>
            </a:r>
            <a:r>
              <a:rPr lang="en-US" altLang="zh-CN" sz="3600" b="1" dirty="0">
                <a:latin typeface="楷体_GB2312" pitchFamily="49" charset="-122"/>
                <a:ea typeface="楷体_GB2312" pitchFamily="49" charset="-122"/>
              </a:rPr>
              <a:t>(</a:t>
            </a:r>
            <a:r>
              <a:rPr lang="zh-CN" altLang="en-US" sz="3600" b="1" dirty="0">
                <a:latin typeface="楷体_GB2312" pitchFamily="49" charset="-122"/>
                <a:ea typeface="楷体_GB2312" pitchFamily="49" charset="-122"/>
              </a:rPr>
              <a:t>总结</a:t>
            </a:r>
            <a:r>
              <a:rPr lang="en-US" altLang="zh-CN" sz="3600" b="1" dirty="0">
                <a:latin typeface="楷体_GB2312" pitchFamily="49" charset="-122"/>
                <a:ea typeface="楷体_GB2312" pitchFamily="49" charset="-122"/>
              </a:rPr>
              <a:t>)</a:t>
            </a:r>
          </a:p>
        </p:txBody>
      </p:sp>
      <p:sp>
        <p:nvSpPr>
          <p:cNvPr id="562179" name="Rectangle 3"/>
          <p:cNvSpPr>
            <a:spLocks noGrp="1" noChangeArrowheads="1"/>
          </p:cNvSpPr>
          <p:nvPr>
            <p:ph idx="1"/>
          </p:nvPr>
        </p:nvSpPr>
        <p:spPr>
          <a:xfrm>
            <a:off x="609600" y="1752600"/>
            <a:ext cx="7772400" cy="4114800"/>
          </a:xfrm>
        </p:spPr>
        <p:txBody>
          <a:bodyPr>
            <a:normAutofit/>
          </a:bodyPr>
          <a:lstStyle/>
          <a:p>
            <a:pPr marL="609600" indent="-609600">
              <a:buFont typeface="Wingdings" panose="05000000000000000000" pitchFamily="2" charset="2"/>
              <a:buAutoNum type="arabicPeriod"/>
            </a:pPr>
            <a:r>
              <a:rPr lang="zh-CN" altLang="en-US" sz="2000" b="1" dirty="0">
                <a:latin typeface="楷体_GB2312" pitchFamily="49" charset="-122"/>
                <a:ea typeface="楷体_GB2312" pitchFamily="49" charset="-122"/>
              </a:rPr>
              <a:t>一个源程序中可以声明多个类，</a:t>
            </a:r>
            <a:r>
              <a:rPr lang="zh-CN" altLang="en-US" sz="2000" b="1" dirty="0">
                <a:solidFill>
                  <a:schemeClr val="hlink"/>
                </a:solidFill>
                <a:latin typeface="楷体_GB2312" pitchFamily="49" charset="-122"/>
                <a:ea typeface="楷体_GB2312" pitchFamily="49" charset="-122"/>
              </a:rPr>
              <a:t>但仅允许有一个公共类</a:t>
            </a:r>
            <a:r>
              <a:rPr lang="zh-CN" altLang="en-US" sz="2000" b="1" dirty="0">
                <a:latin typeface="楷体_GB2312" pitchFamily="49" charset="-122"/>
                <a:ea typeface="楷体_GB2312" pitchFamily="49" charset="-122"/>
              </a:rPr>
              <a:t>，对于包含多个类的应用程序，应把包含</a:t>
            </a:r>
            <a:r>
              <a:rPr lang="en-US" altLang="zh-CN" sz="2000" b="1" dirty="0">
                <a:latin typeface="楷体_GB2312" pitchFamily="49" charset="-122"/>
                <a:ea typeface="楷体_GB2312" pitchFamily="49" charset="-122"/>
              </a:rPr>
              <a:t>main()</a:t>
            </a:r>
            <a:r>
              <a:rPr lang="zh-CN" altLang="en-US" sz="2000" b="1" dirty="0">
                <a:latin typeface="楷体_GB2312" pitchFamily="49" charset="-122"/>
                <a:ea typeface="楷体_GB2312" pitchFamily="49" charset="-122"/>
              </a:rPr>
              <a:t>方法的类声明为</a:t>
            </a:r>
            <a:r>
              <a:rPr lang="en-US" altLang="zh-CN" sz="2000" b="1" dirty="0">
                <a:latin typeface="楷体_GB2312" pitchFamily="49" charset="-122"/>
                <a:ea typeface="楷体_GB2312" pitchFamily="49" charset="-122"/>
              </a:rPr>
              <a:t>public</a:t>
            </a:r>
            <a:r>
              <a:rPr lang="zh-CN" altLang="en-US" sz="2000" b="1" dirty="0">
                <a:latin typeface="楷体_GB2312" pitchFamily="49" charset="-122"/>
                <a:ea typeface="楷体_GB2312" pitchFamily="49" charset="-122"/>
              </a:rPr>
              <a:t>类，其它类不能用关键字</a:t>
            </a:r>
            <a:r>
              <a:rPr lang="en-US" altLang="zh-CN" sz="2000" b="1" dirty="0">
                <a:latin typeface="楷体_GB2312" pitchFamily="49" charset="-122"/>
                <a:ea typeface="楷体_GB2312" pitchFamily="49" charset="-122"/>
              </a:rPr>
              <a:t>public</a:t>
            </a:r>
            <a:r>
              <a:rPr lang="zh-CN" altLang="en-US" sz="2000" b="1" dirty="0">
                <a:latin typeface="楷体_GB2312" pitchFamily="49" charset="-122"/>
                <a:ea typeface="楷体_GB2312" pitchFamily="49" charset="-122"/>
              </a:rPr>
              <a:t>修饰。</a:t>
            </a:r>
          </a:p>
          <a:p>
            <a:pPr marL="609600" indent="-609600">
              <a:buFont typeface="Wingdings" panose="05000000000000000000" pitchFamily="2" charset="2"/>
              <a:buAutoNum type="arabicPeriod"/>
            </a:pPr>
            <a:r>
              <a:rPr lang="zh-CN" altLang="en-US" sz="2000" b="1" dirty="0">
                <a:solidFill>
                  <a:schemeClr val="hlink"/>
                </a:solidFill>
                <a:latin typeface="楷体_GB2312" pitchFamily="49" charset="-122"/>
                <a:ea typeface="楷体_GB2312" pitchFamily="49" charset="-122"/>
              </a:rPr>
              <a:t>源程序的文件名和程序中定义的主类名应保持一致，包括字母大小写的匹配</a:t>
            </a:r>
            <a:r>
              <a:rPr lang="zh-CN" altLang="en-US" sz="2000" b="1" dirty="0">
                <a:latin typeface="楷体_GB2312" pitchFamily="49" charset="-122"/>
                <a:ea typeface="楷体_GB2312" pitchFamily="49" charset="-122"/>
              </a:rPr>
              <a:t>；</a:t>
            </a:r>
          </a:p>
          <a:p>
            <a:pPr marL="609600" indent="-609600">
              <a:buFont typeface="Wingdings" panose="05000000000000000000" pitchFamily="2" charset="2"/>
              <a:buAutoNum type="arabicPeriod"/>
            </a:pPr>
            <a:r>
              <a:rPr lang="en-US" altLang="zh-CN" sz="2000" b="1" dirty="0">
                <a:solidFill>
                  <a:schemeClr val="hlink"/>
                </a:solidFill>
                <a:latin typeface="楷体_GB2312" pitchFamily="49" charset="-122"/>
                <a:ea typeface="楷体_GB2312" pitchFamily="49" charset="-122"/>
              </a:rPr>
              <a:t>Java</a:t>
            </a:r>
            <a:r>
              <a:rPr lang="zh-CN" altLang="en-US" sz="2000" b="1" dirty="0">
                <a:solidFill>
                  <a:schemeClr val="hlink"/>
                </a:solidFill>
                <a:latin typeface="楷体_GB2312" pitchFamily="49" charset="-122"/>
                <a:ea typeface="楷体_GB2312" pitchFamily="49" charset="-122"/>
              </a:rPr>
              <a:t>严格区分大小写</a:t>
            </a:r>
            <a:r>
              <a:rPr lang="zh-CN" altLang="en-US" sz="2000" b="1" dirty="0">
                <a:latin typeface="楷体_GB2312" pitchFamily="49" charset="-122"/>
                <a:ea typeface="楷体_GB2312" pitchFamily="49" charset="-122"/>
              </a:rPr>
              <a:t>，例如</a:t>
            </a:r>
            <a:r>
              <a:rPr lang="en-US" altLang="zh-CN" sz="2000" b="1" dirty="0">
                <a:latin typeface="楷体_GB2312" pitchFamily="49" charset="-122"/>
                <a:ea typeface="楷体_GB2312" pitchFamily="49" charset="-122"/>
              </a:rPr>
              <a:t>applet</a:t>
            </a:r>
            <a:r>
              <a:rPr lang="zh-CN" altLang="en-US" sz="2000" b="1" dirty="0">
                <a:latin typeface="楷体_GB2312" pitchFamily="49" charset="-122"/>
                <a:ea typeface="楷体_GB2312" pitchFamily="49" charset="-122"/>
              </a:rPr>
              <a:t>和</a:t>
            </a:r>
            <a:r>
              <a:rPr lang="en-US" altLang="zh-CN" sz="2000" b="1" dirty="0">
                <a:latin typeface="楷体_GB2312" pitchFamily="49" charset="-122"/>
                <a:ea typeface="楷体_GB2312" pitchFamily="49" charset="-122"/>
              </a:rPr>
              <a:t>Applet</a:t>
            </a:r>
            <a:r>
              <a:rPr lang="zh-CN" altLang="en-US" sz="2000" b="1" dirty="0">
                <a:latin typeface="楷体_GB2312" pitchFamily="49" charset="-122"/>
                <a:ea typeface="楷体_GB2312" pitchFamily="49" charset="-122"/>
              </a:rPr>
              <a:t>代表了不同的含义；</a:t>
            </a:r>
          </a:p>
          <a:p>
            <a:pPr marL="609600" indent="-609600">
              <a:buFont typeface="Wingdings" panose="05000000000000000000" pitchFamily="2" charset="2"/>
              <a:buAutoNum type="arabicPeriod"/>
            </a:pPr>
            <a:r>
              <a:rPr lang="zh-CN" altLang="en-US" sz="2000" b="1" dirty="0">
                <a:latin typeface="楷体_GB2312" pitchFamily="49" charset="-122"/>
                <a:ea typeface="楷体_GB2312" pitchFamily="49" charset="-122"/>
              </a:rPr>
              <a:t>语句以分号结束；</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程序中可加注释，用双斜杠</a:t>
            </a:r>
            <a:r>
              <a:rPr lang="zh-CN" altLang="en-US" sz="2000" b="1" dirty="0">
                <a:ea typeface="楷体_GB2312" pitchFamily="49" charset="-122"/>
              </a:rPr>
              <a:t>“</a:t>
            </a:r>
            <a:r>
              <a:rPr lang="en-US" altLang="zh-CN" sz="2000" b="1" dirty="0">
                <a:latin typeface="楷体_GB2312" pitchFamily="49" charset="-122"/>
                <a:ea typeface="楷体_GB2312" pitchFamily="49" charset="-122"/>
              </a:rPr>
              <a:t>//</a:t>
            </a:r>
            <a:r>
              <a:rPr lang="en-US" altLang="zh-CN" sz="2000" b="1" dirty="0">
                <a:ea typeface="楷体_GB2312" pitchFamily="49" charset="-122"/>
              </a:rPr>
              <a:t>”</a:t>
            </a:r>
            <a:r>
              <a:rPr lang="zh-CN" altLang="en-US" sz="2000" b="1" dirty="0">
                <a:latin typeface="楷体_GB2312" pitchFamily="49" charset="-122"/>
                <a:ea typeface="楷体_GB2312" pitchFamily="49" charset="-122"/>
              </a:rPr>
              <a:t>引导，</a:t>
            </a:r>
            <a:r>
              <a:rPr lang="zh-CN" altLang="en-US" sz="2000" b="1" dirty="0">
                <a:ea typeface="楷体_GB2312" pitchFamily="49" charset="-122"/>
              </a:rPr>
              <a:t>“</a:t>
            </a:r>
            <a:r>
              <a:rPr lang="en-US" altLang="zh-CN" sz="2000" b="1" dirty="0">
                <a:latin typeface="楷体_GB2312" pitchFamily="49" charset="-122"/>
                <a:ea typeface="楷体_GB2312" pitchFamily="49" charset="-122"/>
              </a:rPr>
              <a:t>/**/</a:t>
            </a:r>
            <a:r>
              <a:rPr lang="en-US" altLang="zh-CN" sz="2000" b="1" dirty="0">
                <a:ea typeface="楷体_GB2312" pitchFamily="49" charset="-122"/>
              </a:rPr>
              <a:t>”</a:t>
            </a:r>
            <a:r>
              <a:rPr lang="zh-CN" altLang="en-US" sz="2000" b="1" dirty="0">
                <a:latin typeface="楷体_GB2312" pitchFamily="49" charset="-122"/>
                <a:ea typeface="楷体_GB2312" pitchFamily="49" charset="-122"/>
              </a:rPr>
              <a:t>可包含多行注释；</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语句体（类体、方法体、结构体等）以大括号界定。</a:t>
            </a:r>
          </a:p>
          <a:p>
            <a:pPr marL="609600" indent="-609600">
              <a:buFont typeface="Wingdings" panose="05000000000000000000" pitchFamily="2" charset="2"/>
              <a:buAutoNum type="arabicPeriod" startAt="5"/>
            </a:pPr>
            <a:r>
              <a:rPr lang="zh-CN" altLang="en-US" sz="2000" b="1" dirty="0">
                <a:latin typeface="楷体_GB2312" pitchFamily="49" charset="-122"/>
                <a:ea typeface="楷体_GB2312" pitchFamily="49" charset="-122"/>
              </a:rPr>
              <a:t>保持良好的书写风格，不同级别的语句最好采取缩进的方法来表示它们的差异</a:t>
            </a:r>
            <a:r>
              <a:rPr lang="zh-CN" altLang="en-US" sz="2400" b="1" dirty="0">
                <a:latin typeface="楷体_GB2312" pitchFamily="49" charset="-122"/>
                <a:ea typeface="楷体_GB2312" pitchFamily="49" charset="-122"/>
              </a:rPr>
              <a:t>。</a:t>
            </a: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72000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533400" y="762000"/>
            <a:ext cx="7772400" cy="608013"/>
          </a:xfrm>
        </p:spPr>
        <p:txBody>
          <a:bodyPr>
            <a:normAutofit/>
          </a:bodyPr>
          <a:lstStyle/>
          <a:p>
            <a:r>
              <a:rPr lang="zh-CN" altLang="en-US" sz="3600" b="1">
                <a:latin typeface="楷体_GB2312" pitchFamily="49" charset="-122"/>
                <a:ea typeface="楷体_GB2312" pitchFamily="49" charset="-122"/>
              </a:rPr>
              <a:t>常见错误</a:t>
            </a:r>
            <a:r>
              <a:rPr lang="zh-CN" altLang="en-US" sz="3600" b="1">
                <a:solidFill>
                  <a:schemeClr val="hlink"/>
                </a:solidFill>
                <a:latin typeface="楷体_GB2312" pitchFamily="49" charset="-122"/>
                <a:ea typeface="楷体_GB2312" pitchFamily="49" charset="-122"/>
              </a:rPr>
              <a:t>（编译错误</a:t>
            </a:r>
            <a:r>
              <a:rPr lang="zh-CN" altLang="en-US" b="1">
                <a:solidFill>
                  <a:schemeClr val="hlink"/>
                </a:solidFill>
                <a:latin typeface="楷体_GB2312" pitchFamily="49" charset="-122"/>
                <a:ea typeface="楷体_GB2312" pitchFamily="49" charset="-122"/>
              </a:rPr>
              <a:t>）</a:t>
            </a:r>
          </a:p>
        </p:txBody>
      </p:sp>
      <p:sp>
        <p:nvSpPr>
          <p:cNvPr id="563203" name="Rectangle 3"/>
          <p:cNvSpPr>
            <a:spLocks noGrp="1" noChangeArrowheads="1"/>
          </p:cNvSpPr>
          <p:nvPr>
            <p:ph idx="1"/>
          </p:nvPr>
        </p:nvSpPr>
        <p:spPr>
          <a:xfrm>
            <a:off x="685800" y="1752600"/>
            <a:ext cx="7772400" cy="4343400"/>
          </a:xfrm>
          <a:ln w="38100">
            <a:solidFill>
              <a:schemeClr val="hlink"/>
            </a:solidFill>
            <a:miter lim="800000"/>
            <a:headEnd/>
            <a:tailEnd/>
          </a:ln>
        </p:spPr>
        <p:txBody>
          <a:bodyPr>
            <a:normAutofit/>
          </a:bodyPr>
          <a:lstStyle/>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javac: Command not found</a:t>
            </a:r>
          </a:p>
          <a:p>
            <a:pPr lvl="1"/>
            <a:r>
              <a:rPr lang="zh-CN" altLang="en-US" sz="2000" b="1">
                <a:solidFill>
                  <a:srgbClr val="006600"/>
                </a:solidFill>
                <a:latin typeface="楷体_GB2312" pitchFamily="49" charset="-122"/>
                <a:ea typeface="楷体_GB2312" pitchFamily="49" charset="-122"/>
              </a:rPr>
              <a:t>解释：包含</a:t>
            </a:r>
            <a:r>
              <a:rPr lang="en-US" altLang="zh-CN" sz="2000" b="1">
                <a:solidFill>
                  <a:srgbClr val="006600"/>
                </a:solidFill>
                <a:latin typeface="楷体_GB2312" pitchFamily="49" charset="-122"/>
                <a:ea typeface="楷体_GB2312" pitchFamily="49" charset="-122"/>
              </a:rPr>
              <a:t>javac</a:t>
            </a:r>
            <a:r>
              <a:rPr lang="zh-CN" altLang="en-US" sz="2000" b="1">
                <a:solidFill>
                  <a:srgbClr val="006600"/>
                </a:solidFill>
                <a:latin typeface="楷体_GB2312" pitchFamily="49" charset="-122"/>
                <a:ea typeface="楷体_GB2312" pitchFamily="49" charset="-122"/>
              </a:rPr>
              <a:t>编译器的路径变量设置不正确</a:t>
            </a:r>
          </a:p>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HelloWorldApp.java:3: Method printl(java.lang.String) not found in class java.io.PrintStream.System.out.printl(</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Hello World!</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a:t>
            </a:r>
          </a:p>
          <a:p>
            <a:pPr lvl="1"/>
            <a:r>
              <a:rPr lang="zh-CN" altLang="en-US" sz="2000" b="1">
                <a:solidFill>
                  <a:srgbClr val="006600"/>
                </a:solidFill>
                <a:latin typeface="楷体_GB2312" pitchFamily="49" charset="-122"/>
                <a:ea typeface="楷体_GB2312" pitchFamily="49" charset="-122"/>
              </a:rPr>
              <a:t>解释： 键入的方法名</a:t>
            </a:r>
            <a:r>
              <a:rPr lang="en-US" altLang="zh-CN" sz="2000" b="1">
                <a:solidFill>
                  <a:srgbClr val="006600"/>
                </a:solidFill>
                <a:latin typeface="楷体_GB2312" pitchFamily="49" charset="-122"/>
                <a:ea typeface="楷体_GB2312" pitchFamily="49" charset="-122"/>
              </a:rPr>
              <a:t>printl</a:t>
            </a:r>
            <a:r>
              <a:rPr lang="zh-CN" altLang="en-US" sz="2000" b="1">
                <a:solidFill>
                  <a:srgbClr val="006600"/>
                </a:solidFill>
                <a:latin typeface="楷体_GB2312" pitchFamily="49" charset="-122"/>
                <a:ea typeface="楷体_GB2312" pitchFamily="49" charset="-122"/>
              </a:rPr>
              <a:t>不正确，方法</a:t>
            </a:r>
            <a:r>
              <a:rPr lang="en-US" altLang="zh-CN" sz="2000" b="1">
                <a:solidFill>
                  <a:srgbClr val="006600"/>
                </a:solidFill>
                <a:latin typeface="楷体_GB2312" pitchFamily="49" charset="-122"/>
                <a:ea typeface="楷体_GB2312" pitchFamily="49" charset="-122"/>
              </a:rPr>
              <a:t>println()</a:t>
            </a:r>
            <a:r>
              <a:rPr lang="zh-CN" altLang="en-US" sz="2000" b="1">
                <a:solidFill>
                  <a:srgbClr val="006600"/>
                </a:solidFill>
                <a:latin typeface="楷体_GB2312" pitchFamily="49" charset="-122"/>
                <a:ea typeface="楷体_GB2312" pitchFamily="49" charset="-122"/>
              </a:rPr>
              <a:t>的名字被写成</a:t>
            </a:r>
            <a:r>
              <a:rPr lang="en-US" altLang="zh-CN" sz="2000" b="1">
                <a:solidFill>
                  <a:srgbClr val="006600"/>
                </a:solidFill>
                <a:latin typeface="楷体_GB2312" pitchFamily="49" charset="-122"/>
                <a:ea typeface="楷体_GB2312" pitchFamily="49" charset="-122"/>
              </a:rPr>
              <a:t>printl</a:t>
            </a:r>
          </a:p>
          <a:p>
            <a:r>
              <a:rPr lang="zh-CN" altLang="en-US" sz="2000" b="1">
                <a:latin typeface="楷体_GB2312" pitchFamily="49" charset="-122"/>
                <a:ea typeface="楷体_GB2312" pitchFamily="49" charset="-122"/>
              </a:rPr>
              <a:t>错误提示内容：</a:t>
            </a:r>
            <a:r>
              <a:rPr lang="en-US" altLang="zh-CN" sz="2000" b="1">
                <a:solidFill>
                  <a:schemeClr val="hlink"/>
                </a:solidFill>
                <a:latin typeface="楷体_GB2312" pitchFamily="49" charset="-122"/>
                <a:ea typeface="楷体_GB2312" pitchFamily="49" charset="-122"/>
              </a:rPr>
              <a:t>HelloWorldApp.java:1: Public class </a:t>
            </a:r>
            <a:r>
              <a:rPr lang="en-US" altLang="zh-CN" sz="2000" b="1">
                <a:solidFill>
                  <a:srgbClr val="0000FF"/>
                </a:solidFill>
                <a:latin typeface="楷体_GB2312" pitchFamily="49" charset="-122"/>
                <a:ea typeface="楷体_GB2312" pitchFamily="49" charset="-122"/>
              </a:rPr>
              <a:t>HelloWorldapp</a:t>
            </a:r>
            <a:r>
              <a:rPr lang="en-US" altLang="zh-CN" sz="2000" b="1">
                <a:solidFill>
                  <a:schemeClr val="hlink"/>
                </a:solidFill>
                <a:latin typeface="楷体_GB2312" pitchFamily="49" charset="-122"/>
                <a:ea typeface="楷体_GB2312" pitchFamily="49" charset="-122"/>
              </a:rPr>
              <a:t> must be defined in a file called </a:t>
            </a:r>
            <a:r>
              <a:rPr lang="en-US" altLang="zh-CN" sz="2000" b="1">
                <a:solidFill>
                  <a:schemeClr val="hlink"/>
                </a:solidFill>
                <a:ea typeface="楷体_GB2312" pitchFamily="49" charset="-122"/>
              </a:rPr>
              <a:t>“</a:t>
            </a:r>
            <a:r>
              <a:rPr lang="en-US" altLang="zh-CN" sz="2000" b="1">
                <a:solidFill>
                  <a:srgbClr val="0000FF"/>
                </a:solidFill>
                <a:latin typeface="楷体_GB2312" pitchFamily="49" charset="-122"/>
                <a:ea typeface="楷体_GB2312" pitchFamily="49" charset="-122"/>
              </a:rPr>
              <a:t>HelloWorldapp.java</a:t>
            </a:r>
            <a:r>
              <a:rPr lang="en-US" altLang="zh-CN" sz="2000" b="1">
                <a:solidFill>
                  <a:schemeClr val="hlink"/>
                </a:solidFill>
                <a:ea typeface="楷体_GB2312" pitchFamily="49" charset="-122"/>
              </a:rPr>
              <a:t>”</a:t>
            </a:r>
            <a:r>
              <a:rPr lang="en-US" altLang="zh-CN" sz="2000" b="1">
                <a:solidFill>
                  <a:schemeClr val="hlink"/>
                </a:solidFill>
                <a:latin typeface="楷体_GB2312" pitchFamily="49" charset="-122"/>
                <a:ea typeface="楷体_GB2312" pitchFamily="49" charset="-122"/>
              </a:rPr>
              <a:t>.public class HelloWorldapp{</a:t>
            </a:r>
          </a:p>
          <a:p>
            <a:pPr lvl="1"/>
            <a:r>
              <a:rPr lang="zh-CN" altLang="en-US" sz="2000" b="1">
                <a:solidFill>
                  <a:srgbClr val="006600"/>
                </a:solidFill>
                <a:latin typeface="楷体_GB2312" pitchFamily="49" charset="-122"/>
                <a:ea typeface="楷体_GB2312" pitchFamily="49" charset="-122"/>
              </a:rPr>
              <a:t>解释：文件</a:t>
            </a:r>
            <a:r>
              <a:rPr lang="en-US" altLang="zh-CN" sz="2000" b="1">
                <a:solidFill>
                  <a:srgbClr val="006600"/>
                </a:solidFill>
                <a:latin typeface="楷体_GB2312" pitchFamily="49" charset="-122"/>
                <a:ea typeface="楷体_GB2312" pitchFamily="49" charset="-122"/>
              </a:rPr>
              <a:t>HelloWorldApp.java</a:t>
            </a:r>
            <a:r>
              <a:rPr lang="zh-CN" altLang="en-US" sz="2000" b="1">
                <a:solidFill>
                  <a:srgbClr val="006600"/>
                </a:solidFill>
                <a:latin typeface="楷体_GB2312" pitchFamily="49" charset="-122"/>
                <a:ea typeface="楷体_GB2312" pitchFamily="49" charset="-122"/>
              </a:rPr>
              <a:t>中定义的公有类</a:t>
            </a:r>
            <a:r>
              <a:rPr lang="en-US" altLang="zh-CN" sz="2000" b="1">
                <a:solidFill>
                  <a:srgbClr val="006600"/>
                </a:solidFill>
                <a:latin typeface="楷体_GB2312" pitchFamily="49" charset="-122"/>
                <a:ea typeface="楷体_GB2312" pitchFamily="49" charset="-122"/>
              </a:rPr>
              <a:t>HelloWorldapp</a:t>
            </a:r>
            <a:r>
              <a:rPr lang="zh-CN" altLang="en-US" sz="2000" b="1">
                <a:solidFill>
                  <a:srgbClr val="006600"/>
                </a:solidFill>
                <a:latin typeface="楷体_GB2312" pitchFamily="49" charset="-122"/>
                <a:ea typeface="楷体_GB2312" pitchFamily="49" charset="-122"/>
              </a:rPr>
              <a:t>的名字和文件名不匹配</a:t>
            </a:r>
          </a:p>
        </p:txBody>
      </p:sp>
      <p:sp>
        <p:nvSpPr>
          <p:cNvPr id="7"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274260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You Need</a:t>
            </a:r>
            <a:endParaRPr lang="zh-CN" altLang="en-US" dirty="0"/>
          </a:p>
        </p:txBody>
      </p:sp>
      <p:sp>
        <p:nvSpPr>
          <p:cNvPr id="3" name="内容占位符 2"/>
          <p:cNvSpPr>
            <a:spLocks noGrp="1"/>
          </p:cNvSpPr>
          <p:nvPr>
            <p:ph idx="1"/>
          </p:nvPr>
        </p:nvSpPr>
        <p:spPr>
          <a:xfrm>
            <a:off x="628651" y="2226468"/>
            <a:ext cx="3548495" cy="3401247"/>
          </a:xfrm>
        </p:spPr>
        <p:txBody>
          <a:bodyPr>
            <a:normAutofit fontScale="85000" lnSpcReduction="20000"/>
          </a:bodyPr>
          <a:lstStyle/>
          <a:p>
            <a:r>
              <a:rPr lang="en-US" altLang="zh-CN" dirty="0"/>
              <a:t>C</a:t>
            </a:r>
            <a:r>
              <a:rPr lang="zh-CN" altLang="en-US" dirty="0"/>
              <a:t>、</a:t>
            </a:r>
            <a:r>
              <a:rPr lang="en-US" altLang="zh-CN" dirty="0"/>
              <a:t>C++</a:t>
            </a:r>
            <a:r>
              <a:rPr lang="zh-CN" altLang="en-US" dirty="0"/>
              <a:t>语言编程基础</a:t>
            </a:r>
            <a:endParaRPr lang="en-US" altLang="zh-CN" dirty="0"/>
          </a:p>
          <a:p>
            <a:endParaRPr lang="en-US" altLang="zh-CN" dirty="0"/>
          </a:p>
          <a:p>
            <a:r>
              <a:rPr lang="zh-CN" altLang="en-US" dirty="0"/>
              <a:t>计算机理论</a:t>
            </a:r>
            <a:r>
              <a:rPr lang="zh-CN" altLang="en-US" dirty="0" smtClean="0"/>
              <a:t>基础</a:t>
            </a:r>
            <a:endParaRPr lang="en-US" altLang="zh-CN" dirty="0"/>
          </a:p>
          <a:p>
            <a:endParaRPr lang="en-US" altLang="zh-CN" dirty="0"/>
          </a:p>
          <a:p>
            <a:r>
              <a:rPr lang="zh-CN" altLang="en-US" dirty="0"/>
              <a:t>编译语言</a:t>
            </a:r>
            <a:r>
              <a:rPr lang="zh-CN" altLang="en-US" dirty="0" smtClean="0"/>
              <a:t>基础</a:t>
            </a:r>
            <a:endParaRPr lang="en-US" altLang="zh-CN" dirty="0" smtClean="0"/>
          </a:p>
          <a:p>
            <a:endParaRPr lang="en-US" altLang="zh-CN" dirty="0"/>
          </a:p>
          <a:p>
            <a:endParaRPr lang="en-US" altLang="zh-CN" dirty="0"/>
          </a:p>
          <a:p>
            <a:r>
              <a:rPr lang="zh-CN" altLang="en-US" sz="3000" dirty="0" smtClean="0">
                <a:latin typeface="Microsoft YaHei UI" panose="020B0503020204020204" pitchFamily="34" charset="-122"/>
                <a:ea typeface="Microsoft YaHei UI" panose="020B0503020204020204" pitchFamily="34" charset="-122"/>
              </a:rPr>
              <a:t>兴趣</a:t>
            </a:r>
            <a:endParaRPr lang="en-US" altLang="zh-CN" sz="3000" dirty="0" smtClean="0">
              <a:latin typeface="Microsoft YaHei UI" panose="020B0503020204020204" pitchFamily="34" charset="-122"/>
              <a:ea typeface="Microsoft YaHei UI" panose="020B0503020204020204" pitchFamily="34" charset="-122"/>
            </a:endParaRPr>
          </a:p>
          <a:p>
            <a:endParaRPr lang="en-US" altLang="zh-CN" sz="3000" dirty="0" smtClean="0">
              <a:latin typeface="Microsoft YaHei UI" panose="020B0503020204020204" pitchFamily="34" charset="-122"/>
              <a:ea typeface="Microsoft YaHei UI" panose="020B0503020204020204" pitchFamily="34" charset="-122"/>
            </a:endParaRPr>
          </a:p>
          <a:p>
            <a:r>
              <a:rPr lang="zh-CN" altLang="en-US" sz="3000" dirty="0" smtClean="0">
                <a:latin typeface="Microsoft YaHei UI" panose="020B0503020204020204" pitchFamily="34" charset="-122"/>
                <a:ea typeface="Microsoft YaHei UI" panose="020B0503020204020204" pitchFamily="34" charset="-122"/>
              </a:rPr>
              <a:t>主动</a:t>
            </a:r>
          </a:p>
          <a:p>
            <a:endParaRPr lang="zh-CN" altLang="en-US" sz="3000" dirty="0">
              <a:latin typeface="Microsoft YaHei UI" panose="020B0503020204020204" pitchFamily="34" charset="-122"/>
              <a:ea typeface="Microsoft YaHei UI" panose="020B0503020204020204" pitchFamily="34" charset="-122"/>
            </a:endParaRPr>
          </a:p>
        </p:txBody>
      </p:sp>
      <p:sp>
        <p:nvSpPr>
          <p:cNvPr id="4" name="内容占位符 2"/>
          <p:cNvSpPr txBox="1">
            <a:spLocks/>
          </p:cNvSpPr>
          <p:nvPr/>
        </p:nvSpPr>
        <p:spPr>
          <a:xfrm>
            <a:off x="4844242" y="2226469"/>
            <a:ext cx="2807624" cy="3263504"/>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100" dirty="0"/>
              <a:t>NO</a:t>
            </a:r>
          </a:p>
          <a:p>
            <a:endParaRPr lang="en-US" altLang="zh-CN" sz="2100" dirty="0"/>
          </a:p>
          <a:p>
            <a:r>
              <a:rPr lang="en-US" altLang="zh-CN" sz="2100" dirty="0"/>
              <a:t>NO</a:t>
            </a:r>
          </a:p>
          <a:p>
            <a:endParaRPr lang="en-US" altLang="zh-CN" sz="2100" dirty="0"/>
          </a:p>
          <a:p>
            <a:r>
              <a:rPr lang="en-US" altLang="zh-CN" sz="2100" dirty="0" smtClean="0"/>
              <a:t>NO</a:t>
            </a:r>
            <a:endParaRPr lang="en-US" altLang="zh-CN" sz="2100" dirty="0"/>
          </a:p>
          <a:p>
            <a:endParaRPr lang="en-US" altLang="zh-CN" sz="2100" dirty="0"/>
          </a:p>
          <a:p>
            <a:r>
              <a:rPr lang="en-US" altLang="zh-CN" sz="3000" dirty="0" smtClean="0">
                <a:latin typeface="Microsoft YaHei UI" panose="020B0503020204020204" pitchFamily="34" charset="-122"/>
                <a:ea typeface="Microsoft YaHei UI" panose="020B0503020204020204" pitchFamily="34" charset="-122"/>
              </a:rPr>
              <a:t>Yes</a:t>
            </a:r>
          </a:p>
          <a:p>
            <a:endParaRPr lang="en-US" altLang="zh-CN" sz="3000" dirty="0" smtClean="0">
              <a:latin typeface="Microsoft YaHei UI" panose="020B0503020204020204" pitchFamily="34" charset="-122"/>
              <a:ea typeface="Microsoft YaHei UI" panose="020B0503020204020204" pitchFamily="34" charset="-122"/>
            </a:endParaRPr>
          </a:p>
          <a:p>
            <a:r>
              <a:rPr lang="en-US" altLang="zh-CN" sz="3000" dirty="0" smtClean="0">
                <a:latin typeface="Microsoft YaHei UI" panose="020B0503020204020204" pitchFamily="34" charset="-122"/>
                <a:ea typeface="Microsoft YaHei UI" panose="020B0503020204020204" pitchFamily="34" charset="-122"/>
              </a:rPr>
              <a:t>Yes</a:t>
            </a:r>
            <a:endParaRPr lang="zh-CN" altLang="en-US" sz="3000" dirty="0">
              <a:latin typeface="Microsoft YaHei UI" panose="020B0503020204020204" pitchFamily="34" charset="-122"/>
              <a:ea typeface="Microsoft YaHei UI" panose="020B0503020204020204" pitchFamily="34" charset="-122"/>
            </a:endParaRPr>
          </a:p>
          <a:p>
            <a:endParaRPr lang="zh-CN" altLang="en-US" sz="3000" dirty="0">
              <a:latin typeface="Microsoft YaHei UI" panose="020B0503020204020204" pitchFamily="34" charset="-122"/>
              <a:ea typeface="Microsoft YaHei UI" panose="020B0503020204020204" pitchFamily="34" charset="-122"/>
            </a:endParaRPr>
          </a:p>
        </p:txBody>
      </p:sp>
      <p:sp>
        <p:nvSpPr>
          <p:cNvPr id="8"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2524253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685800" y="152400"/>
            <a:ext cx="7772400" cy="608013"/>
          </a:xfrm>
        </p:spPr>
        <p:txBody>
          <a:bodyPr/>
          <a:lstStyle/>
          <a:p>
            <a:r>
              <a:rPr lang="zh-CN" altLang="en-US" sz="3600" b="1">
                <a:latin typeface="楷体_GB2312" pitchFamily="49" charset="-122"/>
                <a:ea typeface="楷体_GB2312" pitchFamily="49" charset="-122"/>
              </a:rPr>
              <a:t>常见错误</a:t>
            </a:r>
            <a:r>
              <a:rPr lang="zh-CN" altLang="en-US" sz="3600" b="1">
                <a:solidFill>
                  <a:schemeClr val="hlink"/>
                </a:solidFill>
                <a:latin typeface="楷体_GB2312" pitchFamily="49" charset="-122"/>
                <a:ea typeface="楷体_GB2312" pitchFamily="49" charset="-122"/>
              </a:rPr>
              <a:t>（运行时错误）</a:t>
            </a:r>
          </a:p>
        </p:txBody>
      </p:sp>
      <p:sp>
        <p:nvSpPr>
          <p:cNvPr id="564227" name="Rectangle 3"/>
          <p:cNvSpPr>
            <a:spLocks noGrp="1" noChangeArrowheads="1"/>
          </p:cNvSpPr>
          <p:nvPr>
            <p:ph idx="1"/>
          </p:nvPr>
        </p:nvSpPr>
        <p:spPr>
          <a:xfrm>
            <a:off x="304800" y="762000"/>
            <a:ext cx="8534400" cy="5715000"/>
          </a:xfrm>
          <a:ln w="38100">
            <a:solidFill>
              <a:schemeClr val="hlink"/>
            </a:solidFill>
            <a:miter lim="800000"/>
            <a:headEnd/>
            <a:tailEnd/>
          </a:ln>
        </p:spPr>
        <p:txBody>
          <a:bodyPr>
            <a:normAutofit lnSpcReduction="10000"/>
          </a:bodyPr>
          <a:lstStyle/>
          <a:p>
            <a:pPr marL="533400" indent="-533400">
              <a:lnSpc>
                <a:spcPct val="90000"/>
              </a:lnSpc>
            </a:pPr>
            <a:r>
              <a:rPr lang="zh-CN" altLang="en-US" sz="2000" b="1" dirty="0" smtClean="0">
                <a:latin typeface="楷体_GB2312" pitchFamily="49" charset="-122"/>
                <a:ea typeface="楷体_GB2312" pitchFamily="49" charset="-122"/>
              </a:rPr>
              <a:t>错误提示内容：</a:t>
            </a:r>
            <a:r>
              <a:rPr lang="en-US" altLang="zh-CN" sz="2000" b="1" dirty="0" smtClean="0">
                <a:solidFill>
                  <a:schemeClr val="hlink"/>
                </a:solidFill>
                <a:latin typeface="楷体_GB2312" pitchFamily="49" charset="-122"/>
                <a:ea typeface="楷体_GB2312" pitchFamily="49" charset="-122"/>
              </a:rPr>
              <a:t>Can</a:t>
            </a:r>
            <a:r>
              <a:rPr lang="en-US" altLang="zh-CN" sz="2000" b="1" dirty="0" smtClean="0">
                <a:solidFill>
                  <a:schemeClr val="hlink"/>
                </a:solidFill>
                <a:ea typeface="楷体_GB2312" pitchFamily="49" charset="-122"/>
              </a:rPr>
              <a:t>’</a:t>
            </a:r>
            <a:r>
              <a:rPr lang="en-US" altLang="zh-CN" sz="2000" b="1" dirty="0" smtClean="0">
                <a:solidFill>
                  <a:schemeClr val="hlink"/>
                </a:solidFill>
                <a:latin typeface="楷体_GB2312" pitchFamily="49" charset="-122"/>
                <a:ea typeface="楷体_GB2312" pitchFamily="49" charset="-122"/>
              </a:rPr>
              <a:t>t find class </a:t>
            </a:r>
            <a:r>
              <a:rPr lang="en-US" altLang="zh-CN" sz="2000" b="1" dirty="0" err="1" smtClean="0">
                <a:solidFill>
                  <a:schemeClr val="hlink"/>
                </a:solidFill>
                <a:latin typeface="楷体_GB2312" pitchFamily="49" charset="-122"/>
                <a:ea typeface="楷体_GB2312" pitchFamily="49" charset="-122"/>
              </a:rPr>
              <a:t>HelloWorldApp</a:t>
            </a:r>
            <a:endParaRPr lang="en-US" altLang="zh-CN" sz="2000" b="1" dirty="0" smtClean="0">
              <a:solidFill>
                <a:schemeClr val="hlink"/>
              </a:solidFill>
              <a:latin typeface="楷体_GB2312" pitchFamily="49" charset="-122"/>
              <a:ea typeface="楷体_GB2312" pitchFamily="49" charset="-122"/>
            </a:endParaRPr>
          </a:p>
          <a:p>
            <a:pPr marL="914400" lvl="1" indent="-457200">
              <a:lnSpc>
                <a:spcPct val="90000"/>
              </a:lnSpc>
            </a:pPr>
            <a:r>
              <a:rPr lang="zh-CN" altLang="en-US" sz="2000" b="1" dirty="0" smtClean="0">
                <a:solidFill>
                  <a:srgbClr val="006600"/>
                </a:solidFill>
                <a:latin typeface="楷体_GB2312" pitchFamily="49" charset="-122"/>
                <a:ea typeface="楷体_GB2312" pitchFamily="49" charset="-122"/>
              </a:rPr>
              <a:t>解释：（当键入</a:t>
            </a:r>
            <a:r>
              <a:rPr lang="en-US" altLang="zh-CN" sz="2000" b="1" dirty="0" smtClean="0">
                <a:solidFill>
                  <a:srgbClr val="006600"/>
                </a:solidFill>
                <a:latin typeface="楷体_GB2312" pitchFamily="49" charset="-122"/>
                <a:ea typeface="楷体_GB2312" pitchFamily="49" charset="-122"/>
              </a:rPr>
              <a:t>java </a:t>
            </a:r>
            <a:r>
              <a:rPr lang="en-US" altLang="zh-CN" sz="2000" b="1" dirty="0" err="1" smtClean="0">
                <a:solidFill>
                  <a:srgbClr val="006600"/>
                </a:solidFill>
                <a:latin typeface="楷体_GB2312" pitchFamily="49" charset="-122"/>
                <a:ea typeface="楷体_GB2312" pitchFamily="49" charset="-122"/>
              </a:rPr>
              <a:t>HelloWorldApp</a:t>
            </a:r>
            <a:r>
              <a:rPr lang="zh-CN" altLang="en-US" sz="2000" b="1" dirty="0" smtClean="0">
                <a:solidFill>
                  <a:srgbClr val="006600"/>
                </a:solidFill>
                <a:latin typeface="楷体_GB2312" pitchFamily="49" charset="-122"/>
                <a:ea typeface="楷体_GB2312" pitchFamily="49" charset="-122"/>
              </a:rPr>
              <a:t>时发生该错误。）系统找不到名为</a:t>
            </a:r>
            <a:r>
              <a:rPr lang="en-US" altLang="zh-CN" sz="2000" b="1" dirty="0" err="1" smtClean="0">
                <a:solidFill>
                  <a:srgbClr val="006600"/>
                </a:solidFill>
                <a:latin typeface="楷体_GB2312" pitchFamily="49" charset="-122"/>
                <a:ea typeface="楷体_GB2312" pitchFamily="49" charset="-122"/>
              </a:rPr>
              <a:t>HelloWorldApp</a:t>
            </a:r>
            <a:r>
              <a:rPr lang="zh-CN" altLang="en-US" sz="2000" b="1" dirty="0" smtClean="0">
                <a:solidFill>
                  <a:srgbClr val="006600"/>
                </a:solidFill>
                <a:latin typeface="楷体_GB2312" pitchFamily="49" charset="-122"/>
                <a:ea typeface="楷体_GB2312" pitchFamily="49" charset="-122"/>
              </a:rPr>
              <a:t>的类文件</a:t>
            </a:r>
          </a:p>
          <a:p>
            <a:pPr marL="533400" indent="-533400">
              <a:lnSpc>
                <a:spcPct val="90000"/>
              </a:lnSpc>
            </a:pPr>
            <a:r>
              <a:rPr lang="zh-CN" altLang="en-US" sz="2000" b="1" dirty="0" smtClean="0">
                <a:latin typeface="楷体_GB2312" pitchFamily="49" charset="-122"/>
                <a:ea typeface="楷体_GB2312" pitchFamily="49" charset="-122"/>
              </a:rPr>
              <a:t>错误提示内容：</a:t>
            </a:r>
            <a:r>
              <a:rPr lang="en-US" altLang="zh-CN" sz="2000" b="1" dirty="0" smtClean="0">
                <a:solidFill>
                  <a:schemeClr val="hlink"/>
                </a:solidFill>
                <a:latin typeface="楷体_GB2312" pitchFamily="49" charset="-122"/>
                <a:ea typeface="楷体_GB2312" pitchFamily="49" charset="-122"/>
              </a:rPr>
              <a:t>In class </a:t>
            </a:r>
            <a:r>
              <a:rPr lang="en-US" altLang="zh-CN" sz="2000" b="1" dirty="0" err="1" smtClean="0">
                <a:solidFill>
                  <a:schemeClr val="hlink"/>
                </a:solidFill>
                <a:latin typeface="楷体_GB2312" pitchFamily="49" charset="-122"/>
                <a:ea typeface="楷体_GB2312" pitchFamily="49" charset="-122"/>
              </a:rPr>
              <a:t>HelloWorldApp</a:t>
            </a:r>
            <a:r>
              <a:rPr lang="en-US" altLang="zh-CN" sz="2000" b="1" dirty="0" smtClean="0">
                <a:solidFill>
                  <a:schemeClr val="hlink"/>
                </a:solidFill>
                <a:latin typeface="楷体_GB2312" pitchFamily="49" charset="-122"/>
                <a:ea typeface="楷体_GB2312" pitchFamily="49" charset="-122"/>
              </a:rPr>
              <a:t>: main must be public and static</a:t>
            </a:r>
          </a:p>
          <a:p>
            <a:pPr marL="914400" lvl="1" indent="-457200">
              <a:lnSpc>
                <a:spcPct val="90000"/>
              </a:lnSpc>
            </a:pPr>
            <a:r>
              <a:rPr lang="zh-CN" altLang="en-US" sz="2000" b="1" dirty="0" smtClean="0">
                <a:solidFill>
                  <a:srgbClr val="006600"/>
                </a:solidFill>
                <a:latin typeface="楷体_GB2312" pitchFamily="49" charset="-122"/>
                <a:ea typeface="楷体_GB2312" pitchFamily="49" charset="-122"/>
              </a:rPr>
              <a:t>解释</a:t>
            </a:r>
            <a:r>
              <a:rPr lang="zh-CN" altLang="en-US" sz="2000" b="1" dirty="0">
                <a:solidFill>
                  <a:srgbClr val="006600"/>
                </a:solidFill>
                <a:latin typeface="楷体_GB2312" pitchFamily="49" charset="-122"/>
                <a:ea typeface="楷体_GB2312" pitchFamily="49" charset="-122"/>
              </a:rPr>
              <a:t>：如果</a:t>
            </a:r>
            <a:r>
              <a:rPr lang="en-US" altLang="zh-CN" sz="2000" b="1" dirty="0">
                <a:solidFill>
                  <a:srgbClr val="006600"/>
                </a:solidFill>
                <a:latin typeface="楷体_GB2312" pitchFamily="49" charset="-122"/>
                <a:ea typeface="楷体_GB2312" pitchFamily="49" charset="-122"/>
              </a:rPr>
              <a:t>main()</a:t>
            </a:r>
            <a:r>
              <a:rPr lang="zh-CN" altLang="en-US" sz="2000" b="1" dirty="0">
                <a:solidFill>
                  <a:srgbClr val="006600"/>
                </a:solidFill>
                <a:latin typeface="楷体_GB2312" pitchFamily="49" charset="-122"/>
                <a:ea typeface="楷体_GB2312" pitchFamily="49" charset="-122"/>
              </a:rPr>
              <a:t>方法的左侧缺少</a:t>
            </a:r>
            <a:r>
              <a:rPr lang="en-US" altLang="zh-CN" sz="2000" b="1" dirty="0">
                <a:solidFill>
                  <a:srgbClr val="006600"/>
                </a:solidFill>
                <a:latin typeface="楷体_GB2312" pitchFamily="49" charset="-122"/>
                <a:ea typeface="楷体_GB2312" pitchFamily="49" charset="-122"/>
              </a:rPr>
              <a:t>static</a:t>
            </a:r>
            <a:r>
              <a:rPr lang="zh-CN" altLang="en-US" sz="2000" b="1" dirty="0">
                <a:solidFill>
                  <a:srgbClr val="006600"/>
                </a:solidFill>
                <a:latin typeface="楷体_GB2312" pitchFamily="49" charset="-122"/>
                <a:ea typeface="楷体_GB2312" pitchFamily="49" charset="-122"/>
              </a:rPr>
              <a:t>或</a:t>
            </a:r>
            <a:r>
              <a:rPr lang="en-US" altLang="zh-CN" sz="2000" b="1" dirty="0">
                <a:solidFill>
                  <a:srgbClr val="006600"/>
                </a:solidFill>
                <a:latin typeface="楷体_GB2312" pitchFamily="49" charset="-122"/>
                <a:ea typeface="楷体_GB2312" pitchFamily="49" charset="-122"/>
              </a:rPr>
              <a:t>public</a:t>
            </a:r>
            <a:r>
              <a:rPr lang="zh-CN" altLang="en-US" sz="2000" b="1" dirty="0">
                <a:solidFill>
                  <a:srgbClr val="006600"/>
                </a:solidFill>
                <a:latin typeface="楷体_GB2312" pitchFamily="49" charset="-122"/>
                <a:ea typeface="楷体_GB2312" pitchFamily="49" charset="-122"/>
              </a:rPr>
              <a:t>，会发生这个错误</a:t>
            </a:r>
          </a:p>
          <a:p>
            <a:pPr marL="533400" indent="-533400">
              <a:lnSpc>
                <a:spcPct val="90000"/>
              </a:lnSpc>
            </a:pPr>
            <a:r>
              <a:rPr lang="zh-CN" altLang="en-US" sz="2000" b="1" dirty="0">
                <a:latin typeface="楷体_GB2312" pitchFamily="49" charset="-122"/>
                <a:ea typeface="楷体_GB2312" pitchFamily="49" charset="-122"/>
              </a:rPr>
              <a:t>文件中含有的类个数错误</a:t>
            </a:r>
          </a:p>
          <a:p>
            <a:pPr marL="914400" lvl="1" indent="-457200">
              <a:lnSpc>
                <a:spcPct val="90000"/>
              </a:lnSpc>
            </a:pPr>
            <a:r>
              <a:rPr lang="zh-CN" altLang="en-US" sz="2000" b="1" dirty="0">
                <a:latin typeface="楷体_GB2312" pitchFamily="49" charset="-122"/>
                <a:ea typeface="楷体_GB2312" pitchFamily="49" charset="-122"/>
              </a:rPr>
              <a:t>解释：</a:t>
            </a:r>
            <a:r>
              <a:rPr lang="zh-CN" altLang="en-US" sz="2000" b="1" dirty="0">
                <a:solidFill>
                  <a:srgbClr val="006600"/>
                </a:solidFill>
                <a:latin typeface="楷体_GB2312" pitchFamily="49" charset="-122"/>
                <a:ea typeface="楷体_GB2312" pitchFamily="49" charset="-122"/>
              </a:rPr>
              <a:t>按照</a:t>
            </a:r>
            <a:r>
              <a:rPr lang="en-US" altLang="zh-CN" sz="2000" b="1" dirty="0">
                <a:solidFill>
                  <a:srgbClr val="006600"/>
                </a:solidFill>
                <a:latin typeface="楷体_GB2312" pitchFamily="49" charset="-122"/>
                <a:ea typeface="楷体_GB2312" pitchFamily="49" charset="-122"/>
              </a:rPr>
              <a:t>Java</a:t>
            </a:r>
            <a:r>
              <a:rPr lang="zh-CN" altLang="en-US" sz="2000" b="1" dirty="0">
                <a:solidFill>
                  <a:srgbClr val="006600"/>
                </a:solidFill>
                <a:latin typeface="楷体_GB2312" pitchFamily="49" charset="-122"/>
                <a:ea typeface="楷体_GB2312" pitchFamily="49" charset="-122"/>
              </a:rPr>
              <a:t>规则</a:t>
            </a:r>
            <a:r>
              <a:rPr lang="zh-CN" altLang="en-US" sz="2000" b="1" dirty="0">
                <a:latin typeface="楷体_GB2312" pitchFamily="49" charset="-122"/>
                <a:ea typeface="楷体_GB2312" pitchFamily="49" charset="-122"/>
              </a:rPr>
              <a:t>，</a:t>
            </a:r>
            <a:r>
              <a:rPr lang="zh-CN" altLang="en-US" sz="2000" b="1" dirty="0">
                <a:solidFill>
                  <a:schemeClr val="hlink"/>
                </a:solidFill>
                <a:latin typeface="楷体_GB2312" pitchFamily="49" charset="-122"/>
                <a:ea typeface="楷体_GB2312" pitchFamily="49" charset="-122"/>
              </a:rPr>
              <a:t>在一个源文件中最多只能定义一个公有类</a:t>
            </a:r>
            <a:r>
              <a:rPr lang="zh-CN" altLang="en-US" sz="2000" b="1" dirty="0">
                <a:latin typeface="楷体_GB2312" pitchFamily="49" charset="-122"/>
                <a:ea typeface="楷体_GB2312" pitchFamily="49" charset="-122"/>
              </a:rPr>
              <a:t>，</a:t>
            </a:r>
            <a:r>
              <a:rPr lang="zh-CN" altLang="en-US" sz="2000" b="1" dirty="0">
                <a:solidFill>
                  <a:srgbClr val="006600"/>
                </a:solidFill>
                <a:latin typeface="楷体_GB2312" pitchFamily="49" charset="-122"/>
                <a:ea typeface="楷体_GB2312" pitchFamily="49" charset="-122"/>
              </a:rPr>
              <a:t>否则会发生运行时错误。如果一个应用系统中有多个公有类，则要把它们分别放在各自不同的文件中。</a:t>
            </a:r>
            <a:r>
              <a:rPr lang="zh-CN" altLang="en-US" sz="2000" b="1" dirty="0">
                <a:solidFill>
                  <a:schemeClr val="hlink"/>
                </a:solidFill>
                <a:latin typeface="楷体_GB2312" pitchFamily="49" charset="-122"/>
                <a:ea typeface="楷体_GB2312" pitchFamily="49" charset="-122"/>
              </a:rPr>
              <a:t>文件中非公有类的个数不限</a:t>
            </a:r>
          </a:p>
          <a:p>
            <a:pPr marL="533400" indent="-533400">
              <a:lnSpc>
                <a:spcPct val="90000"/>
              </a:lnSpc>
            </a:pPr>
            <a:r>
              <a:rPr lang="zh-CN" altLang="en-US" sz="2000" b="1" dirty="0">
                <a:latin typeface="楷体_GB2312" pitchFamily="49" charset="-122"/>
                <a:ea typeface="楷体_GB2312" pitchFamily="49" charset="-122"/>
              </a:rPr>
              <a:t>层次错误</a:t>
            </a:r>
          </a:p>
          <a:p>
            <a:pPr marL="914400" lvl="1" indent="-457200">
              <a:lnSpc>
                <a:spcPct val="90000"/>
              </a:lnSpc>
            </a:pPr>
            <a:r>
              <a:rPr lang="zh-CN" altLang="en-US" sz="2000" b="1" dirty="0">
                <a:solidFill>
                  <a:srgbClr val="006600"/>
                </a:solidFill>
                <a:latin typeface="楷体_GB2312" pitchFamily="49" charset="-122"/>
                <a:ea typeface="楷体_GB2312" pitchFamily="49" charset="-122"/>
              </a:rPr>
              <a:t>解释：一个</a:t>
            </a:r>
            <a:r>
              <a:rPr lang="en-US" altLang="zh-CN" sz="2000" b="1" dirty="0">
                <a:solidFill>
                  <a:srgbClr val="006600"/>
                </a:solidFill>
                <a:latin typeface="楷体_GB2312" pitchFamily="49" charset="-122"/>
                <a:ea typeface="楷体_GB2312" pitchFamily="49" charset="-122"/>
              </a:rPr>
              <a:t>.java</a:t>
            </a:r>
            <a:r>
              <a:rPr lang="zh-CN" altLang="en-US" sz="2000" b="1" dirty="0">
                <a:solidFill>
                  <a:srgbClr val="006600"/>
                </a:solidFill>
                <a:latin typeface="楷体_GB2312" pitchFamily="49" charset="-122"/>
                <a:ea typeface="楷体_GB2312" pitchFamily="49" charset="-122"/>
              </a:rPr>
              <a:t>源文件可以含有三个</a:t>
            </a:r>
            <a:r>
              <a:rPr lang="zh-CN" altLang="en-US" sz="2000" b="1" dirty="0">
                <a:solidFill>
                  <a:srgbClr val="006600"/>
                </a:solidFill>
                <a:ea typeface="楷体_GB2312" pitchFamily="49" charset="-122"/>
              </a:rPr>
              <a:t>“</a:t>
            </a:r>
            <a:r>
              <a:rPr lang="zh-CN" altLang="en-US" sz="2000" b="1" dirty="0">
                <a:solidFill>
                  <a:srgbClr val="006600"/>
                </a:solidFill>
                <a:latin typeface="楷体_GB2312" pitchFamily="49" charset="-122"/>
                <a:ea typeface="楷体_GB2312" pitchFamily="49" charset="-122"/>
              </a:rPr>
              <a:t>顶层</a:t>
            </a:r>
            <a:r>
              <a:rPr lang="zh-CN" altLang="en-US" sz="2000" b="1" dirty="0">
                <a:solidFill>
                  <a:srgbClr val="006600"/>
                </a:solidFill>
                <a:ea typeface="楷体_GB2312" pitchFamily="49" charset="-122"/>
              </a:rPr>
              <a:t>”</a:t>
            </a:r>
            <a:r>
              <a:rPr lang="zh-CN" altLang="en-US" sz="2000" b="1" dirty="0">
                <a:solidFill>
                  <a:srgbClr val="006600"/>
                </a:solidFill>
                <a:latin typeface="楷体_GB2312" pitchFamily="49" charset="-122"/>
                <a:ea typeface="楷体_GB2312" pitchFamily="49" charset="-122"/>
              </a:rPr>
              <a:t>元素，这三个元素是：</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一个包说明，即</a:t>
            </a:r>
            <a:r>
              <a:rPr lang="en-US" altLang="zh-CN" sz="2000" b="1" dirty="0">
                <a:latin typeface="楷体_GB2312" pitchFamily="49" charset="-122"/>
                <a:ea typeface="楷体_GB2312" pitchFamily="49" charset="-122"/>
              </a:rPr>
              <a:t>package</a:t>
            </a:r>
            <a:r>
              <a:rPr lang="zh-CN" altLang="en-US" sz="2000" b="1" dirty="0">
                <a:latin typeface="楷体_GB2312" pitchFamily="49" charset="-122"/>
                <a:ea typeface="楷体_GB2312" pitchFamily="49" charset="-122"/>
              </a:rPr>
              <a:t>语句，包说明是可选的。</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任意多个引入语句，即</a:t>
            </a:r>
            <a:r>
              <a:rPr lang="en-US" altLang="zh-CN" sz="2000" b="1" dirty="0">
                <a:latin typeface="楷体_GB2312" pitchFamily="49" charset="-122"/>
                <a:ea typeface="楷体_GB2312" pitchFamily="49" charset="-122"/>
              </a:rPr>
              <a:t>import</a:t>
            </a:r>
            <a:r>
              <a:rPr lang="zh-CN" altLang="en-US" sz="2000" b="1" dirty="0">
                <a:latin typeface="楷体_GB2312" pitchFamily="49" charset="-122"/>
                <a:ea typeface="楷体_GB2312" pitchFamily="49" charset="-122"/>
              </a:rPr>
              <a:t>语句。</a:t>
            </a:r>
          </a:p>
          <a:p>
            <a:pPr marL="1295400" lvl="2" indent="-381000">
              <a:lnSpc>
                <a:spcPct val="90000"/>
              </a:lnSpc>
              <a:spcBef>
                <a:spcPct val="50000"/>
              </a:spcBef>
              <a:buFontTx/>
              <a:buAutoNum type="arabicPeriod"/>
            </a:pPr>
            <a:r>
              <a:rPr lang="zh-CN" altLang="en-US" sz="2000" b="1" dirty="0">
                <a:latin typeface="楷体_GB2312" pitchFamily="49" charset="-122"/>
                <a:ea typeface="楷体_GB2312" pitchFamily="49" charset="-122"/>
              </a:rPr>
              <a:t>类和接口说明</a:t>
            </a:r>
            <a:endParaRPr lang="zh-CN" altLang="en-US" sz="1600" b="1" dirty="0">
              <a:solidFill>
                <a:schemeClr val="hlink"/>
              </a:solidFill>
              <a:latin typeface="楷体_GB2312" pitchFamily="49" charset="-122"/>
              <a:ea typeface="楷体_GB2312" pitchFamily="49" charset="-122"/>
            </a:endParaRPr>
          </a:p>
        </p:txBody>
      </p:sp>
      <p:sp>
        <p:nvSpPr>
          <p:cNvPr id="7" name="Line 13"/>
          <p:cNvSpPr>
            <a:spLocks noChangeShapeType="1"/>
          </p:cNvSpPr>
          <p:nvPr/>
        </p:nvSpPr>
        <p:spPr bwMode="auto">
          <a:xfrm>
            <a:off x="609600" y="68441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86186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685800" y="762000"/>
            <a:ext cx="7772400" cy="608013"/>
          </a:xfrm>
        </p:spPr>
        <p:txBody>
          <a:bodyPr/>
          <a:lstStyle/>
          <a:p>
            <a:r>
              <a:rPr lang="zh-CN" altLang="en-US" sz="3600" b="1" dirty="0">
                <a:latin typeface="楷体_GB2312" pitchFamily="49" charset="-122"/>
                <a:ea typeface="楷体_GB2312" pitchFamily="49" charset="-122"/>
              </a:rPr>
              <a:t>作业</a:t>
            </a:r>
            <a:endParaRPr lang="en-US" altLang="zh-CN" sz="3600" b="1" dirty="0">
              <a:latin typeface="楷体_GB2312" pitchFamily="49" charset="-122"/>
              <a:ea typeface="楷体_GB2312" pitchFamily="49" charset="-122"/>
            </a:endParaRPr>
          </a:p>
        </p:txBody>
      </p:sp>
      <p:sp>
        <p:nvSpPr>
          <p:cNvPr id="562179" name="Rectangle 3"/>
          <p:cNvSpPr>
            <a:spLocks noGrp="1" noChangeArrowheads="1"/>
          </p:cNvSpPr>
          <p:nvPr>
            <p:ph idx="1"/>
          </p:nvPr>
        </p:nvSpPr>
        <p:spPr>
          <a:xfrm>
            <a:off x="609600" y="1752600"/>
            <a:ext cx="7772400" cy="4114800"/>
          </a:xfrm>
        </p:spPr>
        <p:txBody>
          <a:bodyPr>
            <a:normAutofit/>
          </a:bodyPr>
          <a:lstStyle/>
          <a:p>
            <a:pPr marL="609600" indent="-609600">
              <a:buFont typeface="Wingdings" panose="05000000000000000000" pitchFamily="2" charset="2"/>
              <a:buAutoNum type="arabicPeriod"/>
            </a:pPr>
            <a:r>
              <a:rPr lang="zh-CN" altLang="en-US" sz="2400" b="1" dirty="0" smtClean="0">
                <a:latin typeface="楷体_GB2312" pitchFamily="49" charset="-122"/>
                <a:ea typeface="楷体_GB2312" pitchFamily="49" charset="-122"/>
              </a:rPr>
              <a:t>安装</a:t>
            </a:r>
            <a:r>
              <a:rPr lang="en-US" altLang="zh-CN" sz="2400" b="1" dirty="0" smtClean="0">
                <a:latin typeface="楷体_GB2312" pitchFamily="49" charset="-122"/>
                <a:ea typeface="楷体_GB2312" pitchFamily="49" charset="-122"/>
              </a:rPr>
              <a:t>java,</a:t>
            </a:r>
            <a:r>
              <a:rPr lang="zh-CN" altLang="en-US" sz="2400" b="1" dirty="0" smtClean="0">
                <a:latin typeface="楷体_GB2312" pitchFamily="49" charset="-122"/>
                <a:ea typeface="楷体_GB2312" pitchFamily="49" charset="-122"/>
              </a:rPr>
              <a:t>以及自己喜欢的</a:t>
            </a:r>
            <a:r>
              <a:rPr lang="en-US" altLang="zh-CN" sz="2400" b="1" dirty="0" smtClean="0">
                <a:latin typeface="楷体_GB2312" pitchFamily="49" charset="-122"/>
                <a:ea typeface="楷体_GB2312" pitchFamily="49" charset="-122"/>
              </a:rPr>
              <a:t>IDE</a:t>
            </a:r>
          </a:p>
          <a:p>
            <a:pPr marL="609600" indent="-609600">
              <a:buFont typeface="Wingdings" panose="05000000000000000000" pitchFamily="2" charset="2"/>
              <a:buAutoNum type="arabicPeriod"/>
            </a:pPr>
            <a:r>
              <a:rPr lang="zh-CN" altLang="en-US" sz="2400" b="1" dirty="0">
                <a:latin typeface="楷体_GB2312" pitchFamily="49" charset="-122"/>
                <a:ea typeface="楷体_GB2312" pitchFamily="49" charset="-122"/>
              </a:rPr>
              <a:t>跑</a:t>
            </a:r>
            <a:r>
              <a:rPr lang="zh-CN" altLang="en-US" sz="2400" b="1" dirty="0" smtClean="0">
                <a:latin typeface="楷体_GB2312" pitchFamily="49" charset="-122"/>
                <a:ea typeface="楷体_GB2312" pitchFamily="49" charset="-122"/>
              </a:rPr>
              <a:t>通</a:t>
            </a:r>
            <a:r>
              <a:rPr lang="en-US" altLang="zh-CN" sz="2400" b="1" dirty="0" err="1" smtClean="0">
                <a:latin typeface="楷体_GB2312" pitchFamily="49" charset="-122"/>
                <a:ea typeface="楷体_GB2312" pitchFamily="49" charset="-122"/>
              </a:rPr>
              <a:t>Helloworld</a:t>
            </a:r>
            <a:endParaRPr lang="en-US" altLang="zh-CN" sz="2400" b="1" dirty="0" smtClean="0">
              <a:latin typeface="楷体_GB2312" pitchFamily="49" charset="-122"/>
              <a:ea typeface="楷体_GB2312" pitchFamily="49" charset="-122"/>
            </a:endParaRPr>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00798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8650" y="1900323"/>
            <a:ext cx="7886700" cy="1325563"/>
          </a:xfrm>
        </p:spPr>
        <p:txBody>
          <a:bodyPr>
            <a:normAutofit/>
          </a:bodyPr>
          <a:lstStyle/>
          <a:p>
            <a:pPr algn="ctr" eaLnBrk="1" hangingPunct="1"/>
            <a:r>
              <a:rPr lang="en-US" altLang="zh-CN" sz="4800" dirty="0" smtClean="0"/>
              <a:t>The End</a:t>
            </a:r>
            <a:endParaRPr lang="zh-CN" altLang="en-US" sz="4800" dirty="0" smtClean="0"/>
          </a:p>
        </p:txBody>
      </p:sp>
      <p:sp>
        <p:nvSpPr>
          <p:cNvPr id="30723" name="Rectangle 3"/>
          <p:cNvSpPr>
            <a:spLocks noGrp="1" noChangeArrowheads="1"/>
          </p:cNvSpPr>
          <p:nvPr>
            <p:ph idx="1"/>
          </p:nvPr>
        </p:nvSpPr>
        <p:spPr>
          <a:xfrm>
            <a:off x="628650" y="2996293"/>
            <a:ext cx="7886700" cy="2859440"/>
          </a:xfrm>
        </p:spPr>
        <p:txBody>
          <a:bodyPr/>
          <a:lstStyle/>
          <a:p>
            <a:pPr eaLnBrk="1" hangingPunct="1"/>
            <a:endParaRPr lang="en-US" altLang="zh-CN" dirty="0" smtClean="0"/>
          </a:p>
          <a:p>
            <a:pPr eaLnBrk="1" hangingPunct="1"/>
            <a:r>
              <a:rPr lang="en-US" altLang="zh-CN" dirty="0" smtClean="0"/>
              <a:t>Email: </a:t>
            </a:r>
            <a:r>
              <a:rPr lang="en-US" altLang="zh-CN" dirty="0" smtClean="0">
                <a:hlinkClick r:id="rId2"/>
              </a:rPr>
              <a:t>xychen@buaa.edu.cn</a:t>
            </a:r>
            <a:endParaRPr lang="en-US" altLang="zh-CN" dirty="0" smtClean="0"/>
          </a:p>
        </p:txBody>
      </p:sp>
    </p:spTree>
    <p:extLst>
      <p:ext uri="{BB962C8B-B14F-4D97-AF65-F5344CB8AC3E}">
        <p14:creationId xmlns:p14="http://schemas.microsoft.com/office/powerpoint/2010/main" val="1397075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题外话</a:t>
            </a:r>
          </a:p>
        </p:txBody>
      </p:sp>
      <p:sp>
        <p:nvSpPr>
          <p:cNvPr id="3" name="内容占位符 2"/>
          <p:cNvSpPr>
            <a:spLocks noGrp="1"/>
          </p:cNvSpPr>
          <p:nvPr>
            <p:ph idx="1"/>
          </p:nvPr>
        </p:nvSpPr>
        <p:spPr/>
        <p:txBody>
          <a:bodyPr>
            <a:normAutofit/>
          </a:bodyPr>
          <a:lstStyle/>
          <a:p>
            <a:r>
              <a:rPr lang="zh-CN" altLang="en-US" dirty="0"/>
              <a:t>兴趣是学习编程最好的老师，金钱不是</a:t>
            </a:r>
            <a:endParaRPr lang="en-US" altLang="zh-CN" dirty="0"/>
          </a:p>
          <a:p>
            <a:endParaRPr lang="en-US" altLang="zh-CN" dirty="0"/>
          </a:p>
          <a:p>
            <a:r>
              <a:rPr lang="zh-CN" altLang="en-US" dirty="0"/>
              <a:t>不闻不若闻之，闻之不若见之，见之不若知之，知之不若行之，</a:t>
            </a:r>
            <a:r>
              <a:rPr lang="zh-CN" altLang="en-US" sz="2800" b="1" dirty="0"/>
              <a:t>学至于行之而止矣</a:t>
            </a:r>
            <a:r>
              <a:rPr lang="zh-CN" altLang="en-US" dirty="0" smtClean="0"/>
              <a:t>。</a:t>
            </a:r>
            <a:endParaRPr lang="en-US" altLang="zh-CN" dirty="0" smtClean="0"/>
          </a:p>
          <a:p>
            <a:pPr marL="0" indent="0">
              <a:buNone/>
            </a:pPr>
            <a:r>
              <a:rPr lang="en-US" altLang="zh-CN" dirty="0"/>
              <a:t>	</a:t>
            </a:r>
            <a:r>
              <a:rPr lang="en-US" altLang="zh-CN" dirty="0" smtClean="0"/>
              <a:t>				</a:t>
            </a:r>
            <a:r>
              <a:rPr lang="en-US" altLang="zh-CN" dirty="0"/>
              <a:t>——</a:t>
            </a:r>
            <a:r>
              <a:rPr lang="en-US" altLang="zh-CN" dirty="0" smtClean="0"/>
              <a:t>《</a:t>
            </a:r>
            <a:r>
              <a:rPr lang="zh-CN" altLang="en-US" dirty="0"/>
              <a:t>荀子</a:t>
            </a:r>
            <a:r>
              <a:rPr lang="en-US" altLang="zh-CN" dirty="0"/>
              <a:t>·</a:t>
            </a:r>
            <a:r>
              <a:rPr lang="zh-CN" altLang="en-US" dirty="0"/>
              <a:t>儒效</a:t>
            </a:r>
            <a:r>
              <a:rPr lang="en-US" altLang="zh-CN" dirty="0"/>
              <a:t>》</a:t>
            </a:r>
          </a:p>
          <a:p>
            <a:endParaRPr lang="en-US" altLang="zh-CN" dirty="0"/>
          </a:p>
          <a:p>
            <a:r>
              <a:rPr lang="zh-CN" altLang="en-US" dirty="0" smtClean="0"/>
              <a:t>不</a:t>
            </a:r>
            <a:r>
              <a:rPr lang="zh-CN" altLang="en-US" dirty="0"/>
              <a:t>积跬步，无以至千里</a:t>
            </a:r>
            <a:endParaRPr lang="en-US" altLang="zh-CN" dirty="0"/>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818079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83" y="2451621"/>
            <a:ext cx="7886700" cy="1325563"/>
          </a:xfrm>
        </p:spPr>
        <p:txBody>
          <a:bodyPr>
            <a:normAutofit/>
          </a:bodyPr>
          <a:lstStyle/>
          <a:p>
            <a:pPr algn="ctr"/>
            <a:r>
              <a:rPr lang="en-US" altLang="zh-CN" sz="4000" b="1" dirty="0"/>
              <a:t>About </a:t>
            </a:r>
            <a:r>
              <a:rPr lang="en-US" altLang="zh-CN" sz="4000" b="1" dirty="0" smtClean="0"/>
              <a:t>JAVA Course</a:t>
            </a:r>
            <a:endParaRPr lang="zh-CN" altLang="en-US" sz="4000" b="1" dirty="0"/>
          </a:p>
        </p:txBody>
      </p:sp>
    </p:spTree>
    <p:extLst>
      <p:ext uri="{BB962C8B-B14F-4D97-AF65-F5344CB8AC3E}">
        <p14:creationId xmlns:p14="http://schemas.microsoft.com/office/powerpoint/2010/main" val="357168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txBox="1">
            <a:spLocks/>
          </p:cNvSpPr>
          <p:nvPr/>
        </p:nvSpPr>
        <p:spPr>
          <a:xfrm>
            <a:off x="609600" y="1572138"/>
            <a:ext cx="7820197" cy="482866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800" dirty="0" smtClean="0"/>
              <a:t>宏观把握</a:t>
            </a:r>
            <a:endParaRPr lang="en-US" altLang="zh-CN" sz="2800" dirty="0" smtClean="0"/>
          </a:p>
          <a:p>
            <a:pPr lvl="1"/>
            <a:r>
              <a:rPr lang="en-US" altLang="zh-CN" sz="2400" dirty="0" smtClean="0"/>
              <a:t>JAVA</a:t>
            </a:r>
            <a:r>
              <a:rPr lang="zh-CN" altLang="en-US" sz="2400" dirty="0" smtClean="0"/>
              <a:t>在计算机学科中的地位</a:t>
            </a:r>
            <a:endParaRPr lang="en-US" altLang="zh-CN" sz="2400" dirty="0" smtClean="0"/>
          </a:p>
          <a:p>
            <a:pPr lvl="1"/>
            <a:r>
              <a:rPr lang="en-US" altLang="zh-CN" sz="2400" dirty="0" smtClean="0"/>
              <a:t>JAVA</a:t>
            </a:r>
            <a:r>
              <a:rPr lang="zh-CN" altLang="en-US" sz="2400" dirty="0" smtClean="0"/>
              <a:t>的架构</a:t>
            </a:r>
            <a:endParaRPr lang="en-US" altLang="zh-CN" sz="2400" dirty="0" smtClean="0"/>
          </a:p>
          <a:p>
            <a:pPr lvl="1"/>
            <a:r>
              <a:rPr lang="en-US" altLang="zh-CN" sz="2400" dirty="0" smtClean="0"/>
              <a:t>JAVA</a:t>
            </a:r>
            <a:r>
              <a:rPr lang="zh-CN" altLang="en-US" sz="2400" dirty="0" smtClean="0"/>
              <a:t>的历史</a:t>
            </a:r>
            <a:endParaRPr lang="en-US" altLang="zh-CN" sz="2400" dirty="0" smtClean="0"/>
          </a:p>
          <a:p>
            <a:pPr lvl="1"/>
            <a:r>
              <a:rPr lang="en-US" altLang="zh-CN" sz="2400" dirty="0" smtClean="0"/>
              <a:t>JAVA</a:t>
            </a:r>
            <a:r>
              <a:rPr lang="zh-CN" altLang="en-US" sz="2400" dirty="0" smtClean="0"/>
              <a:t>的特征</a:t>
            </a:r>
            <a:endParaRPr lang="en-US" altLang="zh-CN" sz="2800" dirty="0" smtClean="0"/>
          </a:p>
          <a:p>
            <a:r>
              <a:rPr lang="zh-CN" altLang="en-US" sz="2800" dirty="0" smtClean="0"/>
              <a:t>细节入手</a:t>
            </a:r>
            <a:endParaRPr lang="en-US" altLang="zh-CN" sz="2800" dirty="0" smtClean="0"/>
          </a:p>
          <a:p>
            <a:pPr lvl="1"/>
            <a:r>
              <a:rPr lang="en-US" altLang="zh-CN" sz="2400" dirty="0" smtClean="0"/>
              <a:t>JAVA</a:t>
            </a:r>
            <a:r>
              <a:rPr lang="zh-CN" altLang="en-US" sz="2400" dirty="0" smtClean="0"/>
              <a:t>语法特征</a:t>
            </a:r>
            <a:endParaRPr lang="en-US" altLang="zh-CN" sz="2400" dirty="0" smtClean="0"/>
          </a:p>
          <a:p>
            <a:pPr lvl="1"/>
            <a:r>
              <a:rPr lang="en-US" altLang="zh-CN" sz="2400" dirty="0" smtClean="0"/>
              <a:t>JAVA</a:t>
            </a:r>
            <a:r>
              <a:rPr lang="zh-CN" altLang="en-US" sz="2400" dirty="0" smtClean="0"/>
              <a:t>范型特征</a:t>
            </a:r>
            <a:endParaRPr lang="en-US" altLang="zh-CN" sz="2400" dirty="0" smtClean="0"/>
          </a:p>
          <a:p>
            <a:pPr lvl="1"/>
            <a:r>
              <a:rPr lang="zh-CN" altLang="en-US" sz="2800" b="1" dirty="0" smtClean="0"/>
              <a:t>不放过每一个</a:t>
            </a:r>
            <a:r>
              <a:rPr lang="en-US" altLang="zh-CN" sz="2800" b="1" dirty="0" smtClean="0"/>
              <a:t>BUG</a:t>
            </a:r>
          </a:p>
        </p:txBody>
      </p:sp>
      <p:sp>
        <p:nvSpPr>
          <p:cNvPr id="13" name="标题 1"/>
          <p:cNvSpPr>
            <a:spLocks noGrp="1"/>
          </p:cNvSpPr>
          <p:nvPr>
            <p:ph type="title"/>
          </p:nvPr>
        </p:nvSpPr>
        <p:spPr/>
        <p:txBody>
          <a:bodyPr>
            <a:normAutofit/>
          </a:bodyPr>
          <a:lstStyle/>
          <a:p>
            <a:r>
              <a:rPr lang="en-US" altLang="zh-CN" dirty="0" smtClean="0"/>
              <a:t>How to Learn JAVA Well</a:t>
            </a:r>
            <a:endParaRPr lang="zh-CN" altLang="en-US" dirty="0"/>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
        <p:nvSpPr>
          <p:cNvPr id="2" name="矩形 1"/>
          <p:cNvSpPr/>
          <p:nvPr/>
        </p:nvSpPr>
        <p:spPr>
          <a:xfrm>
            <a:off x="4989649" y="2566495"/>
            <a:ext cx="3239951" cy="1261884"/>
          </a:xfrm>
          <a:prstGeom prst="rect">
            <a:avLst/>
          </a:prstGeom>
        </p:spPr>
        <p:txBody>
          <a:bodyPr wrap="square">
            <a:spAutoFit/>
          </a:bodyPr>
          <a:lstStyle/>
          <a:p>
            <a:r>
              <a:rPr lang="zh-CN" altLang="en-US" sz="2800" b="1" dirty="0"/>
              <a:t>先知道，后理解</a:t>
            </a:r>
            <a:endParaRPr lang="en-US" altLang="zh-CN" sz="2800" b="1" dirty="0"/>
          </a:p>
          <a:p>
            <a:pPr lvl="1"/>
            <a:r>
              <a:rPr lang="zh-CN" altLang="en-US" sz="2400" dirty="0"/>
              <a:t>小火慢炖</a:t>
            </a:r>
            <a:endParaRPr lang="en-US" altLang="zh-CN" sz="2400" dirty="0"/>
          </a:p>
          <a:p>
            <a:pPr lvl="1"/>
            <a:r>
              <a:rPr lang="zh-CN" altLang="en-US" sz="2400" dirty="0"/>
              <a:t>不要</a:t>
            </a:r>
            <a:r>
              <a:rPr lang="zh-CN" altLang="en-US" sz="2400" dirty="0" smtClean="0"/>
              <a:t>钻牛角尖</a:t>
            </a:r>
            <a:endParaRPr lang="en-US" altLang="zh-CN" sz="2400" dirty="0"/>
          </a:p>
        </p:txBody>
      </p:sp>
      <p:sp>
        <p:nvSpPr>
          <p:cNvPr id="6" name="矩形 5"/>
          <p:cNvSpPr/>
          <p:nvPr/>
        </p:nvSpPr>
        <p:spPr>
          <a:xfrm>
            <a:off x="5032425" y="4448277"/>
            <a:ext cx="3239951" cy="1261884"/>
          </a:xfrm>
          <a:prstGeom prst="rect">
            <a:avLst/>
          </a:prstGeom>
        </p:spPr>
        <p:txBody>
          <a:bodyPr wrap="square">
            <a:spAutoFit/>
          </a:bodyPr>
          <a:lstStyle/>
          <a:p>
            <a:r>
              <a:rPr lang="zh-CN" altLang="en-US" sz="2800" b="1" dirty="0"/>
              <a:t>多</a:t>
            </a:r>
            <a:r>
              <a:rPr lang="zh-CN" altLang="en-US" sz="2800" b="1" dirty="0" smtClean="0"/>
              <a:t>练习</a:t>
            </a:r>
            <a:endParaRPr lang="en-US" altLang="zh-CN" sz="2800" dirty="0" smtClean="0"/>
          </a:p>
          <a:p>
            <a:pPr lvl="1"/>
            <a:r>
              <a:rPr lang="en-US" altLang="zh-CN" sz="2400" dirty="0" smtClean="0"/>
              <a:t>10</a:t>
            </a:r>
            <a:r>
              <a:rPr lang="zh-CN" altLang="en-US" sz="2400" dirty="0" smtClean="0"/>
              <a:t>万行代码</a:t>
            </a:r>
            <a:endParaRPr lang="en-US" altLang="zh-CN" sz="2400" dirty="0" smtClean="0"/>
          </a:p>
          <a:p>
            <a:pPr lvl="1"/>
            <a:r>
              <a:rPr lang="zh-CN" altLang="en-US" sz="2400" dirty="0" smtClean="0"/>
              <a:t>每天</a:t>
            </a:r>
            <a:r>
              <a:rPr lang="en-US" altLang="zh-CN" sz="2400" dirty="0" smtClean="0"/>
              <a:t>10h</a:t>
            </a:r>
          </a:p>
        </p:txBody>
      </p:sp>
    </p:spTree>
    <p:extLst>
      <p:ext uri="{BB962C8B-B14F-4D97-AF65-F5344CB8AC3E}">
        <p14:creationId xmlns:p14="http://schemas.microsoft.com/office/powerpoint/2010/main" val="940139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11537"/>
            <a:ext cx="9144000" cy="994172"/>
          </a:xfrm>
        </p:spPr>
        <p:txBody>
          <a:bodyPr>
            <a:normAutofit/>
          </a:bodyPr>
          <a:lstStyle/>
          <a:p>
            <a:pPr algn="ctr"/>
            <a:r>
              <a:rPr lang="zh-CN" altLang="en-US" sz="4000" b="1" dirty="0" smtClean="0"/>
              <a:t>关于计算机学科</a:t>
            </a:r>
            <a:endParaRPr lang="zh-CN" altLang="en-US" sz="4000" b="1" dirty="0"/>
          </a:p>
        </p:txBody>
      </p:sp>
    </p:spTree>
    <p:extLst>
      <p:ext uri="{BB962C8B-B14F-4D97-AF65-F5344CB8AC3E}">
        <p14:creationId xmlns:p14="http://schemas.microsoft.com/office/powerpoint/2010/main" val="400806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6581" y="1712252"/>
            <a:ext cx="5212079" cy="2554545"/>
          </a:xfrm>
          <a:prstGeom prst="rect">
            <a:avLst/>
          </a:prstGeom>
        </p:spPr>
        <p:txBody>
          <a:bodyPr wrap="square">
            <a:spAutoFit/>
          </a:bodyPr>
          <a:lstStyle/>
          <a:p>
            <a:pPr>
              <a:defRPr/>
            </a:pPr>
            <a:r>
              <a:rPr kumimoji="1" lang="en-US" altLang="zh-CN" sz="3200" dirty="0" smtClean="0">
                <a:latin typeface="宋体" panose="02010600030101010101" pitchFamily="2" charset="-122"/>
              </a:rPr>
              <a:t>&lt;2010</a:t>
            </a:r>
            <a:r>
              <a:rPr kumimoji="1" lang="zh-CN" altLang="en-US" sz="3200" dirty="0">
                <a:latin typeface="宋体" panose="02010600030101010101" pitchFamily="2" charset="-122"/>
              </a:rPr>
              <a:t>：</a:t>
            </a:r>
            <a:r>
              <a:rPr kumimoji="1" lang="zh-CN" altLang="en-US" sz="3200" dirty="0" smtClean="0">
                <a:latin typeface="宋体" panose="02010600030101010101" pitchFamily="2" charset="-122"/>
              </a:rPr>
              <a:t>互联网</a:t>
            </a:r>
            <a:r>
              <a:rPr kumimoji="1" lang="en-US" altLang="zh-CN" sz="3200" dirty="0" smtClean="0">
                <a:latin typeface="宋体" panose="02010600030101010101" pitchFamily="2" charset="-122"/>
              </a:rPr>
              <a:t>, </a:t>
            </a:r>
            <a:r>
              <a:rPr kumimoji="1" lang="zh-CN" altLang="en-US" sz="3200" dirty="0" smtClean="0">
                <a:latin typeface="宋体" panose="02010600030101010101" pitchFamily="2" charset="-122"/>
              </a:rPr>
              <a:t>通信</a:t>
            </a:r>
            <a:r>
              <a:rPr kumimoji="1" lang="en-US" altLang="zh-CN" sz="3200" dirty="0" smtClean="0">
                <a:latin typeface="宋体" panose="02010600030101010101" pitchFamily="2" charset="-122"/>
              </a:rPr>
              <a:t>,</a:t>
            </a:r>
            <a:r>
              <a:rPr kumimoji="1" lang="zh-CN" altLang="en-US" sz="3200" dirty="0" smtClean="0">
                <a:latin typeface="宋体" panose="02010600030101010101" pitchFamily="2" charset="-122"/>
              </a:rPr>
              <a:t>电子</a:t>
            </a:r>
            <a:endParaRPr kumimoji="1" lang="en-US" altLang="zh-CN" sz="3200" dirty="0">
              <a:latin typeface="宋体" panose="02010600030101010101" pitchFamily="2" charset="-122"/>
            </a:endParaRPr>
          </a:p>
          <a:p>
            <a:pPr>
              <a:defRPr/>
            </a:pPr>
            <a:r>
              <a:rPr kumimoji="1" lang="en-US" altLang="zh-CN" sz="3200" dirty="0">
                <a:latin typeface="宋体" panose="02010600030101010101" pitchFamily="2" charset="-122"/>
              </a:rPr>
              <a:t>2015</a:t>
            </a:r>
            <a:r>
              <a:rPr kumimoji="1" lang="zh-CN" altLang="en-US" sz="3200" dirty="0">
                <a:latin typeface="宋体" panose="02010600030101010101" pitchFamily="2" charset="-122"/>
              </a:rPr>
              <a:t>：虚拟现实</a:t>
            </a:r>
            <a:endParaRPr kumimoji="1" lang="en-US" altLang="zh-CN" sz="3200" dirty="0">
              <a:latin typeface="宋体" panose="02010600030101010101" pitchFamily="2" charset="-122"/>
            </a:endParaRPr>
          </a:p>
          <a:p>
            <a:pPr>
              <a:defRPr/>
            </a:pPr>
            <a:r>
              <a:rPr kumimoji="1" lang="en-US" altLang="zh-CN" sz="3200" dirty="0">
                <a:latin typeface="宋体" panose="02010600030101010101" pitchFamily="2" charset="-122"/>
              </a:rPr>
              <a:t>2016</a:t>
            </a:r>
            <a:r>
              <a:rPr kumimoji="1" lang="zh-CN" altLang="en-US" sz="3200" dirty="0">
                <a:latin typeface="宋体" panose="02010600030101010101" pitchFamily="2" charset="-122"/>
              </a:rPr>
              <a:t>：人工智能</a:t>
            </a:r>
            <a:endParaRPr kumimoji="1" lang="en-US" altLang="zh-CN" sz="3200" dirty="0">
              <a:latin typeface="宋体" panose="02010600030101010101" pitchFamily="2" charset="-122"/>
            </a:endParaRPr>
          </a:p>
          <a:p>
            <a:pPr>
              <a:defRPr/>
            </a:pPr>
            <a:r>
              <a:rPr kumimoji="1" lang="en-US" altLang="zh-CN" sz="3200" dirty="0">
                <a:latin typeface="宋体" panose="02010600030101010101" pitchFamily="2" charset="-122"/>
              </a:rPr>
              <a:t>2017</a:t>
            </a:r>
            <a:r>
              <a:rPr kumimoji="1" lang="zh-CN" altLang="en-US" sz="3200" dirty="0">
                <a:latin typeface="宋体" panose="02010600030101010101" pitchFamily="2" charset="-122"/>
              </a:rPr>
              <a:t>：区块链</a:t>
            </a:r>
            <a:endParaRPr kumimoji="1" lang="en-US" altLang="zh-CN" sz="3200" dirty="0">
              <a:latin typeface="宋体" panose="02010600030101010101" pitchFamily="2" charset="-122"/>
            </a:endParaRPr>
          </a:p>
          <a:p>
            <a:pPr>
              <a:defRPr/>
            </a:pPr>
            <a:r>
              <a:rPr kumimoji="1" lang="en-US" altLang="zh-CN" sz="3200" dirty="0">
                <a:latin typeface="宋体" panose="02010600030101010101" pitchFamily="2" charset="-122"/>
              </a:rPr>
              <a:t>2019</a:t>
            </a:r>
            <a:r>
              <a:rPr kumimoji="1" lang="zh-CN" altLang="en-US" sz="3200" dirty="0">
                <a:latin typeface="宋体" panose="02010600030101010101" pitchFamily="2" charset="-122"/>
              </a:rPr>
              <a:t>：</a:t>
            </a:r>
            <a:r>
              <a:rPr kumimoji="1" lang="en-US" altLang="zh-CN" sz="3200" dirty="0">
                <a:latin typeface="宋体" panose="02010600030101010101" pitchFamily="2" charset="-122"/>
              </a:rPr>
              <a:t>……5G</a:t>
            </a:r>
            <a:r>
              <a:rPr kumimoji="1" lang="zh-CN" altLang="en-US" sz="3200" dirty="0">
                <a:latin typeface="宋体" panose="02010600030101010101" pitchFamily="2" charset="-122"/>
              </a:rPr>
              <a:t>？？</a:t>
            </a:r>
            <a:endParaRPr kumimoji="1" lang="en-US" altLang="zh-CN" sz="3200" dirty="0">
              <a:latin typeface="宋体" panose="02010600030101010101" pitchFamily="2" charset="-122"/>
            </a:endParaRPr>
          </a:p>
        </p:txBody>
      </p:sp>
      <p:sp>
        <p:nvSpPr>
          <p:cNvPr id="5"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近几年的热词</a:t>
            </a:r>
            <a:endParaRPr lang="zh-CN" altLang="en-US" b="1" dirty="0" smtClean="0"/>
          </a:p>
        </p:txBody>
      </p:sp>
      <p:sp>
        <p:nvSpPr>
          <p:cNvPr id="6"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904438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p:cNvPr>
          <p:cNvSpPr txBox="1">
            <a:spLocks noChangeArrowheads="1"/>
          </p:cNvSpPr>
          <p:nvPr/>
        </p:nvSpPr>
        <p:spPr>
          <a:xfrm>
            <a:off x="752302" y="2017091"/>
            <a:ext cx="7772400" cy="41037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1" lang="zh-CN" altLang="en-US" sz="2800" dirty="0" smtClean="0"/>
              <a:t>码农</a:t>
            </a:r>
            <a:endParaRPr kumimoji="1" lang="en-US" altLang="zh-CN" sz="2800" dirty="0" smtClean="0"/>
          </a:p>
          <a:p>
            <a:pPr>
              <a:defRPr/>
            </a:pPr>
            <a:endParaRPr kumimoji="1" lang="en-US" altLang="zh-CN" sz="2800" dirty="0"/>
          </a:p>
          <a:p>
            <a:pPr>
              <a:defRPr/>
            </a:pPr>
            <a:r>
              <a:rPr kumimoji="1" lang="zh-CN" altLang="en-US" sz="2800" dirty="0" smtClean="0"/>
              <a:t>脱发</a:t>
            </a:r>
            <a:r>
              <a:rPr kumimoji="1" lang="zh-CN" altLang="en-US" sz="2800" dirty="0"/>
              <a:t>，</a:t>
            </a:r>
            <a:r>
              <a:rPr kumimoji="1" lang="zh-CN" altLang="en-US" sz="2800" dirty="0" smtClean="0"/>
              <a:t>颈椎病</a:t>
            </a:r>
            <a:r>
              <a:rPr kumimoji="1" lang="en-US" altLang="zh-CN" sz="2800" dirty="0" smtClean="0"/>
              <a:t/>
            </a:r>
            <a:br>
              <a:rPr kumimoji="1" lang="en-US" altLang="zh-CN" sz="2800" dirty="0" smtClean="0"/>
            </a:br>
            <a:endParaRPr kumimoji="1" lang="zh-CN" altLang="en-US" sz="2800" dirty="0"/>
          </a:p>
          <a:p>
            <a:pPr>
              <a:defRPr/>
            </a:pPr>
            <a:r>
              <a:rPr kumimoji="1" lang="zh-CN" altLang="en-US" sz="2800" dirty="0" smtClean="0">
                <a:latin typeface="宋体" panose="02010600030101010101" pitchFamily="2" charset="-122"/>
              </a:rPr>
              <a:t>加班</a:t>
            </a:r>
            <a:endParaRPr kumimoji="1" lang="en-US" altLang="zh-CN" sz="2800" dirty="0" smtClean="0">
              <a:latin typeface="宋体" panose="02010600030101010101" pitchFamily="2" charset="-122"/>
            </a:endParaRPr>
          </a:p>
          <a:p>
            <a:pPr>
              <a:defRPr/>
            </a:pPr>
            <a:endParaRPr kumimoji="1" lang="en-US" altLang="zh-CN" sz="2800" dirty="0" smtClean="0">
              <a:latin typeface="宋体" panose="02010600030101010101" pitchFamily="2" charset="-122"/>
            </a:endParaRPr>
          </a:p>
          <a:p>
            <a:pPr>
              <a:defRPr/>
            </a:pPr>
            <a:r>
              <a:rPr kumimoji="1" lang="zh-CN" altLang="en-US" sz="2800" dirty="0" smtClean="0">
                <a:latin typeface="宋体" panose="02010600030101010101" pitchFamily="2" charset="-122"/>
              </a:rPr>
              <a:t>挣钱</a:t>
            </a:r>
            <a:endParaRPr kumimoji="1" lang="en-US" altLang="zh-CN" sz="2800" dirty="0" smtClean="0">
              <a:latin typeface="宋体" panose="02010600030101010101" pitchFamily="2" charset="-122"/>
            </a:endParaRPr>
          </a:p>
          <a:p>
            <a:pPr marL="0" indent="0">
              <a:buNone/>
              <a:defRPr/>
            </a:pPr>
            <a:endParaRPr kumimoji="1" lang="en-US" altLang="zh-CN" sz="2800" dirty="0">
              <a:latin typeface="宋体" panose="02010600030101010101" pitchFamily="2" charset="-122"/>
            </a:endParaRPr>
          </a:p>
          <a:p>
            <a:pPr>
              <a:defRPr/>
            </a:pPr>
            <a:endParaRPr kumimoji="1" lang="en-US" altLang="zh-CN" sz="2800" dirty="0" smtClean="0">
              <a:latin typeface="宋体" panose="02010600030101010101" pitchFamily="2" charset="-122"/>
            </a:endParaRPr>
          </a:p>
        </p:txBody>
      </p:sp>
      <p:pic>
        <p:nvPicPr>
          <p:cNvPr id="2050" name="Picture 2" descr="https://timgsa.baidu.com/timg?image&amp;quality=80&amp;size=b9999_10000&amp;sec=1551354878968&amp;di=80c95264547d416535044db1baa3c309&amp;imgtype=0&amp;src=http%3A%2F%2Fp0.so.qhimgs1.com%2Ft01422cd1a7ccee045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696" y="993659"/>
            <a:ext cx="2896309" cy="28745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51354939694&amp;di=208a5d75d98afd87981e35d38128df60&amp;imgtype=0&amp;src=http%3A%2F%2Fwx4.sinaimg.cn%2Fthumb150%2F006BfqPigy1fih2h4msixj30b50b2d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212" y="1716577"/>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timgsa.baidu.com/timg?image&amp;quality=80&amp;size=b9999_10000&amp;sec=1551430389827&amp;di=538855315e6b3a08f23cf15ef3b90e0a&amp;imgtype=0&amp;src=http%3A%2F%2Fimg18.3lian.com%2Fd%2Ffile%2F201710%2F30%2Fc680bf49cc2234cfa52d480fde0d07c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3004" y="3765666"/>
            <a:ext cx="2502922" cy="1988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b="1" dirty="0" smtClean="0"/>
              <a:t>人类眼中的计算机专业</a:t>
            </a:r>
          </a:p>
        </p:txBody>
      </p:sp>
      <p:sp>
        <p:nvSpPr>
          <p:cNvPr id="11"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251005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5800" y="188913"/>
            <a:ext cx="77724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b="1" dirty="0" smtClean="0">
                <a:latin typeface="宋体" panose="02010600030101010101" pitchFamily="2" charset="-122"/>
              </a:rPr>
              <a:t>一个</a:t>
            </a:r>
            <a:r>
              <a:rPr lang="zh-CN" altLang="en-US" sz="4000" b="1" dirty="0" smtClean="0">
                <a:latin typeface="宋体" panose="02010600030101010101" pitchFamily="2" charset="-122"/>
              </a:rPr>
              <a:t>学术</a:t>
            </a:r>
            <a:r>
              <a:rPr lang="zh-CN" altLang="en-US" b="1" dirty="0" smtClean="0">
                <a:latin typeface="宋体" panose="02010600030101010101" pitchFamily="2" charset="-122"/>
              </a:rPr>
              <a:t>的解释</a:t>
            </a:r>
          </a:p>
        </p:txBody>
      </p:sp>
      <p:sp>
        <p:nvSpPr>
          <p:cNvPr id="6" name="Rectangle 3">
            <a:extLst/>
          </p:cNvPr>
          <p:cNvSpPr txBox="1">
            <a:spLocks noChangeArrowheads="1"/>
          </p:cNvSpPr>
          <p:nvPr/>
        </p:nvSpPr>
        <p:spPr>
          <a:xfrm>
            <a:off x="685800" y="1341438"/>
            <a:ext cx="7772400" cy="53641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1" lang="zh-CN" altLang="en-US" sz="2800" dirty="0" smtClean="0">
                <a:latin typeface="宋体" panose="02010600030101010101" pitchFamily="2" charset="-122"/>
              </a:rPr>
              <a:t>《计算作为一门学科》报告认为：</a:t>
            </a:r>
            <a:r>
              <a:rPr kumimoji="1" lang="zh-CN" altLang="en-US" sz="2800" dirty="0" smtClean="0">
                <a:solidFill>
                  <a:schemeClr val="tx2">
                    <a:lumMod val="75000"/>
                  </a:schemeClr>
                </a:solidFill>
                <a:latin typeface="宋体" panose="02010600030101010101" pitchFamily="2" charset="-122"/>
              </a:rPr>
              <a:t>抽象</a:t>
            </a:r>
            <a:r>
              <a:rPr kumimoji="1" lang="zh-CN" altLang="en-US" sz="2800" dirty="0" smtClean="0">
                <a:latin typeface="宋体" panose="02010600030101010101" pitchFamily="2" charset="-122"/>
              </a:rPr>
              <a:t>、</a:t>
            </a:r>
            <a:r>
              <a:rPr kumimoji="1" lang="zh-CN" altLang="en-US" sz="2800" dirty="0" smtClean="0">
                <a:solidFill>
                  <a:schemeClr val="tx2">
                    <a:lumMod val="75000"/>
                  </a:schemeClr>
                </a:solidFill>
                <a:latin typeface="宋体" panose="02010600030101010101" pitchFamily="2" charset="-122"/>
              </a:rPr>
              <a:t>理论</a:t>
            </a:r>
            <a:r>
              <a:rPr kumimoji="1" lang="zh-CN" altLang="en-US" sz="2800" dirty="0" smtClean="0">
                <a:latin typeface="宋体" panose="02010600030101010101" pitchFamily="2" charset="-122"/>
              </a:rPr>
              <a:t>和</a:t>
            </a:r>
            <a:r>
              <a:rPr kumimoji="1" lang="zh-CN" altLang="en-US" sz="2800" dirty="0" smtClean="0">
                <a:solidFill>
                  <a:schemeClr val="tx2">
                    <a:lumMod val="75000"/>
                  </a:schemeClr>
                </a:solidFill>
                <a:latin typeface="宋体" panose="02010600030101010101" pitchFamily="2" charset="-122"/>
              </a:rPr>
              <a:t>设计</a:t>
            </a:r>
            <a:r>
              <a:rPr kumimoji="1" lang="zh-CN" altLang="en-US" sz="2800" dirty="0" smtClean="0">
                <a:latin typeface="宋体" panose="02010600030101010101" pitchFamily="2" charset="-122"/>
              </a:rPr>
              <a:t>是计算领域的</a:t>
            </a:r>
            <a:r>
              <a:rPr kumimoji="1" lang="zh-CN" altLang="en-US" sz="2800" dirty="0" smtClean="0"/>
              <a:t>3</a:t>
            </a:r>
            <a:r>
              <a:rPr kumimoji="1" lang="zh-CN" altLang="en-US" sz="2800" dirty="0" smtClean="0">
                <a:latin typeface="宋体" panose="02010600030101010101" pitchFamily="2" charset="-122"/>
              </a:rPr>
              <a:t>种主要形态。</a:t>
            </a:r>
            <a:endParaRPr kumimoji="1" lang="en-US" altLang="zh-CN" sz="2800" dirty="0" smtClean="0">
              <a:latin typeface="宋体" panose="02010600030101010101" pitchFamily="2" charset="-122"/>
            </a:endParaRPr>
          </a:p>
          <a:p>
            <a:pPr marL="0" indent="0">
              <a:buNone/>
              <a:defRPr/>
            </a:pPr>
            <a:r>
              <a:rPr lang="en-US" altLang="zh-CN" dirty="0"/>
              <a:t>	</a:t>
            </a:r>
            <a:r>
              <a:rPr lang="en-US" altLang="zh-CN" dirty="0" smtClean="0"/>
              <a:t>			——</a:t>
            </a:r>
            <a:r>
              <a:rPr lang="zh-CN" altLang="en-US" dirty="0" smtClean="0"/>
              <a:t>计算机科学</a:t>
            </a:r>
            <a:r>
              <a:rPr lang="zh-CN" altLang="en-US" dirty="0"/>
              <a:t>核心攻关组的最后</a:t>
            </a:r>
            <a:r>
              <a:rPr lang="zh-CN" altLang="en-US" dirty="0" smtClean="0"/>
              <a:t>报告</a:t>
            </a:r>
            <a:endParaRPr lang="en-US" altLang="zh-CN" dirty="0" smtClean="0"/>
          </a:p>
          <a:p>
            <a:pPr marL="0" indent="0">
              <a:buNone/>
              <a:defRPr/>
            </a:pPr>
            <a:endParaRPr kumimoji="1" lang="en-US" altLang="zh-CN" sz="2800" dirty="0" smtClean="0">
              <a:latin typeface="宋体" panose="02010600030101010101" pitchFamily="2" charset="-122"/>
            </a:endParaRPr>
          </a:p>
          <a:p>
            <a:pPr marL="0" indent="0">
              <a:buNone/>
              <a:defRPr/>
            </a:pPr>
            <a:r>
              <a:rPr kumimoji="1" lang="zh-CN" altLang="en-US" sz="2800" dirty="0" smtClean="0">
                <a:latin typeface="宋体" panose="02010600030101010101" pitchFamily="2" charset="-122"/>
              </a:rPr>
              <a:t>抽象：发现问题，形式化描述</a:t>
            </a:r>
            <a:endParaRPr kumimoji="1" lang="en-US" altLang="zh-CN" sz="2800" dirty="0" smtClean="0">
              <a:latin typeface="宋体" panose="02010600030101010101" pitchFamily="2" charset="-122"/>
            </a:endParaRPr>
          </a:p>
          <a:p>
            <a:pPr marL="0" indent="0">
              <a:buNone/>
              <a:defRPr/>
            </a:pPr>
            <a:r>
              <a:rPr kumimoji="1" lang="zh-CN" altLang="en-US" sz="2800" dirty="0" smtClean="0">
                <a:latin typeface="宋体" panose="02010600030101010101" pitchFamily="2" charset="-122"/>
              </a:rPr>
              <a:t>理论：基于数学的分析</a:t>
            </a:r>
            <a:endParaRPr kumimoji="1" lang="en-US" altLang="zh-CN" sz="2800" dirty="0" smtClean="0">
              <a:latin typeface="宋体" panose="02010600030101010101" pitchFamily="2" charset="-122"/>
            </a:endParaRPr>
          </a:p>
          <a:p>
            <a:pPr marL="0" indent="0">
              <a:buNone/>
              <a:defRPr/>
            </a:pPr>
            <a:r>
              <a:rPr kumimoji="1" lang="zh-CN" altLang="en-US" sz="2800" dirty="0" smtClean="0">
                <a:latin typeface="宋体" panose="02010600030101010101" pitchFamily="2" charset="-122"/>
              </a:rPr>
              <a:t>设计：架构，范型的设计和优化</a:t>
            </a:r>
          </a:p>
        </p:txBody>
      </p:sp>
    </p:spTree>
    <p:extLst>
      <p:ext uri="{BB962C8B-B14F-4D97-AF65-F5344CB8AC3E}">
        <p14:creationId xmlns:p14="http://schemas.microsoft.com/office/powerpoint/2010/main" val="3022855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5800" y="188913"/>
            <a:ext cx="77724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b="1" dirty="0" smtClean="0">
                <a:latin typeface="宋体" panose="02010600030101010101" pitchFamily="2" charset="-122"/>
              </a:rPr>
              <a:t>一个</a:t>
            </a:r>
            <a:r>
              <a:rPr lang="zh-CN" altLang="en-US" sz="4000" b="1" dirty="0" smtClean="0">
                <a:latin typeface="宋体" panose="02010600030101010101" pitchFamily="2" charset="-122"/>
              </a:rPr>
              <a:t>工程</a:t>
            </a:r>
            <a:r>
              <a:rPr lang="zh-CN" altLang="en-US" b="1" dirty="0" smtClean="0">
                <a:latin typeface="宋体" panose="02010600030101010101" pitchFamily="2" charset="-122"/>
              </a:rPr>
              <a:t>的解释</a:t>
            </a:r>
          </a:p>
        </p:txBody>
      </p:sp>
      <p:sp>
        <p:nvSpPr>
          <p:cNvPr id="6" name="Rectangle 3">
            <a:extLst/>
          </p:cNvPr>
          <p:cNvSpPr txBox="1">
            <a:spLocks noChangeArrowheads="1"/>
          </p:cNvSpPr>
          <p:nvPr/>
        </p:nvSpPr>
        <p:spPr>
          <a:xfrm>
            <a:off x="685800" y="1341438"/>
            <a:ext cx="7772400" cy="53641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1" lang="zh-CN" altLang="en-US" sz="2800" dirty="0" smtClean="0"/>
              <a:t>按人们对客观事物认识的先后次序，抽象列为第一个学科形态，理论列为第二个学科形态。按客观现象的研究过程，抽象形态包括以下4个步骤的内容：</a:t>
            </a:r>
          </a:p>
          <a:p>
            <a:pPr algn="just">
              <a:spcBef>
                <a:spcPct val="50000"/>
              </a:spcBef>
              <a:buFontTx/>
              <a:buNone/>
              <a:defRPr/>
            </a:pPr>
            <a:r>
              <a:rPr kumimoji="1" lang="zh-CN" altLang="en-US" sz="2800" dirty="0" smtClean="0"/>
              <a:t>（1）形成假设；</a:t>
            </a:r>
          </a:p>
          <a:p>
            <a:pPr algn="just">
              <a:spcBef>
                <a:spcPct val="50000"/>
              </a:spcBef>
              <a:buFontTx/>
              <a:buNone/>
              <a:defRPr/>
            </a:pPr>
            <a:r>
              <a:rPr kumimoji="1" lang="zh-CN" altLang="en-US" sz="2800" dirty="0" smtClean="0"/>
              <a:t>（2）建造模型并作出预测；</a:t>
            </a:r>
          </a:p>
          <a:p>
            <a:pPr algn="just">
              <a:spcBef>
                <a:spcPct val="50000"/>
              </a:spcBef>
              <a:buFontTx/>
              <a:buNone/>
              <a:defRPr/>
            </a:pPr>
            <a:r>
              <a:rPr kumimoji="1" lang="zh-CN" altLang="en-US" sz="2800" dirty="0" smtClean="0"/>
              <a:t>（3）设计实验并收集数据；</a:t>
            </a:r>
          </a:p>
          <a:p>
            <a:pPr>
              <a:spcBef>
                <a:spcPct val="50000"/>
              </a:spcBef>
              <a:buFontTx/>
              <a:buNone/>
              <a:defRPr/>
            </a:pPr>
            <a:r>
              <a:rPr kumimoji="1" lang="zh-CN" altLang="en-US" sz="2800" dirty="0" smtClean="0">
                <a:latin typeface="宋体" panose="02010600030101010101" pitchFamily="2" charset="-122"/>
              </a:rPr>
              <a:t>（</a:t>
            </a:r>
            <a:r>
              <a:rPr kumimoji="1" lang="zh-CN" altLang="en-US" sz="2800" dirty="0" smtClean="0"/>
              <a:t>4</a:t>
            </a:r>
            <a:r>
              <a:rPr kumimoji="1" lang="zh-CN" altLang="en-US" sz="2800" dirty="0" smtClean="0">
                <a:latin typeface="宋体" panose="02010600030101010101" pitchFamily="2" charset="-122"/>
              </a:rPr>
              <a:t>）对结果进行分析。</a:t>
            </a:r>
            <a:r>
              <a:rPr kumimoji="1" lang="zh-CN" altLang="en-US" sz="2800" dirty="0" smtClean="0"/>
              <a:t> </a:t>
            </a:r>
            <a:endParaRPr kumimoji="1" lang="zh-CN" altLang="en-US" sz="2800" dirty="0"/>
          </a:p>
        </p:txBody>
      </p:sp>
    </p:spTree>
    <p:extLst>
      <p:ext uri="{BB962C8B-B14F-4D97-AF65-F5344CB8AC3E}">
        <p14:creationId xmlns:p14="http://schemas.microsoft.com/office/powerpoint/2010/main" val="4065361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98348"/>
            <a:ext cx="9144000" cy="994172"/>
          </a:xfrm>
        </p:spPr>
        <p:txBody>
          <a:bodyPr>
            <a:normAutofit/>
          </a:bodyPr>
          <a:lstStyle/>
          <a:p>
            <a:pPr algn="ctr"/>
            <a:r>
              <a:rPr lang="zh-CN" altLang="en-US" sz="4000" b="1" dirty="0" smtClean="0"/>
              <a:t>关于这门课</a:t>
            </a:r>
            <a:endParaRPr lang="zh-CN" altLang="en-US" sz="4000" b="1" dirty="0"/>
          </a:p>
        </p:txBody>
      </p:sp>
    </p:spTree>
    <p:extLst>
      <p:ext uri="{BB962C8B-B14F-4D97-AF65-F5344CB8AC3E}">
        <p14:creationId xmlns:p14="http://schemas.microsoft.com/office/powerpoint/2010/main" val="781351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5800" y="188913"/>
            <a:ext cx="77724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b="1" dirty="0" smtClean="0">
                <a:latin typeface="宋体" panose="02010600030101010101" pitchFamily="2" charset="-122"/>
              </a:rPr>
              <a:t>说人话</a:t>
            </a:r>
          </a:p>
        </p:txBody>
      </p:sp>
      <p:sp>
        <p:nvSpPr>
          <p:cNvPr id="6" name="Rectangle 3">
            <a:extLst/>
          </p:cNvPr>
          <p:cNvSpPr txBox="1">
            <a:spLocks noChangeArrowheads="1"/>
          </p:cNvSpPr>
          <p:nvPr/>
        </p:nvSpPr>
        <p:spPr>
          <a:xfrm>
            <a:off x="685800" y="1341438"/>
            <a:ext cx="7772400" cy="53641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1" lang="zh-CN" altLang="en-US" sz="2800" dirty="0" smtClean="0"/>
              <a:t>发现问题</a:t>
            </a:r>
            <a:endParaRPr kumimoji="1" lang="en-US" altLang="zh-CN" sz="2800" dirty="0" smtClean="0"/>
          </a:p>
          <a:p>
            <a:pPr>
              <a:defRPr/>
            </a:pPr>
            <a:r>
              <a:rPr kumimoji="1" lang="zh-CN" altLang="en-US" sz="2800" dirty="0" smtClean="0"/>
              <a:t>描述问题</a:t>
            </a:r>
            <a:endParaRPr kumimoji="1" lang="en-US" altLang="zh-CN" sz="2800" dirty="0" smtClean="0"/>
          </a:p>
          <a:p>
            <a:pPr>
              <a:defRPr/>
            </a:pPr>
            <a:r>
              <a:rPr kumimoji="1" lang="zh-CN" altLang="en-US" sz="2800" dirty="0" smtClean="0"/>
              <a:t>解决问题的方法</a:t>
            </a:r>
            <a:endParaRPr kumimoji="1" lang="en-US" altLang="zh-CN" sz="2800" dirty="0" smtClean="0"/>
          </a:p>
          <a:p>
            <a:pPr>
              <a:defRPr/>
            </a:pPr>
            <a:r>
              <a:rPr kumimoji="1" lang="zh-CN" altLang="en-US" sz="2800" dirty="0" smtClean="0"/>
              <a:t>代码实现</a:t>
            </a:r>
            <a:endParaRPr kumimoji="1" lang="en-US" altLang="zh-CN" sz="2800" dirty="0" smtClean="0"/>
          </a:p>
          <a:p>
            <a:pPr>
              <a:defRPr/>
            </a:pPr>
            <a:r>
              <a:rPr kumimoji="1" lang="zh-CN" altLang="en-US" sz="2800" dirty="0" smtClean="0"/>
              <a:t>测试</a:t>
            </a:r>
            <a:endParaRPr kumimoji="1" lang="zh-CN" altLang="en-US" sz="2800" dirty="0"/>
          </a:p>
        </p:txBody>
      </p:sp>
      <p:pic>
        <p:nvPicPr>
          <p:cNvPr id="19458" name="Picture 2" descr="https://timgsa.baidu.com/timg?image&amp;quality=80&amp;size=b9999_10000&amp;sec=1551429792564&amp;di=65f301fbb46f48ab105424de0b80d9d3&amp;imgtype=0&amp;src=http%3A%2F%2Fkanimg.9ku.com%2Fkanqq%2Fpic%2Fupload%2F2018%2F0824%2F15350817511681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943" y="1604356"/>
            <a:ext cx="3123688" cy="351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45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446032"/>
            <a:ext cx="9144000" cy="994172"/>
          </a:xfrm>
        </p:spPr>
        <p:txBody>
          <a:bodyPr/>
          <a:lstStyle/>
          <a:p>
            <a:pPr algn="ctr"/>
            <a:r>
              <a:rPr lang="zh-CN" altLang="en-US" sz="3600" b="1" dirty="0"/>
              <a:t>什么是</a:t>
            </a:r>
            <a:r>
              <a:rPr lang="zh-CN" altLang="en-US" sz="3600" b="1" dirty="0" smtClean="0"/>
              <a:t>程序设计语言？？</a:t>
            </a:r>
            <a:endParaRPr lang="zh-CN" altLang="en-US" dirty="0"/>
          </a:p>
        </p:txBody>
      </p:sp>
      <p:sp>
        <p:nvSpPr>
          <p:cNvPr id="3" name="标题 1"/>
          <p:cNvSpPr txBox="1">
            <a:spLocks/>
          </p:cNvSpPr>
          <p:nvPr/>
        </p:nvSpPr>
        <p:spPr>
          <a:xfrm>
            <a:off x="0" y="2155080"/>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是计算机？？</a:t>
            </a:r>
            <a:endParaRPr lang="zh-CN" altLang="en-US" dirty="0"/>
          </a:p>
        </p:txBody>
      </p:sp>
      <p:sp>
        <p:nvSpPr>
          <p:cNvPr id="4" name="标题 1"/>
          <p:cNvSpPr txBox="1">
            <a:spLocks/>
          </p:cNvSpPr>
          <p:nvPr/>
        </p:nvSpPr>
        <p:spPr>
          <a:xfrm>
            <a:off x="0" y="4736984"/>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smtClean="0"/>
              <a:t>什么是</a:t>
            </a:r>
            <a:r>
              <a:rPr lang="en-US" altLang="zh-CN" sz="3600" b="1" dirty="0" smtClean="0"/>
              <a:t>JAVA</a:t>
            </a:r>
            <a:r>
              <a:rPr lang="zh-CN" altLang="en-US" sz="3600" b="1" dirty="0" smtClean="0"/>
              <a:t>？？</a:t>
            </a:r>
            <a:endParaRPr lang="zh-CN" altLang="en-US" dirty="0"/>
          </a:p>
        </p:txBody>
      </p:sp>
      <p:sp>
        <p:nvSpPr>
          <p:cNvPr id="8" name="标题 1"/>
          <p:cNvSpPr txBox="1">
            <a:spLocks/>
          </p:cNvSpPr>
          <p:nvPr/>
        </p:nvSpPr>
        <p:spPr>
          <a:xfrm>
            <a:off x="0" y="864128"/>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a:t>
            </a:r>
            <a:endParaRPr lang="zh-CN" altLang="en-US" dirty="0"/>
          </a:p>
        </p:txBody>
      </p:sp>
    </p:spTree>
    <p:extLst>
      <p:ext uri="{BB962C8B-B14F-4D97-AF65-F5344CB8AC3E}">
        <p14:creationId xmlns:p14="http://schemas.microsoft.com/office/powerpoint/2010/main" val="4108016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s://timgsa.baidu.com/timg?image&amp;quality=80&amp;size=b9999_10000&amp;sec=1551430235631&amp;di=17286621bfa454e5e0498c8ed11283dc&amp;imgtype=0&amp;src=http%3A%2F%2Fpic27.photophoto.cn%2F20130612%2F0021033882242910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5203"/>
            <a:ext cx="7620000" cy="49927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什么是计算</a:t>
            </a:r>
            <a:r>
              <a:rPr lang="en-US" altLang="zh-CN" sz="4000" b="1" dirty="0" smtClean="0"/>
              <a:t>?</a:t>
            </a:r>
            <a:endParaRPr lang="zh-CN" altLang="en-US" b="1" dirty="0" smtClean="0"/>
          </a:p>
        </p:txBody>
      </p:sp>
      <p:sp>
        <p:nvSpPr>
          <p:cNvPr id="7"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917015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a:xfrm>
            <a:off x="685800" y="1981200"/>
            <a:ext cx="7772400" cy="4114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3200" dirty="0" smtClean="0">
                <a:latin typeface="Arial" charset="0"/>
              </a:rPr>
              <a:t>“</a:t>
            </a:r>
            <a:r>
              <a:rPr lang="zh-CN" altLang="en-US" sz="3200" dirty="0" smtClean="0"/>
              <a:t>计算</a:t>
            </a:r>
            <a:r>
              <a:rPr lang="zh-CN" altLang="en-US" sz="3200" dirty="0" smtClean="0">
                <a:latin typeface="Arial" charset="0"/>
              </a:rPr>
              <a:t>”</a:t>
            </a:r>
            <a:r>
              <a:rPr lang="zh-CN" altLang="en-US" sz="3200" dirty="0" smtClean="0"/>
              <a:t>的定义</a:t>
            </a:r>
          </a:p>
          <a:p>
            <a:pPr lvl="1"/>
            <a:r>
              <a:rPr lang="zh-CN" altLang="zh-CN" sz="2800" dirty="0" smtClean="0">
                <a:latin typeface="Arial" charset="0"/>
              </a:rPr>
              <a:t>“</a:t>
            </a:r>
            <a:r>
              <a:rPr lang="zh-CN" altLang="zh-CN" sz="2800" dirty="0" smtClean="0"/>
              <a:t>计算</a:t>
            </a:r>
            <a:r>
              <a:rPr lang="zh-CN" altLang="zh-CN" sz="2800" dirty="0" smtClean="0">
                <a:latin typeface="Arial" charset="0"/>
              </a:rPr>
              <a:t>”</a:t>
            </a:r>
            <a:r>
              <a:rPr lang="zh-CN" altLang="zh-CN" sz="2800" dirty="0" smtClean="0"/>
              <a:t>是从一个符号行</a:t>
            </a:r>
            <a:r>
              <a:rPr kumimoji="1" lang="zh-CN" altLang="en-US" sz="2800" dirty="0" smtClean="0">
                <a:solidFill>
                  <a:srgbClr val="0C0600"/>
                </a:solidFill>
                <a:sym typeface="Symbol" pitchFamily="18" charset="2"/>
              </a:rPr>
              <a:t></a:t>
            </a:r>
            <a:r>
              <a:rPr lang="zh-CN" altLang="zh-CN" sz="2800" dirty="0" smtClean="0"/>
              <a:t>得出另一个符号行</a:t>
            </a:r>
            <a:r>
              <a:rPr kumimoji="1" lang="zh-CN" altLang="en-US" sz="2800" dirty="0" smtClean="0">
                <a:sym typeface="Symbol" pitchFamily="18" charset="2"/>
              </a:rPr>
              <a:t></a:t>
            </a:r>
            <a:r>
              <a:rPr lang="zh-CN" altLang="zh-CN" sz="2800" dirty="0" smtClean="0"/>
              <a:t>的变换；</a:t>
            </a:r>
          </a:p>
          <a:p>
            <a:pPr lvl="1"/>
            <a:r>
              <a:rPr lang="zh-CN" altLang="zh-CN" sz="2800" dirty="0" smtClean="0">
                <a:latin typeface="Arial" charset="0"/>
              </a:rPr>
              <a:t>“</a:t>
            </a:r>
            <a:r>
              <a:rPr lang="zh-CN" altLang="zh-CN" sz="2800" dirty="0" smtClean="0"/>
              <a:t>计算</a:t>
            </a:r>
            <a:r>
              <a:rPr lang="zh-CN" altLang="zh-CN" sz="2800" dirty="0" smtClean="0">
                <a:latin typeface="Arial" charset="0"/>
              </a:rPr>
              <a:t>”</a:t>
            </a:r>
            <a:r>
              <a:rPr lang="zh-CN" altLang="zh-CN" sz="2800" dirty="0" smtClean="0"/>
              <a:t> δ的概念</a:t>
            </a:r>
            <a:r>
              <a:rPr lang="zh-CN" altLang="en-US" sz="2800" dirty="0" smtClean="0"/>
              <a:t>可以用符号简洁地表示如下：</a:t>
            </a:r>
          </a:p>
          <a:p>
            <a:pPr lvl="1" algn="ctr">
              <a:buFont typeface="Wingdings" pitchFamily="2" charset="2"/>
              <a:buNone/>
            </a:pPr>
            <a:r>
              <a:rPr kumimoji="1" lang="en-US" altLang="zh-CN" sz="2800" dirty="0" smtClean="0"/>
              <a:t>δ: </a:t>
            </a:r>
            <a:r>
              <a:rPr kumimoji="1" lang="en-US" altLang="zh-CN" sz="2800" dirty="0" smtClean="0">
                <a:sym typeface="Symbol" pitchFamily="18" charset="2"/>
              </a:rPr>
              <a:t></a:t>
            </a:r>
            <a:r>
              <a:rPr kumimoji="1" lang="en-US" altLang="zh-CN" sz="2800" dirty="0" smtClean="0">
                <a:sym typeface="Wingdings" pitchFamily="2" charset="2"/>
              </a:rPr>
              <a:t>→</a:t>
            </a:r>
            <a:r>
              <a:rPr kumimoji="1" lang="en-US" altLang="zh-CN" sz="2800" dirty="0" smtClean="0">
                <a:sym typeface="Symbol" pitchFamily="18" charset="2"/>
              </a:rPr>
              <a:t></a:t>
            </a:r>
          </a:p>
          <a:p>
            <a:r>
              <a:rPr lang="zh-CN" altLang="en-US" sz="3100" dirty="0" smtClean="0"/>
              <a:t>计算的本质</a:t>
            </a:r>
            <a:endParaRPr lang="en-US" altLang="zh-CN" sz="3100" dirty="0" smtClean="0"/>
          </a:p>
          <a:p>
            <a:pPr lvl="1"/>
            <a:r>
              <a:rPr lang="zh-CN" altLang="zh-CN" sz="2800" dirty="0" smtClean="0"/>
              <a:t>符号</a:t>
            </a:r>
            <a:r>
              <a:rPr kumimoji="1" lang="zh-CN" altLang="en-US" sz="2800" dirty="0" smtClean="0">
                <a:sym typeface="Symbol" pitchFamily="18" charset="2"/>
              </a:rPr>
              <a:t></a:t>
            </a:r>
            <a:r>
              <a:rPr lang="zh-CN" altLang="zh-CN" sz="2800" dirty="0" smtClean="0"/>
              <a:t>和</a:t>
            </a:r>
            <a:r>
              <a:rPr kumimoji="1" lang="zh-CN" altLang="en-US" sz="2800" dirty="0" smtClean="0">
                <a:sym typeface="Symbol" pitchFamily="18" charset="2"/>
              </a:rPr>
              <a:t></a:t>
            </a:r>
            <a:r>
              <a:rPr lang="zh-CN" altLang="zh-CN" sz="2800" dirty="0" smtClean="0"/>
              <a:t>各自表示了某种信息，因此也可以说，计算是一种</a:t>
            </a:r>
            <a:r>
              <a:rPr lang="zh-CN" altLang="zh-CN" sz="3200" b="1" dirty="0" smtClean="0"/>
              <a:t>信息变换</a:t>
            </a:r>
            <a:endParaRPr lang="zh-CN" altLang="en-US" sz="3200" b="1" dirty="0" smtClean="0"/>
          </a:p>
          <a:p>
            <a:pPr lvl="1"/>
            <a:endParaRPr lang="en-US" altLang="zh-CN" sz="2800" dirty="0" smtClean="0"/>
          </a:p>
        </p:txBody>
      </p:sp>
      <p:sp>
        <p:nvSpPr>
          <p:cNvPr id="6"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什么是计算</a:t>
            </a:r>
            <a:r>
              <a:rPr lang="en-US" altLang="zh-CN" sz="4000" b="1" dirty="0" smtClean="0"/>
              <a:t>?</a:t>
            </a:r>
            <a:endParaRPr lang="zh-CN" altLang="en-US" b="1" dirty="0" smtClean="0"/>
          </a:p>
        </p:txBody>
      </p:sp>
      <p:sp>
        <p:nvSpPr>
          <p:cNvPr id="7"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864104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a:xfrm>
            <a:off x="685800" y="1366058"/>
            <a:ext cx="7772400" cy="4419599"/>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200" dirty="0"/>
              <a:t>用计算机求解问题的</a:t>
            </a:r>
            <a:r>
              <a:rPr lang="zh-CN" altLang="en-US" sz="3200" dirty="0" smtClean="0"/>
              <a:t>时候，</a:t>
            </a:r>
            <a:r>
              <a:rPr lang="zh-CN" altLang="zh-CN" sz="3200" dirty="0" smtClean="0">
                <a:latin typeface="Arial" charset="0"/>
              </a:rPr>
              <a:t>“</a:t>
            </a:r>
            <a:r>
              <a:rPr lang="zh-CN" altLang="zh-CN" sz="3200" dirty="0" smtClean="0"/>
              <a:t>计算</a:t>
            </a:r>
            <a:r>
              <a:rPr lang="zh-CN" altLang="zh-CN" sz="3200" dirty="0" smtClean="0">
                <a:latin typeface="Arial" charset="0"/>
              </a:rPr>
              <a:t>”</a:t>
            </a:r>
            <a:r>
              <a:rPr lang="zh-CN" altLang="zh-CN" sz="3200" dirty="0" smtClean="0"/>
              <a:t> 至少</a:t>
            </a:r>
            <a:r>
              <a:rPr lang="zh-CN" altLang="zh-CN" sz="3200" dirty="0"/>
              <a:t>涉及两个方面：</a:t>
            </a:r>
            <a:endParaRPr lang="zh-CN" altLang="en-US" sz="3200" dirty="0"/>
          </a:p>
          <a:p>
            <a:pPr lvl="1"/>
            <a:r>
              <a:rPr lang="zh-CN" altLang="en-US" sz="2800" dirty="0" smtClean="0"/>
              <a:t>需要</a:t>
            </a:r>
            <a:r>
              <a:rPr lang="zh-CN" altLang="en-US" sz="2800" dirty="0"/>
              <a:t>用适当的数据表示</a:t>
            </a:r>
            <a:r>
              <a:rPr lang="zh-CN" altLang="en-US" sz="2800" dirty="0" smtClean="0"/>
              <a:t>问题</a:t>
            </a:r>
            <a:endParaRPr lang="en-US" altLang="zh-CN" sz="2800" dirty="0" smtClean="0"/>
          </a:p>
          <a:p>
            <a:pPr lvl="1"/>
            <a:r>
              <a:rPr lang="zh-CN" altLang="en-US" sz="2800" dirty="0" smtClean="0"/>
              <a:t>用</a:t>
            </a:r>
            <a:r>
              <a:rPr lang="zh-CN" altLang="en-US" sz="2800" dirty="0"/>
              <a:t>适当的算法对着这些数据进行变换，进而获得问题的求解结果</a:t>
            </a:r>
            <a:r>
              <a:rPr lang="zh-CN" altLang="en-US" sz="2800" dirty="0" smtClean="0"/>
              <a:t>；</a:t>
            </a:r>
            <a:endParaRPr lang="en-US" altLang="zh-CN" sz="2800" dirty="0" smtClean="0"/>
          </a:p>
          <a:p>
            <a:r>
              <a:rPr lang="zh-CN" altLang="en-US" sz="3100" dirty="0" smtClean="0"/>
              <a:t>计算机思维</a:t>
            </a:r>
            <a:endParaRPr lang="en-US" altLang="zh-CN" sz="3100" dirty="0"/>
          </a:p>
          <a:p>
            <a:pPr lvl="1"/>
            <a:r>
              <a:rPr lang="zh-CN" altLang="en-US" sz="2800" dirty="0"/>
              <a:t>问题抽象、形式化描述、自动化</a:t>
            </a:r>
            <a:r>
              <a:rPr lang="en-US" altLang="zh-CN" sz="2800" dirty="0"/>
              <a:t>(</a:t>
            </a:r>
            <a:r>
              <a:rPr lang="zh-CN" altLang="en-US" sz="2800" dirty="0"/>
              <a:t>计算机化</a:t>
            </a:r>
            <a:r>
              <a:rPr lang="en-US" altLang="zh-CN" sz="2800" dirty="0"/>
              <a:t>)</a:t>
            </a:r>
            <a:r>
              <a:rPr lang="en-US" altLang="zh-CN" sz="2800" dirty="0">
                <a:latin typeface="Arial" charset="0"/>
              </a:rPr>
              <a:t>”</a:t>
            </a:r>
            <a:r>
              <a:rPr lang="zh-CN" altLang="en-US" sz="2800" dirty="0"/>
              <a:t>的解题思路，</a:t>
            </a:r>
            <a:r>
              <a:rPr lang="zh-CN" altLang="en-US" sz="2800" dirty="0" smtClean="0"/>
              <a:t>实际上</a:t>
            </a:r>
            <a:r>
              <a:rPr lang="zh-CN" altLang="en-US" sz="2800" dirty="0"/>
              <a:t>就是具有</a:t>
            </a:r>
            <a:r>
              <a:rPr lang="zh-CN" altLang="en-US" sz="2800" dirty="0">
                <a:latin typeface="Arial" charset="0"/>
              </a:rPr>
              <a:t>“</a:t>
            </a:r>
            <a:r>
              <a:rPr lang="zh-CN" altLang="en-US" sz="2800" dirty="0"/>
              <a:t>抽象能力与形式化描述</a:t>
            </a:r>
            <a:r>
              <a:rPr lang="zh-CN" altLang="en-US" sz="2800" dirty="0" smtClean="0"/>
              <a:t>能力</a:t>
            </a:r>
            <a:endParaRPr lang="en-US" altLang="zh-CN" sz="2800" dirty="0" smtClean="0"/>
          </a:p>
          <a:p>
            <a:pPr lvl="1"/>
            <a:endParaRPr lang="en-US" altLang="zh-CN" sz="2800" dirty="0" smtClean="0"/>
          </a:p>
          <a:p>
            <a:r>
              <a:rPr lang="zh-CN" altLang="en-US" sz="3100" dirty="0"/>
              <a:t>不</a:t>
            </a:r>
            <a:r>
              <a:rPr lang="zh-CN" altLang="en-US" sz="3100" dirty="0" smtClean="0"/>
              <a:t>懒惰的程序员不是个好程序员</a:t>
            </a:r>
            <a:endParaRPr lang="zh-CN" altLang="en-US" sz="3100" dirty="0"/>
          </a:p>
        </p:txBody>
      </p:sp>
      <p:sp>
        <p:nvSpPr>
          <p:cNvPr id="6"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什么是计算</a:t>
            </a:r>
            <a:r>
              <a:rPr lang="en-US" altLang="zh-CN" sz="4000" b="1" dirty="0" smtClean="0"/>
              <a:t>?</a:t>
            </a:r>
            <a:endParaRPr lang="zh-CN" altLang="en-US" b="1" dirty="0" smtClean="0"/>
          </a:p>
        </p:txBody>
      </p:sp>
      <p:sp>
        <p:nvSpPr>
          <p:cNvPr id="7"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153174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446032"/>
            <a:ext cx="9144000" cy="994172"/>
          </a:xfrm>
        </p:spPr>
        <p:txBody>
          <a:bodyPr/>
          <a:lstStyle/>
          <a:p>
            <a:pPr algn="ctr"/>
            <a:r>
              <a:rPr lang="zh-CN" altLang="en-US" sz="3600" b="1" dirty="0"/>
              <a:t>什么是</a:t>
            </a:r>
            <a:r>
              <a:rPr lang="zh-CN" altLang="en-US" sz="3600" b="1" dirty="0" smtClean="0"/>
              <a:t>程序设计语言？？</a:t>
            </a:r>
            <a:endParaRPr lang="zh-CN" altLang="en-US" dirty="0"/>
          </a:p>
        </p:txBody>
      </p:sp>
      <p:sp>
        <p:nvSpPr>
          <p:cNvPr id="3" name="标题 1"/>
          <p:cNvSpPr txBox="1">
            <a:spLocks/>
          </p:cNvSpPr>
          <p:nvPr/>
        </p:nvSpPr>
        <p:spPr>
          <a:xfrm>
            <a:off x="0" y="2155080"/>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是计算机？？</a:t>
            </a:r>
            <a:endParaRPr lang="zh-CN" altLang="en-US" dirty="0"/>
          </a:p>
        </p:txBody>
      </p:sp>
      <p:sp>
        <p:nvSpPr>
          <p:cNvPr id="4" name="标题 1"/>
          <p:cNvSpPr txBox="1">
            <a:spLocks/>
          </p:cNvSpPr>
          <p:nvPr/>
        </p:nvSpPr>
        <p:spPr>
          <a:xfrm>
            <a:off x="0" y="4736984"/>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smtClean="0"/>
              <a:t>什么是</a:t>
            </a:r>
            <a:r>
              <a:rPr lang="en-US" altLang="zh-CN" sz="3600" b="1" dirty="0" smtClean="0"/>
              <a:t>JAVA</a:t>
            </a:r>
            <a:r>
              <a:rPr lang="zh-CN" altLang="en-US" sz="3600" b="1" dirty="0" smtClean="0"/>
              <a:t>？？</a:t>
            </a:r>
            <a:endParaRPr lang="zh-CN" altLang="en-US" dirty="0"/>
          </a:p>
        </p:txBody>
      </p:sp>
      <p:sp>
        <p:nvSpPr>
          <p:cNvPr id="8" name="标题 1"/>
          <p:cNvSpPr txBox="1">
            <a:spLocks/>
          </p:cNvSpPr>
          <p:nvPr/>
        </p:nvSpPr>
        <p:spPr>
          <a:xfrm>
            <a:off x="0" y="864128"/>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a:t>
            </a:r>
            <a:endParaRPr lang="zh-CN" altLang="en-US" dirty="0"/>
          </a:p>
        </p:txBody>
      </p:sp>
    </p:spTree>
    <p:extLst>
      <p:ext uri="{BB962C8B-B14F-4D97-AF65-F5344CB8AC3E}">
        <p14:creationId xmlns:p14="http://schemas.microsoft.com/office/powerpoint/2010/main" val="1550285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dirty="0" smtClean="0"/>
              <a:t>计算机是什么？</a:t>
            </a:r>
            <a:endParaRPr lang="en-US" altLang="zh-CN" sz="2800" dirty="0" smtClean="0"/>
          </a:p>
          <a:p>
            <a:pPr lvl="1"/>
            <a:r>
              <a:rPr lang="zh-CN" altLang="en-US" sz="2400" dirty="0" smtClean="0"/>
              <a:t>打游戏的设备</a:t>
            </a:r>
            <a:endParaRPr lang="en-US" altLang="zh-CN" sz="2400" dirty="0" smtClean="0"/>
          </a:p>
          <a:p>
            <a:pPr lvl="1"/>
            <a:r>
              <a:rPr lang="zh-CN" altLang="en-US" sz="2400" dirty="0"/>
              <a:t>娱乐</a:t>
            </a:r>
            <a:r>
              <a:rPr lang="zh-CN" altLang="en-US" sz="2400" dirty="0" smtClean="0"/>
              <a:t>工具</a:t>
            </a:r>
            <a:endParaRPr lang="en-US" altLang="zh-CN" sz="2400" dirty="0" smtClean="0"/>
          </a:p>
          <a:p>
            <a:pPr lvl="1"/>
            <a:r>
              <a:rPr lang="zh-CN" altLang="en-US" sz="2400" dirty="0"/>
              <a:t>看</a:t>
            </a:r>
            <a:r>
              <a:rPr lang="zh-CN" altLang="en-US" sz="2400" dirty="0" smtClean="0"/>
              <a:t>片神器</a:t>
            </a:r>
            <a:endParaRPr lang="en-US" altLang="zh-CN" sz="2400" dirty="0"/>
          </a:p>
          <a:p>
            <a:pPr lvl="1"/>
            <a:endParaRPr lang="en-US" altLang="zh-CN" sz="2400" dirty="0" smtClean="0"/>
          </a:p>
          <a:p>
            <a:r>
              <a:rPr lang="zh-CN" altLang="en-US" sz="2700" dirty="0" smtClean="0"/>
              <a:t>还是？</a:t>
            </a:r>
            <a:endParaRPr lang="en-US" altLang="zh-CN" sz="2700" dirty="0" smtClean="0"/>
          </a:p>
          <a:p>
            <a:pPr lvl="1"/>
            <a:r>
              <a:rPr lang="zh-CN" altLang="en-US" sz="2400" dirty="0" smtClean="0"/>
              <a:t>大型计算工具</a:t>
            </a:r>
            <a:endParaRPr lang="en-US" altLang="zh-CN" sz="2400" dirty="0" smtClean="0"/>
          </a:p>
          <a:p>
            <a:pPr lvl="1"/>
            <a:endParaRPr lang="en-US" altLang="zh-CN" sz="2400" dirty="0"/>
          </a:p>
          <a:p>
            <a:r>
              <a:rPr lang="zh-CN" altLang="en-US" sz="2700" dirty="0" smtClean="0"/>
              <a:t>本质：可编程计算设备</a:t>
            </a:r>
            <a:endParaRPr lang="en-US" altLang="zh-CN" sz="2700" dirty="0" smtClean="0"/>
          </a:p>
        </p:txBody>
      </p:sp>
      <p:sp>
        <p:nvSpPr>
          <p:cNvPr id="5"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什么是计算机</a:t>
            </a:r>
            <a:r>
              <a:rPr lang="en-US" altLang="zh-CN" sz="4000" b="1" dirty="0" smtClean="0"/>
              <a:t>?</a:t>
            </a:r>
            <a:endParaRPr lang="zh-CN" altLang="en-US" b="1" dirty="0" smtClean="0"/>
          </a:p>
        </p:txBody>
      </p:sp>
      <p:sp>
        <p:nvSpPr>
          <p:cNvPr id="6"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6285790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5800" y="1551492"/>
            <a:ext cx="6496396" cy="1569660"/>
          </a:xfrm>
          <a:prstGeom prst="rect">
            <a:avLst/>
          </a:prstGeom>
        </p:spPr>
        <p:txBody>
          <a:bodyPr wrap="square">
            <a:spAutoFit/>
          </a:bodyPr>
          <a:lstStyle/>
          <a:p>
            <a:pPr algn="just"/>
            <a:r>
              <a:rPr lang="zh-CN" altLang="en-US" sz="2400" b="1" dirty="0" smtClean="0">
                <a:solidFill>
                  <a:srgbClr val="000000"/>
                </a:solidFill>
                <a:latin typeface="arial" panose="020B0604020202020204" pitchFamily="34" charset="0"/>
              </a:rPr>
              <a:t>诞生于</a:t>
            </a:r>
            <a:r>
              <a:rPr lang="en-US" altLang="zh-CN" sz="2400" b="1" dirty="0" smtClean="0">
                <a:solidFill>
                  <a:srgbClr val="000000"/>
                </a:solidFill>
                <a:latin typeface="arial" panose="020B0604020202020204" pitchFamily="34" charset="0"/>
              </a:rPr>
              <a:t>1800</a:t>
            </a:r>
            <a:r>
              <a:rPr lang="zh-CN" altLang="en-US" sz="2400" b="1" dirty="0" smtClean="0">
                <a:solidFill>
                  <a:srgbClr val="000000"/>
                </a:solidFill>
                <a:latin typeface="arial" panose="020B0604020202020204" pitchFamily="34" charset="0"/>
              </a:rPr>
              <a:t>年，</a:t>
            </a:r>
            <a:r>
              <a:rPr lang="zh-CN" altLang="en-US" sz="2400" dirty="0" smtClean="0">
                <a:solidFill>
                  <a:srgbClr val="333333"/>
                </a:solidFill>
                <a:latin typeface="arial" panose="020B0604020202020204" pitchFamily="34" charset="0"/>
              </a:rPr>
              <a:t>约</a:t>
            </a:r>
            <a:r>
              <a:rPr lang="zh-CN" altLang="en-US" sz="2400" dirty="0">
                <a:solidFill>
                  <a:srgbClr val="333333"/>
                </a:solidFill>
                <a:latin typeface="arial" panose="020B0604020202020204" pitchFamily="34" charset="0"/>
              </a:rPr>
              <a:t>瑟夫</a:t>
            </a:r>
            <a:r>
              <a:rPr lang="en-US" altLang="zh-CN" sz="2400" dirty="0">
                <a:solidFill>
                  <a:srgbClr val="333333"/>
                </a:solidFill>
                <a:latin typeface="arial" panose="020B0604020202020204" pitchFamily="34" charset="0"/>
              </a:rPr>
              <a:t>·</a:t>
            </a:r>
            <a:r>
              <a:rPr lang="zh-CN" altLang="en-US" sz="2400" dirty="0">
                <a:solidFill>
                  <a:srgbClr val="333333"/>
                </a:solidFill>
                <a:latin typeface="arial" panose="020B0604020202020204" pitchFamily="34" charset="0"/>
              </a:rPr>
              <a:t>玛丽</a:t>
            </a:r>
            <a:r>
              <a:rPr lang="en-US" altLang="zh-CN" sz="2400" dirty="0">
                <a:solidFill>
                  <a:srgbClr val="333333"/>
                </a:solidFill>
                <a:latin typeface="arial" panose="020B0604020202020204" pitchFamily="34" charset="0"/>
              </a:rPr>
              <a:t>·</a:t>
            </a:r>
            <a:r>
              <a:rPr lang="zh-CN" altLang="en-US" sz="2400" dirty="0">
                <a:solidFill>
                  <a:srgbClr val="333333"/>
                </a:solidFill>
                <a:latin typeface="arial" panose="020B0604020202020204" pitchFamily="34" charset="0"/>
              </a:rPr>
              <a:t>雅卡尔（</a:t>
            </a:r>
            <a:r>
              <a:rPr lang="en-US" altLang="zh-CN" sz="2400" dirty="0">
                <a:solidFill>
                  <a:srgbClr val="333333"/>
                </a:solidFill>
                <a:latin typeface="arial" panose="020B0604020202020204" pitchFamily="34" charset="0"/>
              </a:rPr>
              <a:t>Joseph Marie Jacquard</a:t>
            </a:r>
            <a:r>
              <a:rPr lang="zh-CN" altLang="en-US" sz="2400" dirty="0">
                <a:solidFill>
                  <a:srgbClr val="333333"/>
                </a:solidFill>
                <a:latin typeface="arial" panose="020B0604020202020204" pitchFamily="34" charset="0"/>
              </a:rPr>
              <a:t>），设计出人类历史上首台可设计织布机</a:t>
            </a:r>
            <a:r>
              <a:rPr lang="en-US" altLang="zh-CN" sz="2400" dirty="0">
                <a:solidFill>
                  <a:srgbClr val="333333"/>
                </a:solidFill>
                <a:latin typeface="arial" panose="020B0604020202020204" pitchFamily="34" charset="0"/>
              </a:rPr>
              <a:t>——</a:t>
            </a:r>
            <a:r>
              <a:rPr lang="zh-CN" altLang="en-US" sz="2400" dirty="0">
                <a:solidFill>
                  <a:srgbClr val="333333"/>
                </a:solidFill>
                <a:latin typeface="arial" panose="020B0604020202020204" pitchFamily="34" charset="0"/>
              </a:rPr>
              <a:t>雅卡尔织布机，对将来发展出其他可编程机器起了重要作用</a:t>
            </a:r>
            <a:endParaRPr lang="zh-CN" altLang="en-US" sz="2400" b="0" i="0" dirty="0">
              <a:solidFill>
                <a:srgbClr val="333333"/>
              </a:solidFill>
              <a:effectLst/>
              <a:latin typeface="arial" panose="020B0604020202020204" pitchFamily="34" charset="0"/>
            </a:endParaRPr>
          </a:p>
        </p:txBody>
      </p:sp>
      <p:pic>
        <p:nvPicPr>
          <p:cNvPr id="1026" name="Picture 2" descr="https://ss0.baidu.com/6ONWsjip0QIZ8tyhnq/it/u=3565496052,2520283186&amp;fm=173&amp;s=BEAA70234BF457943735114F010060A0&amp;w=168&amp;h=186&amp;im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899" y="3338452"/>
            <a:ext cx="2122112" cy="2349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dirty="0" smtClean="0"/>
              <a:t>第一台</a:t>
            </a:r>
            <a:r>
              <a:rPr lang="zh-CN" altLang="en-US" sz="4000" b="1" dirty="0" smtClean="0"/>
              <a:t>可编程</a:t>
            </a:r>
            <a:r>
              <a:rPr lang="zh-CN" altLang="en-US" sz="4000" dirty="0" smtClean="0"/>
              <a:t>设备</a:t>
            </a:r>
            <a:endParaRPr lang="zh-CN" altLang="en-US" dirty="0" smtClean="0"/>
          </a:p>
        </p:txBody>
      </p:sp>
      <p:sp>
        <p:nvSpPr>
          <p:cNvPr id="10"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98609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85800" y="188913"/>
            <a:ext cx="7772400" cy="1143000"/>
          </a:xfrm>
        </p:spPr>
        <p:txBody>
          <a:bodyPr>
            <a:normAutofit/>
          </a:bodyPr>
          <a:lstStyle/>
          <a:p>
            <a:pPr eaLnBrk="1" hangingPunct="1"/>
            <a:r>
              <a:rPr lang="zh-CN" altLang="en-US" sz="3600" b="1" dirty="0" smtClean="0">
                <a:solidFill>
                  <a:schemeClr val="tx1"/>
                </a:solidFill>
                <a:latin typeface="宋体" panose="02010600030101010101" pitchFamily="2" charset="-122"/>
              </a:rPr>
              <a:t>计算机理论基础：</a:t>
            </a:r>
            <a:r>
              <a:rPr lang="zh-CN" altLang="en-US" sz="4400" b="1" dirty="0" smtClean="0">
                <a:solidFill>
                  <a:schemeClr val="tx1"/>
                </a:solidFill>
                <a:latin typeface="宋体" panose="02010600030101010101" pitchFamily="2" charset="-122"/>
              </a:rPr>
              <a:t>图灵机</a:t>
            </a:r>
          </a:p>
        </p:txBody>
      </p:sp>
      <p:sp>
        <p:nvSpPr>
          <p:cNvPr id="25603" name="Rectangle 3"/>
          <p:cNvSpPr>
            <a:spLocks noGrp="1" noChangeArrowheads="1"/>
          </p:cNvSpPr>
          <p:nvPr>
            <p:ph idx="1"/>
          </p:nvPr>
        </p:nvSpPr>
        <p:spPr>
          <a:xfrm>
            <a:off x="755650" y="1628775"/>
            <a:ext cx="8064500" cy="4114800"/>
          </a:xfrm>
        </p:spPr>
        <p:txBody>
          <a:bodyPr>
            <a:normAutofit/>
          </a:bodyPr>
          <a:lstStyle/>
          <a:p>
            <a:r>
              <a:rPr lang="zh-CN" altLang="en-US" b="1" dirty="0" smtClean="0"/>
              <a:t>诞生于</a:t>
            </a:r>
            <a:r>
              <a:rPr lang="en-US" altLang="zh-CN" b="1" dirty="0" smtClean="0"/>
              <a:t>1936</a:t>
            </a:r>
            <a:r>
              <a:rPr lang="zh-CN" altLang="en-US" b="1" dirty="0" smtClean="0"/>
              <a:t>年，</a:t>
            </a:r>
            <a:r>
              <a:rPr lang="zh-CN" altLang="en-US" dirty="0" smtClean="0"/>
              <a:t>天才数学家阿兰</a:t>
            </a:r>
            <a:r>
              <a:rPr lang="en-US" altLang="zh-CN" dirty="0"/>
              <a:t>·</a:t>
            </a:r>
            <a:r>
              <a:rPr lang="zh-CN" altLang="en-US" dirty="0"/>
              <a:t>麦席森</a:t>
            </a:r>
            <a:r>
              <a:rPr lang="en-US" altLang="zh-CN" dirty="0"/>
              <a:t>·</a:t>
            </a:r>
            <a:r>
              <a:rPr lang="zh-CN" altLang="en-US" dirty="0"/>
              <a:t>图灵（</a:t>
            </a:r>
            <a:r>
              <a:rPr lang="en-US" altLang="zh-CN" dirty="0"/>
              <a:t>Alan </a:t>
            </a:r>
            <a:r>
              <a:rPr lang="en-US" altLang="zh-CN" dirty="0" err="1"/>
              <a:t>Mathison</a:t>
            </a:r>
            <a:r>
              <a:rPr lang="en-US" altLang="zh-CN" dirty="0"/>
              <a:t> Turing</a:t>
            </a:r>
            <a:r>
              <a:rPr lang="zh-CN" altLang="en-US" dirty="0"/>
              <a:t>）向伦敦权威的数学杂志投了一篇论文，题为“论数字计算在决断难题中的应用”。在这篇开创性的论文中，图灵给“可计算性”下了一个严格的数学定义，并提出著名的“图灵机”</a:t>
            </a:r>
            <a:r>
              <a:rPr lang="en-US" altLang="zh-CN" dirty="0"/>
              <a:t>(Turing Machine)</a:t>
            </a:r>
            <a:r>
              <a:rPr lang="zh-CN" altLang="en-US" dirty="0"/>
              <a:t>的设想。图灵被称为“计算机科学之父”。</a:t>
            </a:r>
          </a:p>
          <a:p>
            <a:pPr eaLnBrk="1" hangingPunct="1">
              <a:lnSpc>
                <a:spcPct val="90000"/>
              </a:lnSpc>
            </a:pPr>
            <a:endParaRPr lang="en-US" altLang="zh-CN" dirty="0" smtClean="0"/>
          </a:p>
          <a:p>
            <a:pPr eaLnBrk="1" hangingPunct="1">
              <a:lnSpc>
                <a:spcPct val="90000"/>
              </a:lnSpc>
            </a:pPr>
            <a:r>
              <a:rPr lang="zh-CN" altLang="en-US" dirty="0" smtClean="0"/>
              <a:t>写在带子上的符号为一个有穷字母表：</a:t>
            </a:r>
            <a:r>
              <a:rPr lang="zh-CN" altLang="en-US" dirty="0" smtClean="0">
                <a:cs typeface="Times New Roman" panose="02020603050405020304" pitchFamily="18" charset="0"/>
              </a:rPr>
              <a:t>{</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0</a:t>
            </a:r>
            <a:r>
              <a:rPr lang="en-US" altLang="zh-CN" dirty="0" smtClean="0"/>
              <a:t>，</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1</a:t>
            </a:r>
            <a:r>
              <a:rPr lang="en-US" altLang="zh-CN" dirty="0" smtClean="0"/>
              <a:t>，</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2</a:t>
            </a:r>
            <a:r>
              <a:rPr lang="en-US" altLang="zh-CN" dirty="0" smtClean="0"/>
              <a:t>，…，</a:t>
            </a:r>
            <a:r>
              <a:rPr lang="en-US" altLang="zh-CN" i="1" dirty="0" err="1" smtClean="0">
                <a:cs typeface="Times New Roman" panose="02020603050405020304" pitchFamily="18" charset="0"/>
              </a:rPr>
              <a:t>S</a:t>
            </a:r>
            <a:r>
              <a:rPr lang="en-US" altLang="zh-CN" i="1" baseline="-30000" dirty="0" err="1" smtClean="0">
                <a:cs typeface="Times New Roman" panose="02020603050405020304" pitchFamily="18" charset="0"/>
              </a:rPr>
              <a:t>p</a:t>
            </a:r>
            <a:r>
              <a:rPr lang="en-US" altLang="zh-CN" dirty="0" smtClean="0">
                <a:cs typeface="Times New Roman" panose="02020603050405020304" pitchFamily="18" charset="0"/>
              </a:rPr>
              <a:t>}</a:t>
            </a:r>
            <a:endParaRPr lang="zh-CN" altLang="en-US" dirty="0" smtClean="0"/>
          </a:p>
          <a:p>
            <a:pPr lvl="1" eaLnBrk="1" hangingPunct="1">
              <a:lnSpc>
                <a:spcPct val="150000"/>
              </a:lnSpc>
              <a:buFont typeface="Times New Roman" panose="02020603050405020304" pitchFamily="18" charset="0"/>
              <a:buChar char="−"/>
            </a:pPr>
            <a:r>
              <a:rPr lang="zh-CN" altLang="en-US" dirty="0" smtClean="0"/>
              <a:t> 可以认为这个有穷字母表仅有</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0</a:t>
            </a:r>
            <a:r>
              <a:rPr lang="en-US" altLang="zh-CN" dirty="0" smtClean="0"/>
              <a:t>、</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1</a:t>
            </a:r>
            <a:r>
              <a:rPr lang="zh-CN" altLang="en-US" dirty="0" smtClean="0"/>
              <a:t>两个字符</a:t>
            </a:r>
          </a:p>
          <a:p>
            <a:pPr lvl="1" eaLnBrk="1" hangingPunct="1">
              <a:lnSpc>
                <a:spcPct val="150000"/>
              </a:lnSpc>
              <a:buFont typeface="Times New Roman" panose="02020603050405020304" pitchFamily="18" charset="0"/>
              <a:buChar char="−"/>
            </a:pPr>
            <a:r>
              <a:rPr lang="zh-CN" altLang="en-US" dirty="0" smtClean="0"/>
              <a:t> 其中</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0</a:t>
            </a:r>
            <a:r>
              <a:rPr lang="zh-CN" altLang="en-US" dirty="0" smtClean="0"/>
              <a:t>可以看作是“</a:t>
            </a:r>
            <a:r>
              <a:rPr lang="zh-CN" altLang="en-US" dirty="0" smtClean="0">
                <a:cs typeface="Times New Roman" panose="02020603050405020304" pitchFamily="18" charset="0"/>
              </a:rPr>
              <a:t>0</a:t>
            </a:r>
            <a:r>
              <a:rPr lang="zh-CN" altLang="en-US" dirty="0" smtClean="0"/>
              <a:t>”，</a:t>
            </a:r>
            <a:r>
              <a:rPr lang="en-US" altLang="zh-CN" i="1" dirty="0" smtClean="0">
                <a:cs typeface="Times New Roman" panose="02020603050405020304" pitchFamily="18" charset="0"/>
              </a:rPr>
              <a:t>S</a:t>
            </a:r>
            <a:r>
              <a:rPr lang="en-US" altLang="zh-CN" baseline="-30000" dirty="0" smtClean="0">
                <a:cs typeface="Times New Roman" panose="02020603050405020304" pitchFamily="18" charset="0"/>
              </a:rPr>
              <a:t>1</a:t>
            </a:r>
            <a:r>
              <a:rPr lang="zh-CN" altLang="en-US" dirty="0" smtClean="0"/>
              <a:t>可以看作是“</a:t>
            </a:r>
            <a:r>
              <a:rPr lang="zh-CN" altLang="en-US" dirty="0" smtClean="0">
                <a:cs typeface="Times New Roman" panose="02020603050405020304" pitchFamily="18" charset="0"/>
              </a:rPr>
              <a:t>1</a:t>
            </a:r>
            <a:r>
              <a:rPr lang="zh-CN" altLang="en-US" dirty="0" smtClean="0"/>
              <a:t>”</a:t>
            </a:r>
          </a:p>
          <a:p>
            <a:pPr lvl="1" eaLnBrk="1" hangingPunct="1">
              <a:lnSpc>
                <a:spcPct val="150000"/>
              </a:lnSpc>
              <a:buFont typeface="Times New Roman" panose="02020603050405020304" pitchFamily="18" charset="0"/>
              <a:buChar char="−"/>
            </a:pPr>
            <a:r>
              <a:rPr lang="zh-CN" altLang="en-US" dirty="0" smtClean="0"/>
              <a:t> 由 “</a:t>
            </a:r>
            <a:r>
              <a:rPr lang="zh-CN" altLang="en-US" dirty="0" smtClean="0">
                <a:cs typeface="Times New Roman" panose="02020603050405020304" pitchFamily="18" charset="0"/>
              </a:rPr>
              <a:t>0</a:t>
            </a:r>
            <a:r>
              <a:rPr lang="zh-CN" altLang="en-US" dirty="0" smtClean="0"/>
              <a:t>”和“</a:t>
            </a:r>
            <a:r>
              <a:rPr lang="zh-CN" altLang="en-US" dirty="0" smtClean="0">
                <a:cs typeface="Times New Roman" panose="02020603050405020304" pitchFamily="18" charset="0"/>
              </a:rPr>
              <a:t>1</a:t>
            </a:r>
            <a:r>
              <a:rPr lang="zh-CN" altLang="en-US" dirty="0" smtClean="0"/>
              <a:t>”组成的字母表可以表示任何一个数。</a:t>
            </a:r>
          </a:p>
          <a:p>
            <a:pPr lvl="1" eaLnBrk="1" hangingPunct="1">
              <a:lnSpc>
                <a:spcPct val="90000"/>
              </a:lnSpc>
            </a:pPr>
            <a:endParaRPr lang="zh-CN" altLang="en-US" dirty="0" smtClean="0"/>
          </a:p>
        </p:txBody>
      </p:sp>
    </p:spTree>
    <p:extLst>
      <p:ext uri="{BB962C8B-B14F-4D97-AF65-F5344CB8AC3E}">
        <p14:creationId xmlns:p14="http://schemas.microsoft.com/office/powerpoint/2010/main" val="3812354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85800" y="188913"/>
            <a:ext cx="7772400" cy="1143000"/>
          </a:xfrm>
        </p:spPr>
        <p:txBody>
          <a:bodyPr>
            <a:normAutofit/>
          </a:bodyPr>
          <a:lstStyle/>
          <a:p>
            <a:pPr eaLnBrk="1" hangingPunct="1"/>
            <a:r>
              <a:rPr lang="zh-CN" altLang="en-US" sz="3600" b="1" dirty="0" smtClean="0">
                <a:solidFill>
                  <a:schemeClr val="tx1"/>
                </a:solidFill>
                <a:latin typeface="宋体" panose="02010600030101010101" pitchFamily="2" charset="-122"/>
              </a:rPr>
              <a:t>计算机理论基础：</a:t>
            </a:r>
            <a:r>
              <a:rPr lang="zh-CN" altLang="en-US" sz="4400" b="1" dirty="0" smtClean="0">
                <a:solidFill>
                  <a:schemeClr val="tx1"/>
                </a:solidFill>
                <a:latin typeface="宋体" panose="02010600030101010101" pitchFamily="2" charset="-122"/>
              </a:rPr>
              <a:t>图灵机</a:t>
            </a:r>
          </a:p>
        </p:txBody>
      </p:sp>
      <p:pic>
        <p:nvPicPr>
          <p:cNvPr id="8" name="图片 7"/>
          <p:cNvPicPr>
            <a:picLocks noChangeAspect="1"/>
          </p:cNvPicPr>
          <p:nvPr/>
        </p:nvPicPr>
        <p:blipFill>
          <a:blip r:embed="rId2"/>
          <a:stretch>
            <a:fillRect/>
          </a:stretch>
        </p:blipFill>
        <p:spPr>
          <a:xfrm>
            <a:off x="2358118" y="1634081"/>
            <a:ext cx="3905250" cy="4086225"/>
          </a:xfrm>
          <a:prstGeom prst="rect">
            <a:avLst/>
          </a:prstGeom>
        </p:spPr>
      </p:pic>
    </p:spTree>
    <p:extLst>
      <p:ext uri="{BB962C8B-B14F-4D97-AF65-F5344CB8AC3E}">
        <p14:creationId xmlns:p14="http://schemas.microsoft.com/office/powerpoint/2010/main" val="2157065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课程说明</a:t>
            </a:r>
          </a:p>
        </p:txBody>
      </p:sp>
      <p:sp>
        <p:nvSpPr>
          <p:cNvPr id="3" name="内容占位符 2"/>
          <p:cNvSpPr>
            <a:spLocks noGrp="1"/>
          </p:cNvSpPr>
          <p:nvPr>
            <p:ph idx="1"/>
          </p:nvPr>
        </p:nvSpPr>
        <p:spPr/>
        <p:txBody>
          <a:bodyPr>
            <a:normAutofit/>
          </a:bodyPr>
          <a:lstStyle/>
          <a:p>
            <a:r>
              <a:rPr lang="en-US" altLang="zh-CN" sz="2400" dirty="0"/>
              <a:t>32</a:t>
            </a:r>
            <a:r>
              <a:rPr lang="zh-CN" altLang="en-US" sz="2400" dirty="0" smtClean="0"/>
              <a:t>学时</a:t>
            </a:r>
            <a:endParaRPr lang="en-US" altLang="zh-CN" sz="2400" dirty="0"/>
          </a:p>
          <a:p>
            <a:r>
              <a:rPr lang="zh-CN" altLang="en-US" sz="2400" dirty="0"/>
              <a:t>课上：</a:t>
            </a:r>
            <a:r>
              <a:rPr lang="en-US" altLang="zh-CN" sz="2400" dirty="0"/>
              <a:t>20%</a:t>
            </a:r>
            <a:r>
              <a:rPr lang="zh-CN" altLang="en-US" sz="2400" dirty="0"/>
              <a:t>，出勤和课上作业</a:t>
            </a:r>
            <a:endParaRPr lang="en-US" altLang="zh-CN" sz="2400" dirty="0"/>
          </a:p>
          <a:p>
            <a:r>
              <a:rPr lang="zh-CN" altLang="en-US" sz="2400" dirty="0"/>
              <a:t>课下：</a:t>
            </a:r>
            <a:r>
              <a:rPr lang="en-US" altLang="zh-CN" sz="2400" dirty="0"/>
              <a:t>20%</a:t>
            </a:r>
            <a:r>
              <a:rPr lang="zh-CN" altLang="en-US" sz="2400" dirty="0"/>
              <a:t>，</a:t>
            </a:r>
            <a:r>
              <a:rPr lang="en-US" altLang="zh-CN" sz="2400" dirty="0"/>
              <a:t>n * </a:t>
            </a:r>
            <a:r>
              <a:rPr lang="zh-CN" altLang="en-US" sz="2400" dirty="0"/>
              <a:t>算法编程作业 </a:t>
            </a:r>
            <a:r>
              <a:rPr lang="en-US" altLang="zh-CN" sz="2400" dirty="0"/>
              <a:t>+ 1 * </a:t>
            </a:r>
            <a:r>
              <a:rPr lang="zh-CN" altLang="en-US" sz="2400" dirty="0"/>
              <a:t>应用编程作业</a:t>
            </a:r>
            <a:endParaRPr lang="en-US" altLang="zh-CN" sz="2400" dirty="0"/>
          </a:p>
          <a:p>
            <a:r>
              <a:rPr lang="zh-CN" altLang="en-US" sz="2400" dirty="0">
                <a:latin typeface="微软雅黑" panose="020B0503020204020204" pitchFamily="34" charset="-122"/>
                <a:ea typeface="微软雅黑" panose="020B0503020204020204" pitchFamily="34" charset="-122"/>
              </a:rPr>
              <a:t>期末考试：</a:t>
            </a:r>
            <a:r>
              <a:rPr lang="en-US" altLang="zh-CN" sz="2400" dirty="0">
                <a:latin typeface="微软雅黑" panose="020B0503020204020204" pitchFamily="34" charset="-122"/>
                <a:ea typeface="微软雅黑" panose="020B0503020204020204" pitchFamily="34" charset="-122"/>
              </a:rPr>
              <a:t>60% </a:t>
            </a:r>
          </a:p>
          <a:p>
            <a:pPr lvl="1"/>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选择</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填空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代码分析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手写代码</a:t>
            </a:r>
            <a:r>
              <a:rPr lang="en-US" altLang="zh-CN" sz="20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授课：陈旭阳 </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联系方式：</a:t>
            </a:r>
            <a:r>
              <a:rPr lang="en-US" altLang="zh-CN" sz="2400" dirty="0">
                <a:ea typeface="华文行楷" panose="02010800040101010101" pitchFamily="2" charset="-122"/>
              </a:rPr>
              <a:t>xychen@buaa.edu.cn</a:t>
            </a:r>
            <a:endParaRPr lang="zh-CN" altLang="en-US" sz="2400" dirty="0">
              <a:ea typeface="华文行楷" panose="02010800040101010101" pitchFamily="2" charset="-122"/>
            </a:endParaRPr>
          </a:p>
          <a:p>
            <a:endParaRPr lang="zh-CN" altLang="en-US" dirty="0"/>
          </a:p>
        </p:txBody>
      </p:sp>
      <p:sp>
        <p:nvSpPr>
          <p:cNvPr id="8"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605653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685800" y="188913"/>
            <a:ext cx="7772400" cy="1143000"/>
          </a:xfrm>
        </p:spPr>
        <p:txBody>
          <a:bodyPr>
            <a:normAutofit/>
          </a:bodyPr>
          <a:lstStyle/>
          <a:p>
            <a:pPr eaLnBrk="1" hangingPunct="1"/>
            <a:r>
              <a:rPr lang="zh-CN" altLang="en-US" sz="3600" b="1" dirty="0" smtClean="0">
                <a:solidFill>
                  <a:schemeClr val="tx1"/>
                </a:solidFill>
                <a:latin typeface="宋体" panose="02010600030101010101" pitchFamily="2" charset="-122"/>
              </a:rPr>
              <a:t>计算机理论基础：</a:t>
            </a:r>
            <a:r>
              <a:rPr lang="zh-CN" altLang="en-US" sz="4400" b="1" dirty="0" smtClean="0">
                <a:solidFill>
                  <a:schemeClr val="tx1"/>
                </a:solidFill>
                <a:latin typeface="宋体" panose="02010600030101010101" pitchFamily="2" charset="-122"/>
              </a:rPr>
              <a:t>图灵机</a:t>
            </a:r>
          </a:p>
        </p:txBody>
      </p:sp>
      <p:sp>
        <p:nvSpPr>
          <p:cNvPr id="24579" name="Rectangle 3"/>
          <p:cNvSpPr>
            <a:spLocks noGrp="1" noChangeArrowheads="1"/>
          </p:cNvSpPr>
          <p:nvPr>
            <p:ph idx="1"/>
          </p:nvPr>
        </p:nvSpPr>
        <p:spPr>
          <a:xfrm>
            <a:off x="760413" y="1628775"/>
            <a:ext cx="7772400" cy="1519238"/>
          </a:xfrm>
        </p:spPr>
        <p:txBody>
          <a:bodyPr/>
          <a:lstStyle/>
          <a:p>
            <a:pPr algn="just" eaLnBrk="1" hangingPunct="1"/>
            <a:r>
              <a:rPr lang="zh-CN" altLang="en-US" dirty="0" smtClean="0">
                <a:cs typeface="Times New Roman" panose="02020603050405020304" pitchFamily="18" charset="0"/>
              </a:rPr>
              <a:t> </a:t>
            </a:r>
            <a:r>
              <a:rPr lang="zh-CN" altLang="en-US" dirty="0" smtClean="0"/>
              <a:t>图灵机由一条两端可无限延长的带子、一个读写头以及一组控制读写头工作的命令组成，</a:t>
            </a:r>
          </a:p>
        </p:txBody>
      </p:sp>
      <p:pic>
        <p:nvPicPr>
          <p:cNvPr id="2" name="图片 1"/>
          <p:cNvPicPr>
            <a:picLocks noChangeAspect="1"/>
          </p:cNvPicPr>
          <p:nvPr/>
        </p:nvPicPr>
        <p:blipFill>
          <a:blip r:embed="rId2"/>
          <a:stretch>
            <a:fillRect/>
          </a:stretch>
        </p:blipFill>
        <p:spPr>
          <a:xfrm>
            <a:off x="384262" y="3148013"/>
            <a:ext cx="8148551" cy="2278059"/>
          </a:xfrm>
          <a:prstGeom prst="rect">
            <a:avLst/>
          </a:prstGeom>
        </p:spPr>
      </p:pic>
    </p:spTree>
    <p:extLst>
      <p:ext uri="{BB962C8B-B14F-4D97-AF65-F5344CB8AC3E}">
        <p14:creationId xmlns:p14="http://schemas.microsoft.com/office/powerpoint/2010/main" val="1035374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755650" y="188913"/>
            <a:ext cx="7772400" cy="1143000"/>
          </a:xfrm>
        </p:spPr>
        <p:txBody>
          <a:bodyPr/>
          <a:lstStyle/>
          <a:p>
            <a:pPr eaLnBrk="1" hangingPunct="1"/>
            <a:r>
              <a:rPr lang="zh-CN" altLang="en-US" b="1" smtClean="0">
                <a:solidFill>
                  <a:schemeClr val="tx1"/>
                </a:solidFill>
              </a:rPr>
              <a:t>一个给定机器的“程序”</a:t>
            </a:r>
          </a:p>
        </p:txBody>
      </p:sp>
      <p:sp>
        <p:nvSpPr>
          <p:cNvPr id="27652" name="Rectangle 3"/>
          <p:cNvSpPr>
            <a:spLocks noGrp="1" noChangeArrowheads="1"/>
          </p:cNvSpPr>
          <p:nvPr>
            <p:ph idx="1"/>
          </p:nvPr>
        </p:nvSpPr>
        <p:spPr>
          <a:xfrm>
            <a:off x="755650" y="1412875"/>
            <a:ext cx="7772400" cy="5184775"/>
          </a:xfrm>
        </p:spPr>
        <p:txBody>
          <a:bodyPr/>
          <a:lstStyle/>
          <a:p>
            <a:pPr algn="just" eaLnBrk="1" hangingPunct="1"/>
            <a:r>
              <a:rPr lang="zh-CN" altLang="en-US" b="1" dirty="0" smtClean="0"/>
              <a:t>机器内的五元组（</a:t>
            </a:r>
            <a:r>
              <a:rPr lang="en-US" altLang="zh-CN" b="1" i="1" dirty="0" err="1" smtClean="0">
                <a:cs typeface="Times New Roman" panose="02020603050405020304" pitchFamily="18" charset="0"/>
              </a:rPr>
              <a:t>q</a:t>
            </a:r>
            <a:r>
              <a:rPr lang="en-US" altLang="zh-CN" b="1" i="1" baseline="-30000" dirty="0" err="1" smtClean="0">
                <a:cs typeface="Times New Roman" panose="02020603050405020304" pitchFamily="18" charset="0"/>
              </a:rPr>
              <a:t>i</a:t>
            </a:r>
            <a:r>
              <a:rPr lang="en-US" altLang="zh-CN" b="1" i="1" dirty="0" err="1" smtClean="0">
                <a:cs typeface="Times New Roman" panose="02020603050405020304" pitchFamily="18" charset="0"/>
              </a:rPr>
              <a:t>S</a:t>
            </a:r>
            <a:r>
              <a:rPr lang="en-US" altLang="zh-CN" b="1" i="1" baseline="-30000" dirty="0" err="1" smtClean="0">
                <a:cs typeface="Times New Roman" panose="02020603050405020304" pitchFamily="18" charset="0"/>
              </a:rPr>
              <a:t>j</a:t>
            </a:r>
            <a:r>
              <a:rPr lang="en-US" altLang="zh-CN" b="1" i="1" dirty="0" err="1" smtClean="0">
                <a:cs typeface="Times New Roman" panose="02020603050405020304" pitchFamily="18" charset="0"/>
              </a:rPr>
              <a:t>S</a:t>
            </a:r>
            <a:r>
              <a:rPr lang="en-US" altLang="zh-CN" b="1" i="1" baseline="-30000" dirty="0" err="1" smtClean="0">
                <a:cs typeface="Times New Roman" panose="02020603050405020304" pitchFamily="18" charset="0"/>
              </a:rPr>
              <a:t>k</a:t>
            </a:r>
            <a:r>
              <a:rPr lang="en-US" altLang="zh-CN" b="1" i="1" dirty="0" err="1" smtClean="0">
                <a:cs typeface="Times New Roman" panose="02020603050405020304" pitchFamily="18" charset="0"/>
              </a:rPr>
              <a:t>R</a:t>
            </a:r>
            <a:r>
              <a:rPr lang="en-US" altLang="zh-CN" b="1" dirty="0" smtClean="0"/>
              <a:t>（</a:t>
            </a:r>
            <a:r>
              <a:rPr lang="zh-CN" altLang="en-US" b="1" dirty="0" smtClean="0"/>
              <a:t>或</a:t>
            </a:r>
            <a:r>
              <a:rPr lang="en-US" altLang="zh-CN" b="1" i="1" dirty="0" smtClean="0">
                <a:cs typeface="Times New Roman" panose="02020603050405020304" pitchFamily="18" charset="0"/>
              </a:rPr>
              <a:t>L</a:t>
            </a:r>
            <a:r>
              <a:rPr lang="zh-CN" altLang="en-US" b="1" dirty="0" smtClean="0"/>
              <a:t>或</a:t>
            </a:r>
            <a:r>
              <a:rPr lang="en-US" altLang="zh-CN" b="1" i="1" dirty="0" err="1" smtClean="0">
                <a:cs typeface="Times New Roman" panose="02020603050405020304" pitchFamily="18" charset="0"/>
              </a:rPr>
              <a:t>N</a:t>
            </a:r>
            <a:r>
              <a:rPr lang="en-US" altLang="zh-CN" b="1" dirty="0" err="1" smtClean="0"/>
              <a:t>）</a:t>
            </a:r>
            <a:r>
              <a:rPr lang="en-US" altLang="zh-CN" b="1" i="1" dirty="0" err="1" smtClean="0">
                <a:cs typeface="Times New Roman" panose="02020603050405020304" pitchFamily="18" charset="0"/>
              </a:rPr>
              <a:t>q</a:t>
            </a:r>
            <a:r>
              <a:rPr lang="en-US" altLang="zh-CN" b="1" baseline="-30000" dirty="0" err="1" smtClean="0">
                <a:cs typeface="Times New Roman" panose="02020603050405020304" pitchFamily="18" charset="0"/>
              </a:rPr>
              <a:t>l</a:t>
            </a:r>
            <a:r>
              <a:rPr lang="en-US" altLang="zh-CN" b="1" dirty="0" smtClean="0"/>
              <a:t>）</a:t>
            </a:r>
            <a:r>
              <a:rPr lang="zh-CN" altLang="en-US" b="1" dirty="0" smtClean="0"/>
              <a:t>形式的指令集，五元组定义了机器在一个特定状态下读入一个特定字符时所采取的动作。</a:t>
            </a:r>
            <a:r>
              <a:rPr lang="zh-CN" altLang="en-US" b="1" dirty="0" smtClean="0">
                <a:cs typeface="Times New Roman" panose="02020603050405020304" pitchFamily="18" charset="0"/>
              </a:rPr>
              <a:t>5</a:t>
            </a:r>
            <a:r>
              <a:rPr lang="zh-CN" altLang="en-US" b="1" dirty="0" smtClean="0"/>
              <a:t>个元素的含义如下：</a:t>
            </a:r>
          </a:p>
          <a:p>
            <a:pPr lvl="1" algn="just" eaLnBrk="1" hangingPunct="1"/>
            <a:r>
              <a:rPr lang="en-US" altLang="zh-CN" b="1" dirty="0" smtClean="0">
                <a:cs typeface="Times New Roman" panose="02020603050405020304" pitchFamily="18" charset="0"/>
              </a:rPr>
              <a:t> </a:t>
            </a:r>
            <a:r>
              <a:rPr lang="en-US" altLang="zh-CN" b="1" i="1" dirty="0" smtClean="0">
                <a:cs typeface="Times New Roman" panose="02020603050405020304" pitchFamily="18" charset="0"/>
              </a:rPr>
              <a:t>q</a:t>
            </a:r>
            <a:r>
              <a:rPr lang="en-US" altLang="zh-CN" b="1" i="1" baseline="-30000" dirty="0" smtClean="0">
                <a:cs typeface="Times New Roman" panose="02020603050405020304" pitchFamily="18" charset="0"/>
              </a:rPr>
              <a:t>i </a:t>
            </a:r>
            <a:r>
              <a:rPr lang="zh-CN" altLang="en-US" b="1" dirty="0" smtClean="0"/>
              <a:t>表示机器目前所处的状态；</a:t>
            </a:r>
          </a:p>
          <a:p>
            <a:pPr lvl="1" algn="just" eaLnBrk="1" hangingPunct="1"/>
            <a:r>
              <a:rPr lang="en-US" altLang="zh-CN" b="1" dirty="0" smtClean="0">
                <a:cs typeface="Times New Roman" panose="02020603050405020304" pitchFamily="18" charset="0"/>
              </a:rPr>
              <a:t> </a:t>
            </a:r>
            <a:r>
              <a:rPr lang="en-US" altLang="zh-CN" b="1" i="1" dirty="0" err="1" smtClean="0">
                <a:cs typeface="Times New Roman" panose="02020603050405020304" pitchFamily="18" charset="0"/>
              </a:rPr>
              <a:t>S</a:t>
            </a:r>
            <a:r>
              <a:rPr lang="en-US" altLang="zh-CN" b="1" i="1" baseline="-30000" dirty="0" err="1" smtClean="0">
                <a:cs typeface="Times New Roman" panose="02020603050405020304" pitchFamily="18" charset="0"/>
              </a:rPr>
              <a:t>j</a:t>
            </a:r>
            <a:r>
              <a:rPr lang="en-US" altLang="zh-CN" b="1" i="1" baseline="-30000" dirty="0" smtClean="0">
                <a:cs typeface="Times New Roman" panose="02020603050405020304" pitchFamily="18" charset="0"/>
              </a:rPr>
              <a:t> </a:t>
            </a:r>
            <a:r>
              <a:rPr lang="zh-CN" altLang="en-US" b="1" dirty="0" smtClean="0"/>
              <a:t>表示机器从方格中读入的符号；</a:t>
            </a:r>
          </a:p>
          <a:p>
            <a:pPr lvl="1" algn="just" eaLnBrk="1" hangingPunct="1"/>
            <a:r>
              <a:rPr lang="en-US" altLang="zh-CN" b="1" dirty="0" smtClean="0">
                <a:cs typeface="Times New Roman" panose="02020603050405020304" pitchFamily="18" charset="0"/>
              </a:rPr>
              <a:t> </a:t>
            </a:r>
            <a:r>
              <a:rPr lang="en-US" altLang="zh-CN" b="1" i="1" dirty="0" err="1" smtClean="0">
                <a:cs typeface="Times New Roman" panose="02020603050405020304" pitchFamily="18" charset="0"/>
              </a:rPr>
              <a:t>S</a:t>
            </a:r>
            <a:r>
              <a:rPr lang="en-US" altLang="zh-CN" b="1" i="1" baseline="-30000" dirty="0" err="1" smtClean="0">
                <a:cs typeface="Times New Roman" panose="02020603050405020304" pitchFamily="18" charset="0"/>
              </a:rPr>
              <a:t>k</a:t>
            </a:r>
            <a:r>
              <a:rPr lang="en-US" altLang="zh-CN" b="1" i="1" baseline="-30000" dirty="0" smtClean="0">
                <a:cs typeface="Times New Roman" panose="02020603050405020304" pitchFamily="18" charset="0"/>
              </a:rPr>
              <a:t> </a:t>
            </a:r>
            <a:r>
              <a:rPr lang="zh-CN" altLang="en-US" b="1" dirty="0" smtClean="0"/>
              <a:t>表示机器用来代替</a:t>
            </a:r>
            <a:r>
              <a:rPr lang="en-US" altLang="zh-CN" b="1" dirty="0" err="1" smtClean="0">
                <a:cs typeface="Times New Roman" panose="02020603050405020304" pitchFamily="18" charset="0"/>
              </a:rPr>
              <a:t>S</a:t>
            </a:r>
            <a:r>
              <a:rPr lang="en-US" altLang="zh-CN" b="1" i="1" baseline="-30000" dirty="0" err="1" smtClean="0">
                <a:cs typeface="Times New Roman" panose="02020603050405020304" pitchFamily="18" charset="0"/>
              </a:rPr>
              <a:t>j</a:t>
            </a:r>
            <a:r>
              <a:rPr lang="zh-CN" altLang="en-US" b="1" dirty="0" smtClean="0"/>
              <a:t>写入方格中的符号；</a:t>
            </a:r>
          </a:p>
          <a:p>
            <a:pPr lvl="1" algn="just" eaLnBrk="1" hangingPunct="1"/>
            <a:r>
              <a:rPr lang="en-US" altLang="zh-CN" b="1" dirty="0" smtClean="0">
                <a:cs typeface="Times New Roman" panose="02020603050405020304" pitchFamily="18" charset="0"/>
              </a:rPr>
              <a:t> </a:t>
            </a:r>
            <a:r>
              <a:rPr lang="en-US" altLang="zh-CN" b="1" i="1" dirty="0" smtClean="0">
                <a:cs typeface="Times New Roman" panose="02020603050405020304" pitchFamily="18" charset="0"/>
              </a:rPr>
              <a:t>R</a:t>
            </a:r>
            <a:r>
              <a:rPr lang="en-US" altLang="zh-CN" b="1" dirty="0" smtClean="0"/>
              <a:t>、</a:t>
            </a:r>
            <a:r>
              <a:rPr lang="en-US" altLang="zh-CN" b="1" i="1" dirty="0" smtClean="0">
                <a:cs typeface="Times New Roman" panose="02020603050405020304" pitchFamily="18" charset="0"/>
              </a:rPr>
              <a:t>L</a:t>
            </a:r>
            <a:r>
              <a:rPr lang="en-US" altLang="zh-CN" b="1" dirty="0" smtClean="0"/>
              <a:t>、</a:t>
            </a:r>
            <a:r>
              <a:rPr lang="en-US" altLang="zh-CN" b="1" i="1" dirty="0" smtClean="0">
                <a:cs typeface="Times New Roman" panose="02020603050405020304" pitchFamily="18" charset="0"/>
              </a:rPr>
              <a:t>N</a:t>
            </a:r>
            <a:r>
              <a:rPr lang="zh-CN" altLang="en-US" b="1" dirty="0" smtClean="0"/>
              <a:t>分别表示向右移一格、向左移一格、不移动；</a:t>
            </a:r>
          </a:p>
          <a:p>
            <a:pPr lvl="1" algn="just" eaLnBrk="1" hangingPunct="1"/>
            <a:r>
              <a:rPr lang="en-US" altLang="zh-CN" b="1" i="1" dirty="0" err="1" smtClean="0">
                <a:cs typeface="Times New Roman" panose="02020603050405020304" pitchFamily="18" charset="0"/>
              </a:rPr>
              <a:t>q</a:t>
            </a:r>
            <a:r>
              <a:rPr lang="en-US" altLang="zh-CN" b="1" baseline="-30000" dirty="0" err="1" smtClean="0">
                <a:cs typeface="Times New Roman" panose="02020603050405020304" pitchFamily="18" charset="0"/>
              </a:rPr>
              <a:t>l</a:t>
            </a:r>
            <a:r>
              <a:rPr lang="en-US" altLang="zh-CN" b="1" baseline="-30000" dirty="0" smtClean="0">
                <a:cs typeface="Times New Roman" panose="02020603050405020304" pitchFamily="18" charset="0"/>
              </a:rPr>
              <a:t> </a:t>
            </a:r>
            <a:r>
              <a:rPr lang="zh-CN" altLang="en-US" b="1" dirty="0" smtClean="0"/>
              <a:t>表示下一步机器的状态。 </a:t>
            </a:r>
          </a:p>
        </p:txBody>
      </p:sp>
      <p:pic>
        <p:nvPicPr>
          <p:cNvPr id="5" name="图片 4"/>
          <p:cNvPicPr>
            <a:picLocks noChangeAspect="1"/>
          </p:cNvPicPr>
          <p:nvPr/>
        </p:nvPicPr>
        <p:blipFill>
          <a:blip r:embed="rId2"/>
          <a:stretch>
            <a:fillRect/>
          </a:stretch>
        </p:blipFill>
        <p:spPr>
          <a:xfrm>
            <a:off x="379499" y="4005262"/>
            <a:ext cx="8148551" cy="2278059"/>
          </a:xfrm>
          <a:prstGeom prst="rect">
            <a:avLst/>
          </a:prstGeom>
        </p:spPr>
      </p:pic>
    </p:spTree>
    <p:extLst>
      <p:ext uri="{BB962C8B-B14F-4D97-AF65-F5344CB8AC3E}">
        <p14:creationId xmlns:p14="http://schemas.microsoft.com/office/powerpoint/2010/main" val="935621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2178322"/>
            <a:ext cx="7886700" cy="2496993"/>
          </a:xfrm>
        </p:spPr>
        <p:txBody>
          <a:bodyPr/>
          <a:lstStyle/>
          <a:p>
            <a:pPr marL="0" indent="0">
              <a:buNone/>
            </a:pPr>
            <a:r>
              <a:rPr lang="zh-CN" altLang="en-US" sz="3200" dirty="0"/>
              <a:t>机器的控制状态表为：</a:t>
            </a:r>
            <a:r>
              <a:rPr lang="zh-CN" altLang="en-US" sz="3200" dirty="0">
                <a:cs typeface="Times New Roman" panose="02020603050405020304" pitchFamily="18" charset="0"/>
              </a:rPr>
              <a:t>{</a:t>
            </a:r>
            <a:r>
              <a:rPr lang="en-US" altLang="zh-CN" sz="3200" i="1" dirty="0">
                <a:cs typeface="Times New Roman" panose="02020603050405020304" pitchFamily="18" charset="0"/>
              </a:rPr>
              <a:t>q</a:t>
            </a:r>
            <a:r>
              <a:rPr lang="en-US" altLang="zh-CN" sz="3200" baseline="-30000" dirty="0">
                <a:cs typeface="Times New Roman" panose="02020603050405020304" pitchFamily="18" charset="0"/>
              </a:rPr>
              <a:t>1</a:t>
            </a:r>
            <a:r>
              <a:rPr lang="en-US" altLang="zh-CN" sz="3200" dirty="0"/>
              <a:t>，</a:t>
            </a:r>
            <a:r>
              <a:rPr lang="en-US" altLang="zh-CN" sz="3200" i="1" dirty="0">
                <a:cs typeface="Times New Roman" panose="02020603050405020304" pitchFamily="18" charset="0"/>
              </a:rPr>
              <a:t>q</a:t>
            </a:r>
            <a:r>
              <a:rPr lang="en-US" altLang="zh-CN" sz="3200" baseline="-30000" dirty="0">
                <a:cs typeface="Times New Roman" panose="02020603050405020304" pitchFamily="18" charset="0"/>
              </a:rPr>
              <a:t>2</a:t>
            </a:r>
            <a:r>
              <a:rPr lang="en-US" altLang="zh-CN" sz="3200" dirty="0"/>
              <a:t>，…，</a:t>
            </a:r>
            <a:r>
              <a:rPr lang="en-US" altLang="zh-CN" sz="3200" i="1" dirty="0" err="1">
                <a:cs typeface="Times New Roman" panose="02020603050405020304" pitchFamily="18" charset="0"/>
              </a:rPr>
              <a:t>q</a:t>
            </a:r>
            <a:r>
              <a:rPr lang="en-US" altLang="zh-CN" sz="3200" i="1" baseline="-30000" dirty="0" err="1">
                <a:cs typeface="Times New Roman" panose="02020603050405020304" pitchFamily="18" charset="0"/>
              </a:rPr>
              <a:t>m</a:t>
            </a:r>
            <a:r>
              <a:rPr lang="en-US" altLang="zh-CN" sz="3200" dirty="0">
                <a:cs typeface="Times New Roman" panose="02020603050405020304" pitchFamily="18" charset="0"/>
              </a:rPr>
              <a:t>}</a:t>
            </a:r>
            <a:endParaRPr lang="zh-CN" altLang="en-US" sz="3200" dirty="0"/>
          </a:p>
          <a:p>
            <a:pPr lvl="1"/>
            <a:r>
              <a:rPr lang="zh-CN" altLang="en-US" sz="2800" dirty="0"/>
              <a:t>图灵机的初始状态设为</a:t>
            </a:r>
            <a:r>
              <a:rPr lang="en-US" altLang="zh-CN" sz="2800" i="1" dirty="0">
                <a:cs typeface="Times New Roman" panose="02020603050405020304" pitchFamily="18" charset="0"/>
              </a:rPr>
              <a:t>q</a:t>
            </a:r>
            <a:r>
              <a:rPr lang="en-US" altLang="zh-CN" sz="2800" baseline="-30000" dirty="0">
                <a:cs typeface="Times New Roman" panose="02020603050405020304" pitchFamily="18" charset="0"/>
              </a:rPr>
              <a:t>1</a:t>
            </a:r>
            <a:r>
              <a:rPr lang="en-US" altLang="zh-CN" sz="2800" dirty="0"/>
              <a:t>，</a:t>
            </a:r>
            <a:r>
              <a:rPr lang="zh-CN" altLang="en-US" sz="2800" dirty="0"/>
              <a:t>在每一个具体的图灵机中还要确定一个结束状态</a:t>
            </a:r>
            <a:r>
              <a:rPr lang="en-US" altLang="zh-CN" sz="2800" i="1" dirty="0" err="1">
                <a:cs typeface="Times New Roman" panose="02020603050405020304" pitchFamily="18" charset="0"/>
              </a:rPr>
              <a:t>q</a:t>
            </a:r>
            <a:r>
              <a:rPr lang="en-US" altLang="zh-CN" sz="2800" i="1" baseline="-30000" dirty="0" err="1">
                <a:cs typeface="Times New Roman" panose="02020603050405020304" pitchFamily="18" charset="0"/>
              </a:rPr>
              <a:t>w</a:t>
            </a:r>
            <a:r>
              <a:rPr lang="en-US" altLang="zh-CN" sz="2800" dirty="0"/>
              <a:t>。 </a:t>
            </a:r>
            <a:endParaRPr lang="zh-CN" altLang="en-US" sz="2800" dirty="0"/>
          </a:p>
          <a:p>
            <a:endParaRPr lang="zh-CN" altLang="en-US" dirty="0"/>
          </a:p>
        </p:txBody>
      </p:sp>
      <p:sp>
        <p:nvSpPr>
          <p:cNvPr id="8"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图灵机的计算能力</a:t>
            </a:r>
            <a:endParaRPr lang="zh-CN" altLang="en-US" b="1" dirty="0" smtClean="0"/>
          </a:p>
        </p:txBody>
      </p:sp>
      <p:sp>
        <p:nvSpPr>
          <p:cNvPr id="9"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88687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776288" y="1484313"/>
            <a:ext cx="7807325" cy="4367847"/>
          </a:xfrm>
        </p:spPr>
        <p:txBody>
          <a:bodyPr>
            <a:normAutofit/>
          </a:bodyPr>
          <a:lstStyle/>
          <a:p>
            <a:pPr eaLnBrk="1" hangingPunct="1">
              <a:lnSpc>
                <a:spcPct val="90000"/>
              </a:lnSpc>
            </a:pPr>
            <a:r>
              <a:rPr lang="zh-CN" altLang="en-US" dirty="0" smtClean="0"/>
              <a:t>图灵机可以计算</a:t>
            </a:r>
          </a:p>
          <a:p>
            <a:pPr lvl="1" eaLnBrk="1" hangingPunct="1">
              <a:lnSpc>
                <a:spcPct val="90000"/>
              </a:lnSpc>
            </a:pPr>
            <a:r>
              <a:rPr lang="en-US" altLang="zh-CN" i="1" dirty="0" smtClean="0">
                <a:cs typeface="Times New Roman" panose="02020603050405020304" pitchFamily="18" charset="0"/>
              </a:rPr>
              <a:t>S</a:t>
            </a:r>
            <a:r>
              <a:rPr lang="en-US" altLang="zh-CN" dirty="0" smtClean="0">
                <a:cs typeface="Times New Roman" panose="02020603050405020304" pitchFamily="18" charset="0"/>
              </a:rPr>
              <a:t>(</a:t>
            </a:r>
            <a:r>
              <a:rPr lang="en-US" altLang="zh-CN" i="1" dirty="0" smtClean="0">
                <a:cs typeface="Times New Roman" panose="02020603050405020304" pitchFamily="18" charset="0"/>
              </a:rPr>
              <a:t>x</a:t>
            </a:r>
            <a:r>
              <a:rPr lang="en-US" altLang="zh-CN" dirty="0" smtClean="0">
                <a:cs typeface="Times New Roman" panose="02020603050405020304" pitchFamily="18" charset="0"/>
              </a:rPr>
              <a:t>)</a:t>
            </a:r>
            <a:r>
              <a:rPr lang="en-US" altLang="zh-CN" dirty="0" smtClean="0"/>
              <a:t>＝</a:t>
            </a:r>
            <a:r>
              <a:rPr lang="en-US" altLang="zh-CN" i="1" dirty="0" smtClean="0">
                <a:cs typeface="Times New Roman" panose="02020603050405020304" pitchFamily="18" charset="0"/>
              </a:rPr>
              <a:t>x</a:t>
            </a:r>
            <a:r>
              <a:rPr lang="en-US" altLang="zh-CN" dirty="0" smtClean="0"/>
              <a:t>＋</a:t>
            </a:r>
            <a:r>
              <a:rPr lang="en-US" altLang="zh-CN" dirty="0" smtClean="0">
                <a:cs typeface="Times New Roman" panose="02020603050405020304" pitchFamily="18" charset="0"/>
              </a:rPr>
              <a:t>1</a:t>
            </a:r>
            <a:r>
              <a:rPr lang="en-US" altLang="zh-CN" dirty="0" smtClean="0"/>
              <a:t>（</a:t>
            </a:r>
            <a:r>
              <a:rPr lang="zh-CN" altLang="en-US" dirty="0" smtClean="0"/>
              <a:t>后继函数），</a:t>
            </a:r>
          </a:p>
          <a:p>
            <a:pPr lvl="1" eaLnBrk="1" hangingPunct="1">
              <a:lnSpc>
                <a:spcPct val="90000"/>
              </a:lnSpc>
            </a:pPr>
            <a:r>
              <a:rPr lang="en-US" altLang="zh-CN" i="1" dirty="0" smtClean="0">
                <a:cs typeface="Times New Roman" panose="02020603050405020304" pitchFamily="18" charset="0"/>
              </a:rPr>
              <a:t>N</a:t>
            </a:r>
            <a:r>
              <a:rPr lang="en-US" altLang="zh-CN" dirty="0" smtClean="0">
                <a:cs typeface="Times New Roman" panose="02020603050405020304" pitchFamily="18" charset="0"/>
              </a:rPr>
              <a:t>(</a:t>
            </a:r>
            <a:r>
              <a:rPr lang="en-US" altLang="zh-CN" i="1" dirty="0" smtClean="0">
                <a:cs typeface="Times New Roman" panose="02020603050405020304" pitchFamily="18" charset="0"/>
              </a:rPr>
              <a:t>x</a:t>
            </a:r>
            <a:r>
              <a:rPr lang="en-US" altLang="zh-CN" dirty="0" smtClean="0">
                <a:cs typeface="Times New Roman" panose="02020603050405020304" pitchFamily="18" charset="0"/>
              </a:rPr>
              <a:t>)</a:t>
            </a:r>
            <a:r>
              <a:rPr lang="en-US" altLang="zh-CN" dirty="0" smtClean="0"/>
              <a:t>＝</a:t>
            </a:r>
            <a:r>
              <a:rPr lang="en-US" altLang="zh-CN" dirty="0" smtClean="0">
                <a:cs typeface="Times New Roman" panose="02020603050405020304" pitchFamily="18" charset="0"/>
              </a:rPr>
              <a:t>0</a:t>
            </a:r>
            <a:r>
              <a:rPr lang="en-US" altLang="zh-CN" dirty="0" smtClean="0"/>
              <a:t>（</a:t>
            </a:r>
            <a:r>
              <a:rPr lang="zh-CN" altLang="en-US" dirty="0" smtClean="0"/>
              <a:t>零函数），</a:t>
            </a:r>
          </a:p>
          <a:p>
            <a:pPr lvl="1" eaLnBrk="1" hangingPunct="1">
              <a:lnSpc>
                <a:spcPct val="90000"/>
              </a:lnSpc>
            </a:pPr>
            <a:r>
              <a:rPr lang="en-US" altLang="zh-CN" i="1" dirty="0" err="1" smtClean="0">
                <a:cs typeface="Times New Roman" panose="02020603050405020304" pitchFamily="18" charset="0"/>
              </a:rPr>
              <a:t>U</a:t>
            </a:r>
            <a:r>
              <a:rPr lang="en-US" altLang="zh-CN" i="1" baseline="-30000" dirty="0" err="1" smtClean="0">
                <a:cs typeface="Times New Roman" panose="02020603050405020304" pitchFamily="18" charset="0"/>
              </a:rPr>
              <a:t>i</a:t>
            </a:r>
            <a:r>
              <a:rPr lang="en-US" altLang="zh-CN" baseline="30000" dirty="0" smtClean="0">
                <a:cs typeface="Times New Roman" panose="02020603050405020304" pitchFamily="18" charset="0"/>
              </a:rPr>
              <a:t>(</a:t>
            </a:r>
            <a:r>
              <a:rPr lang="en-US" altLang="zh-CN" i="1" baseline="30000" dirty="0" smtClean="0">
                <a:cs typeface="Times New Roman" panose="02020603050405020304" pitchFamily="18" charset="0"/>
              </a:rPr>
              <a:t>n</a:t>
            </a:r>
            <a:r>
              <a:rPr lang="en-US" altLang="zh-CN" baseline="30000" dirty="0" smtClean="0">
                <a:cs typeface="Times New Roman" panose="02020603050405020304" pitchFamily="18" charset="0"/>
              </a:rPr>
              <a:t>)</a:t>
            </a:r>
            <a:r>
              <a:rPr lang="en-US" altLang="zh-CN" dirty="0" smtClean="0">
                <a:cs typeface="Times New Roman" panose="02020603050405020304" pitchFamily="18" charset="0"/>
              </a:rPr>
              <a:t>(</a:t>
            </a:r>
            <a:r>
              <a:rPr lang="en-US" altLang="zh-CN" i="1" dirty="0" smtClean="0">
                <a:cs typeface="Times New Roman" panose="02020603050405020304" pitchFamily="18" charset="0"/>
              </a:rPr>
              <a:t>x</a:t>
            </a:r>
            <a:r>
              <a:rPr lang="en-US" altLang="zh-CN" baseline="-30000" dirty="0" smtClean="0">
                <a:cs typeface="Times New Roman" panose="02020603050405020304" pitchFamily="18" charset="0"/>
              </a:rPr>
              <a:t>1</a:t>
            </a:r>
            <a:r>
              <a:rPr lang="en-US" altLang="zh-CN" dirty="0" smtClean="0"/>
              <a:t>，</a:t>
            </a:r>
            <a:r>
              <a:rPr lang="en-US" altLang="zh-CN" i="1" dirty="0" smtClean="0">
                <a:cs typeface="Times New Roman" panose="02020603050405020304" pitchFamily="18" charset="0"/>
              </a:rPr>
              <a:t>x</a:t>
            </a:r>
            <a:r>
              <a:rPr lang="en-US" altLang="zh-CN" baseline="-30000" dirty="0" smtClean="0">
                <a:cs typeface="Times New Roman" panose="02020603050405020304" pitchFamily="18" charset="0"/>
              </a:rPr>
              <a:t>2</a:t>
            </a:r>
            <a:r>
              <a:rPr lang="en-US" altLang="zh-CN" dirty="0" smtClean="0"/>
              <a:t>，…，</a:t>
            </a:r>
            <a:r>
              <a:rPr lang="en-US" altLang="zh-CN" i="1" dirty="0" err="1" smtClean="0">
                <a:cs typeface="Times New Roman" panose="02020603050405020304" pitchFamily="18" charset="0"/>
              </a:rPr>
              <a:t>x</a:t>
            </a:r>
            <a:r>
              <a:rPr lang="en-US" altLang="zh-CN" i="1" baseline="-30000" dirty="0" err="1" smtClean="0">
                <a:cs typeface="Times New Roman" panose="02020603050405020304" pitchFamily="18" charset="0"/>
              </a:rPr>
              <a:t>n</a:t>
            </a:r>
            <a:r>
              <a:rPr lang="en-US" altLang="zh-CN" dirty="0" smtClean="0">
                <a:cs typeface="Times New Roman" panose="02020603050405020304" pitchFamily="18" charset="0"/>
              </a:rPr>
              <a:t>)</a:t>
            </a:r>
            <a:r>
              <a:rPr lang="en-US" altLang="zh-CN" dirty="0" smtClean="0"/>
              <a:t>＝</a:t>
            </a:r>
            <a:r>
              <a:rPr lang="en-US" altLang="zh-CN" i="1" dirty="0" smtClean="0">
                <a:cs typeface="Times New Roman" panose="02020603050405020304" pitchFamily="18" charset="0"/>
              </a:rPr>
              <a:t>x</a:t>
            </a:r>
            <a:r>
              <a:rPr lang="en-US" altLang="zh-CN" i="1" baseline="-30000" dirty="0" smtClean="0">
                <a:cs typeface="Times New Roman" panose="02020603050405020304" pitchFamily="18" charset="0"/>
              </a:rPr>
              <a:t>i</a:t>
            </a:r>
            <a:r>
              <a:rPr lang="en-US" altLang="zh-CN" dirty="0" smtClean="0"/>
              <a:t>，</a:t>
            </a:r>
            <a:r>
              <a:rPr lang="en-US" altLang="zh-CN" dirty="0" smtClean="0">
                <a:cs typeface="Times New Roman" panose="02020603050405020304" pitchFamily="18" charset="0"/>
              </a:rPr>
              <a:t>1</a:t>
            </a:r>
            <a:r>
              <a:rPr lang="en-US" altLang="zh-CN" dirty="0" smtClean="0"/>
              <a:t>≤</a:t>
            </a:r>
            <a:r>
              <a:rPr lang="en-US" altLang="zh-CN" i="1" dirty="0" smtClean="0">
                <a:cs typeface="Times New Roman" panose="02020603050405020304" pitchFamily="18" charset="0"/>
              </a:rPr>
              <a:t>i</a:t>
            </a:r>
            <a:r>
              <a:rPr lang="en-US" altLang="zh-CN" dirty="0" smtClean="0"/>
              <a:t>≤</a:t>
            </a:r>
            <a:r>
              <a:rPr lang="en-US" altLang="zh-CN" i="1" dirty="0" smtClean="0">
                <a:cs typeface="Times New Roman" panose="02020603050405020304" pitchFamily="18" charset="0"/>
              </a:rPr>
              <a:t>n</a:t>
            </a:r>
            <a:r>
              <a:rPr lang="en-US" altLang="zh-CN" dirty="0" smtClean="0"/>
              <a:t>（</a:t>
            </a:r>
            <a:r>
              <a:rPr lang="zh-CN" altLang="en-US" dirty="0" smtClean="0"/>
              <a:t>投影函数）</a:t>
            </a:r>
          </a:p>
          <a:p>
            <a:pPr lvl="1" eaLnBrk="1" hangingPunct="1">
              <a:lnSpc>
                <a:spcPct val="90000"/>
              </a:lnSpc>
            </a:pPr>
            <a:r>
              <a:rPr lang="zh-CN" altLang="en-US" dirty="0" smtClean="0"/>
              <a:t>上述</a:t>
            </a:r>
            <a:r>
              <a:rPr lang="zh-CN" altLang="en-US" dirty="0" smtClean="0">
                <a:cs typeface="Times New Roman" panose="02020603050405020304" pitchFamily="18" charset="0"/>
              </a:rPr>
              <a:t>3</a:t>
            </a:r>
            <a:r>
              <a:rPr lang="zh-CN" altLang="en-US" dirty="0" smtClean="0"/>
              <a:t>个函数的任意组合。</a:t>
            </a:r>
          </a:p>
          <a:p>
            <a:pPr eaLnBrk="1" hangingPunct="1">
              <a:lnSpc>
                <a:spcPct val="90000"/>
              </a:lnSpc>
            </a:pPr>
            <a:r>
              <a:rPr lang="zh-CN" altLang="en-US" sz="2800" dirty="0" smtClean="0"/>
              <a:t>从</a:t>
            </a:r>
            <a:r>
              <a:rPr lang="zh-CN" altLang="en-US" sz="2800" b="1" dirty="0" smtClean="0"/>
              <a:t>递归论</a:t>
            </a:r>
            <a:r>
              <a:rPr lang="zh-CN" altLang="en-US" sz="2800" dirty="0" smtClean="0"/>
              <a:t>中，我们知道这</a:t>
            </a:r>
            <a:r>
              <a:rPr lang="zh-CN" altLang="en-US" sz="2800" dirty="0" smtClean="0">
                <a:cs typeface="Times New Roman" panose="02020603050405020304" pitchFamily="18" charset="0"/>
              </a:rPr>
              <a:t>3</a:t>
            </a:r>
            <a:r>
              <a:rPr lang="zh-CN" altLang="en-US" sz="2800" dirty="0" smtClean="0"/>
              <a:t>个函数属于初始递归函数，</a:t>
            </a:r>
          </a:p>
          <a:p>
            <a:pPr lvl="1" eaLnBrk="1" hangingPunct="1">
              <a:lnSpc>
                <a:spcPct val="90000"/>
              </a:lnSpc>
            </a:pPr>
            <a:r>
              <a:rPr lang="zh-CN" altLang="en-US" sz="2400" dirty="0" smtClean="0"/>
              <a:t>任何原始递归函数都是从这</a:t>
            </a:r>
            <a:r>
              <a:rPr lang="zh-CN" altLang="en-US" sz="2400" dirty="0" smtClean="0">
                <a:cs typeface="Times New Roman" panose="02020603050405020304" pitchFamily="18" charset="0"/>
              </a:rPr>
              <a:t>3</a:t>
            </a:r>
            <a:r>
              <a:rPr lang="zh-CN" altLang="en-US" sz="2400" dirty="0" smtClean="0"/>
              <a:t>个初始递归函数经有限次的</a:t>
            </a:r>
            <a:r>
              <a:rPr lang="zh-CN" altLang="en-US" sz="3200" b="1" dirty="0" smtClean="0">
                <a:solidFill>
                  <a:srgbClr val="FF0000"/>
                </a:solidFill>
              </a:rPr>
              <a:t>复合、递归和极小化</a:t>
            </a:r>
            <a:r>
              <a:rPr lang="zh-CN" altLang="en-US" sz="2400" dirty="0" smtClean="0"/>
              <a:t>操作得到的。</a:t>
            </a:r>
          </a:p>
          <a:p>
            <a:pPr lvl="1" eaLnBrk="1" hangingPunct="1">
              <a:lnSpc>
                <a:spcPct val="90000"/>
              </a:lnSpc>
            </a:pPr>
            <a:r>
              <a:rPr lang="zh-CN" altLang="en-US" sz="2400" dirty="0" smtClean="0"/>
              <a:t>从可计算理论可知每一个原始递归函数都是图灵机可计算的。 </a:t>
            </a:r>
          </a:p>
        </p:txBody>
      </p:sp>
      <p:sp>
        <p:nvSpPr>
          <p:cNvPr id="6"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图灵机的计算能力</a:t>
            </a:r>
            <a:endParaRPr lang="zh-CN" altLang="en-US" b="1" dirty="0" smtClean="0"/>
          </a:p>
        </p:txBody>
      </p:sp>
      <p:sp>
        <p:nvSpPr>
          <p:cNvPr id="7"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294363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693738" y="1571625"/>
            <a:ext cx="8270875" cy="4471988"/>
          </a:xfrm>
        </p:spPr>
        <p:txBody>
          <a:bodyPr>
            <a:normAutofit/>
          </a:bodyPr>
          <a:lstStyle/>
          <a:p>
            <a:pPr eaLnBrk="1" hangingPunct="1"/>
            <a:r>
              <a:rPr lang="zh-CN" altLang="en-US" sz="3200" dirty="0" smtClean="0"/>
              <a:t>“</a:t>
            </a:r>
            <a:r>
              <a:rPr lang="en-US" altLang="zh-CN" sz="3200" dirty="0" smtClean="0"/>
              <a:t>0”</a:t>
            </a:r>
            <a:r>
              <a:rPr lang="zh-CN" altLang="en-US" sz="3200" dirty="0" smtClean="0"/>
              <a:t>和“</a:t>
            </a:r>
            <a:r>
              <a:rPr lang="en-US" altLang="zh-CN" sz="3200" dirty="0" smtClean="0"/>
              <a:t>1”</a:t>
            </a:r>
            <a:r>
              <a:rPr lang="zh-CN" altLang="en-US" sz="3200" dirty="0" smtClean="0"/>
              <a:t>只有形式的意义</a:t>
            </a:r>
            <a:endParaRPr lang="en-US" altLang="zh-CN" sz="3200" dirty="0" smtClean="0"/>
          </a:p>
          <a:p>
            <a:pPr eaLnBrk="1" hangingPunct="1"/>
            <a:endParaRPr lang="en-US" altLang="zh-CN" sz="3200" dirty="0" smtClean="0"/>
          </a:p>
          <a:p>
            <a:pPr eaLnBrk="1" hangingPunct="1"/>
            <a:r>
              <a:rPr lang="zh-CN" altLang="en-US" sz="3200" dirty="0" smtClean="0"/>
              <a:t>二进制机器本质：</a:t>
            </a:r>
            <a:r>
              <a:rPr lang="zh-CN" altLang="en-US" sz="3200" b="1" dirty="0" smtClean="0"/>
              <a:t>真与假</a:t>
            </a:r>
            <a:endParaRPr lang="en-US" altLang="zh-CN" sz="3200" b="1" dirty="0" smtClean="0"/>
          </a:p>
          <a:p>
            <a:pPr eaLnBrk="1" hangingPunct="1"/>
            <a:endParaRPr lang="en-US" altLang="zh-CN" sz="3200" b="1" dirty="0"/>
          </a:p>
          <a:p>
            <a:pPr eaLnBrk="1" hangingPunct="1"/>
            <a:r>
              <a:rPr lang="zh-CN" altLang="en-US" sz="3200" dirty="0" smtClean="0"/>
              <a:t>搭建计算机的理论可行性</a:t>
            </a:r>
            <a:endParaRPr lang="en-US" altLang="zh-CN" sz="3200" dirty="0" smtClean="0"/>
          </a:p>
          <a:p>
            <a:r>
              <a:rPr lang="zh-CN" altLang="en-US" sz="3200" b="1" dirty="0"/>
              <a:t>精髓：</a:t>
            </a:r>
            <a:endParaRPr lang="en-US" altLang="zh-CN" sz="3200" b="1" dirty="0"/>
          </a:p>
          <a:p>
            <a:pPr eaLnBrk="1" hangingPunct="1"/>
            <a:endParaRPr lang="zh-CN" altLang="en-US" sz="3200" dirty="0" smtClean="0"/>
          </a:p>
        </p:txBody>
      </p:sp>
      <p:sp>
        <p:nvSpPr>
          <p:cNvPr id="5"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图灵机的意义</a:t>
            </a:r>
            <a:endParaRPr lang="zh-CN" altLang="en-US" b="1" dirty="0" smtClean="0"/>
          </a:p>
        </p:txBody>
      </p:sp>
      <p:sp>
        <p:nvSpPr>
          <p:cNvPr id="7"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
        <p:nvSpPr>
          <p:cNvPr id="6" name="矩形 5"/>
          <p:cNvSpPr/>
          <p:nvPr/>
        </p:nvSpPr>
        <p:spPr>
          <a:xfrm>
            <a:off x="3174276" y="4576853"/>
            <a:ext cx="3566160" cy="1569660"/>
          </a:xfrm>
          <a:prstGeom prst="rect">
            <a:avLst/>
          </a:prstGeom>
        </p:spPr>
        <p:txBody>
          <a:bodyPr wrap="square">
            <a:spAutoFit/>
          </a:bodyPr>
          <a:lstStyle/>
          <a:p>
            <a:r>
              <a:rPr lang="zh-CN" altLang="en-US" sz="2400" b="1" dirty="0" smtClean="0"/>
              <a:t>输入集合</a:t>
            </a:r>
            <a:endParaRPr lang="en-US" altLang="zh-CN" sz="2400" b="1" dirty="0" smtClean="0"/>
          </a:p>
          <a:p>
            <a:r>
              <a:rPr lang="zh-CN" altLang="en-US" sz="2400" b="1" dirty="0" smtClean="0"/>
              <a:t>输出集合</a:t>
            </a:r>
            <a:endParaRPr lang="en-US" altLang="zh-CN" sz="2400" b="1" dirty="0" smtClean="0"/>
          </a:p>
          <a:p>
            <a:r>
              <a:rPr lang="zh-CN" altLang="en-US" sz="2400" b="1" dirty="0" smtClean="0"/>
              <a:t>内部状态</a:t>
            </a:r>
            <a:endParaRPr lang="en-US" altLang="zh-CN" sz="2400" b="1" dirty="0" smtClean="0"/>
          </a:p>
          <a:p>
            <a:r>
              <a:rPr lang="zh-CN" altLang="en-US" sz="2400" b="1" dirty="0" smtClean="0"/>
              <a:t>固定</a:t>
            </a:r>
            <a:r>
              <a:rPr lang="zh-CN" altLang="en-US" sz="2400" b="1" dirty="0"/>
              <a:t>的程序指令！</a:t>
            </a:r>
            <a:endParaRPr lang="en-US" sz="2400" b="1" dirty="0"/>
          </a:p>
        </p:txBody>
      </p:sp>
    </p:spTree>
    <p:extLst>
      <p:ext uri="{BB962C8B-B14F-4D97-AF65-F5344CB8AC3E}">
        <p14:creationId xmlns:p14="http://schemas.microsoft.com/office/powerpoint/2010/main" val="858982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85800" y="188913"/>
            <a:ext cx="7772400" cy="1143000"/>
          </a:xfrm>
        </p:spPr>
        <p:txBody>
          <a:bodyPr>
            <a:normAutofit/>
          </a:bodyPr>
          <a:lstStyle/>
          <a:p>
            <a:pPr eaLnBrk="1" hangingPunct="1"/>
            <a:r>
              <a:rPr lang="zh-CN" altLang="en-US" sz="3600" b="1" dirty="0" smtClean="0">
                <a:solidFill>
                  <a:schemeClr val="tx1"/>
                </a:solidFill>
                <a:latin typeface="宋体" panose="02010600030101010101" pitchFamily="2" charset="-122"/>
              </a:rPr>
              <a:t>计算机理论基础：</a:t>
            </a:r>
            <a:r>
              <a:rPr lang="zh-CN" altLang="en-US" sz="4400" b="1" dirty="0" smtClean="0">
                <a:solidFill>
                  <a:schemeClr val="tx1"/>
                </a:solidFill>
                <a:latin typeface="宋体" panose="02010600030101010101" pitchFamily="2" charset="-122"/>
              </a:rPr>
              <a:t>图灵机</a:t>
            </a:r>
          </a:p>
        </p:txBody>
      </p:sp>
      <p:pic>
        <p:nvPicPr>
          <p:cNvPr id="4" name="图片 3"/>
          <p:cNvPicPr>
            <a:picLocks noChangeAspect="1"/>
          </p:cNvPicPr>
          <p:nvPr/>
        </p:nvPicPr>
        <p:blipFill>
          <a:blip r:embed="rId2"/>
          <a:stretch>
            <a:fillRect/>
          </a:stretch>
        </p:blipFill>
        <p:spPr>
          <a:xfrm>
            <a:off x="1697219" y="2208167"/>
            <a:ext cx="5305425" cy="2781300"/>
          </a:xfrm>
          <a:prstGeom prst="rect">
            <a:avLst/>
          </a:prstGeom>
        </p:spPr>
      </p:pic>
      <p:sp>
        <p:nvSpPr>
          <p:cNvPr id="6" name="矩形 5"/>
          <p:cNvSpPr/>
          <p:nvPr/>
        </p:nvSpPr>
        <p:spPr>
          <a:xfrm>
            <a:off x="2632165" y="5342501"/>
            <a:ext cx="3879669" cy="523220"/>
          </a:xfrm>
          <a:prstGeom prst="rect">
            <a:avLst/>
          </a:prstGeom>
        </p:spPr>
        <p:txBody>
          <a:bodyPr wrap="square">
            <a:spAutoFit/>
          </a:bodyPr>
          <a:lstStyle/>
          <a:p>
            <a:r>
              <a:rPr lang="zh-CN" altLang="en-US" sz="2800" dirty="0" smtClean="0"/>
              <a:t>人也是个图灵机。</a:t>
            </a:r>
            <a:endParaRPr lang="en-US" sz="2800" dirty="0"/>
          </a:p>
        </p:txBody>
      </p:sp>
    </p:spTree>
    <p:extLst>
      <p:ext uri="{BB962C8B-B14F-4D97-AF65-F5344CB8AC3E}">
        <p14:creationId xmlns:p14="http://schemas.microsoft.com/office/powerpoint/2010/main" val="36677999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755650" y="1667194"/>
            <a:ext cx="7772400" cy="3652952"/>
          </a:xfrm>
        </p:spPr>
        <p:txBody>
          <a:bodyPr/>
          <a:lstStyle/>
          <a:p>
            <a:pPr algn="just"/>
            <a:r>
              <a:rPr lang="zh-CN" altLang="en-US" sz="2800" b="1" dirty="0" smtClean="0">
                <a:cs typeface="Times New Roman" panose="02020603050405020304" pitchFamily="18" charset="0"/>
              </a:rPr>
              <a:t>诞生于1946</a:t>
            </a:r>
            <a:r>
              <a:rPr lang="zh-CN" altLang="en-US" sz="2800" b="1" dirty="0" smtClean="0"/>
              <a:t>年</a:t>
            </a:r>
            <a:r>
              <a:rPr lang="zh-CN" altLang="en-US" sz="2800" b="1" dirty="0" smtClean="0">
                <a:cs typeface="Times New Roman" panose="02020603050405020304" pitchFamily="18" charset="0"/>
              </a:rPr>
              <a:t>6</a:t>
            </a:r>
            <a:r>
              <a:rPr lang="zh-CN" altLang="en-US" sz="2800" b="1" dirty="0" smtClean="0"/>
              <a:t>月</a:t>
            </a:r>
            <a:r>
              <a:rPr lang="zh-CN" altLang="en-US" sz="2800" b="1" dirty="0"/>
              <a:t>，</a:t>
            </a:r>
            <a:r>
              <a:rPr lang="zh-CN" altLang="en-US" sz="2800" dirty="0" smtClean="0"/>
              <a:t>在图灵等人工作的影响下，美国杰出的数学家冯·诺依曼（</a:t>
            </a:r>
            <a:r>
              <a:rPr lang="en-US" altLang="zh-CN" sz="2800" dirty="0" smtClean="0">
                <a:cs typeface="Times New Roman" panose="02020603050405020304" pitchFamily="18" charset="0"/>
              </a:rPr>
              <a:t>Von Neumann</a:t>
            </a:r>
            <a:r>
              <a:rPr lang="en-US" altLang="zh-CN" sz="2800" dirty="0" smtClean="0"/>
              <a:t>）</a:t>
            </a:r>
            <a:r>
              <a:rPr lang="zh-CN" altLang="en-US" sz="2800" dirty="0" smtClean="0"/>
              <a:t>及其同事完成了关于“电子计算装置逻辑结构设计”的研究报告</a:t>
            </a:r>
          </a:p>
          <a:p>
            <a:pPr lvl="1" algn="just" eaLnBrk="1" hangingPunct="1">
              <a:lnSpc>
                <a:spcPct val="90000"/>
              </a:lnSpc>
            </a:pPr>
            <a:r>
              <a:rPr lang="zh-CN" altLang="en-US" sz="2400" dirty="0" smtClean="0"/>
              <a:t>具体介绍了制造电子计算机和程序设计的新思想</a:t>
            </a:r>
          </a:p>
          <a:p>
            <a:pPr lvl="1" algn="just" eaLnBrk="1" hangingPunct="1">
              <a:lnSpc>
                <a:spcPct val="90000"/>
              </a:lnSpc>
            </a:pPr>
            <a:r>
              <a:rPr lang="zh-CN" altLang="en-US" sz="2400" dirty="0" smtClean="0"/>
              <a:t>至今为止，大多数计算机采用的仍然是冯·诺依曼型计算机的组织结构，只是作了一些改进而已。因此，冯</a:t>
            </a:r>
            <a:r>
              <a:rPr lang="en-US" altLang="zh-CN" sz="2400" dirty="0" smtClean="0"/>
              <a:t>·</a:t>
            </a:r>
            <a:r>
              <a:rPr lang="zh-CN" altLang="en-US" sz="2400" dirty="0" smtClean="0"/>
              <a:t>诺依曼被人们誉为“计算机器之父”。 </a:t>
            </a:r>
            <a:endParaRPr lang="zh-CN" altLang="en-US" sz="2400" dirty="0" smtClean="0">
              <a:cs typeface="Times New Roman" panose="02020603050405020304" pitchFamily="18" charset="0"/>
            </a:endParaRPr>
          </a:p>
          <a:p>
            <a:pPr eaLnBrk="1" hangingPunct="1">
              <a:lnSpc>
                <a:spcPct val="90000"/>
              </a:lnSpc>
            </a:pPr>
            <a:endParaRPr lang="zh-CN" altLang="en-US" sz="2800" dirty="0" smtClean="0"/>
          </a:p>
        </p:txBody>
      </p:sp>
      <p:sp>
        <p:nvSpPr>
          <p:cNvPr id="5" name="Rectangle 11"/>
          <p:cNvSpPr txBox="1">
            <a:spLocks noChangeArrowheads="1"/>
          </p:cNvSpPr>
          <p:nvPr/>
        </p:nvSpPr>
        <p:spPr>
          <a:xfrm>
            <a:off x="685800" y="412866"/>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4000" b="1" kern="0" dirty="0"/>
              <a:t>冯</a:t>
            </a:r>
            <a:r>
              <a:rPr lang="en-US" altLang="zh-CN" sz="4000" b="1" kern="0" dirty="0"/>
              <a:t>·</a:t>
            </a:r>
            <a:r>
              <a:rPr lang="zh-CN" altLang="en-US" sz="4000" b="1" kern="0" dirty="0"/>
              <a:t>诺依曼型计算机 </a:t>
            </a:r>
          </a:p>
        </p:txBody>
      </p:sp>
      <p:sp>
        <p:nvSpPr>
          <p:cNvPr id="6" name="Line 13"/>
          <p:cNvSpPr>
            <a:spLocks noChangeShapeType="1"/>
          </p:cNvSpPr>
          <p:nvPr/>
        </p:nvSpPr>
        <p:spPr bwMode="auto">
          <a:xfrm>
            <a:off x="609600" y="117486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896537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3219450" y="2638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pic>
        <p:nvPicPr>
          <p:cNvPr id="2" name="图片 1"/>
          <p:cNvPicPr>
            <a:picLocks noChangeAspect="1"/>
          </p:cNvPicPr>
          <p:nvPr/>
        </p:nvPicPr>
        <p:blipFill>
          <a:blip r:embed="rId2"/>
          <a:stretch>
            <a:fillRect/>
          </a:stretch>
        </p:blipFill>
        <p:spPr>
          <a:xfrm>
            <a:off x="955012" y="1406728"/>
            <a:ext cx="7277719" cy="4854034"/>
          </a:xfrm>
          <a:prstGeom prst="rect">
            <a:avLst/>
          </a:prstGeom>
        </p:spPr>
      </p:pic>
      <p:sp>
        <p:nvSpPr>
          <p:cNvPr id="7" name="Rectangle 11"/>
          <p:cNvSpPr txBox="1">
            <a:spLocks noChangeArrowheads="1"/>
          </p:cNvSpPr>
          <p:nvPr/>
        </p:nvSpPr>
        <p:spPr>
          <a:xfrm>
            <a:off x="685800" y="421181"/>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4000" b="1" kern="0" dirty="0"/>
              <a:t>冯</a:t>
            </a:r>
            <a:r>
              <a:rPr lang="en-US" altLang="zh-CN" sz="4000" b="1" kern="0" dirty="0"/>
              <a:t>·</a:t>
            </a:r>
            <a:r>
              <a:rPr lang="zh-CN" altLang="en-US" sz="4000" b="1" kern="0" dirty="0"/>
              <a:t>诺依曼型</a:t>
            </a:r>
            <a:r>
              <a:rPr lang="zh-CN" altLang="en-US" sz="4000" b="1" kern="0" dirty="0" smtClean="0"/>
              <a:t>计算机的组织结构 </a:t>
            </a:r>
            <a:endParaRPr lang="zh-CN" altLang="en-US" sz="4000" b="1" kern="0" dirty="0"/>
          </a:p>
        </p:txBody>
      </p:sp>
      <p:sp>
        <p:nvSpPr>
          <p:cNvPr id="8" name="Line 13"/>
          <p:cNvSpPr>
            <a:spLocks noChangeShapeType="1"/>
          </p:cNvSpPr>
          <p:nvPr/>
        </p:nvSpPr>
        <p:spPr bwMode="auto">
          <a:xfrm>
            <a:off x="609600" y="118318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482621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6" name="Group 3"/>
          <p:cNvGrpSpPr>
            <a:grpSpLocks/>
          </p:cNvGrpSpPr>
          <p:nvPr/>
        </p:nvGrpSpPr>
        <p:grpSpPr bwMode="auto">
          <a:xfrm>
            <a:off x="7938" y="88900"/>
            <a:ext cx="9136062" cy="6769100"/>
            <a:chOff x="-3" y="-3"/>
            <a:chExt cx="3384" cy="1026"/>
          </a:xfrm>
        </p:grpSpPr>
        <p:grpSp>
          <p:nvGrpSpPr>
            <p:cNvPr id="38921" name="Group 4"/>
            <p:cNvGrpSpPr>
              <a:grpSpLocks/>
            </p:cNvGrpSpPr>
            <p:nvPr/>
          </p:nvGrpSpPr>
          <p:grpSpPr bwMode="auto">
            <a:xfrm>
              <a:off x="0" y="0"/>
              <a:ext cx="3378" cy="1020"/>
              <a:chOff x="0" y="0"/>
              <a:chExt cx="3378" cy="1020"/>
            </a:xfrm>
          </p:grpSpPr>
          <p:grpSp>
            <p:nvGrpSpPr>
              <p:cNvPr id="38923" name="Group 5"/>
              <p:cNvGrpSpPr>
                <a:grpSpLocks/>
              </p:cNvGrpSpPr>
              <p:nvPr/>
            </p:nvGrpSpPr>
            <p:grpSpPr bwMode="auto">
              <a:xfrm>
                <a:off x="0" y="0"/>
                <a:ext cx="592" cy="374"/>
                <a:chOff x="0" y="0"/>
                <a:chExt cx="592" cy="374"/>
              </a:xfrm>
            </p:grpSpPr>
            <p:sp>
              <p:nvSpPr>
                <p:cNvPr id="38945" name="Rectangle 6">
                  <a:extLst/>
                </p:cNvPr>
                <p:cNvSpPr>
                  <a:spLocks noChangeArrowheads="1"/>
                </p:cNvSpPr>
                <p:nvPr/>
              </p:nvSpPr>
              <p:spPr bwMode="auto">
                <a:xfrm>
                  <a:off x="43" y="237"/>
                  <a:ext cx="50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sz="2800" dirty="0" smtClean="0">
                      <a:latin typeface="+mn-ea"/>
                      <a:ea typeface="+mn-ea"/>
                    </a:rPr>
                    <a:t>计算机</a:t>
                  </a:r>
                  <a:r>
                    <a:rPr lang="zh-CN" altLang="en-US" sz="2800" dirty="0">
                      <a:latin typeface="+mn-ea"/>
                      <a:ea typeface="+mn-ea"/>
                    </a:rPr>
                    <a:t>语言</a:t>
                  </a:r>
                </a:p>
                <a:p>
                  <a:pPr algn="ctr">
                    <a:spcBef>
                      <a:spcPct val="0"/>
                    </a:spcBef>
                    <a:buFontTx/>
                    <a:buNone/>
                    <a:defRPr/>
                  </a:pPr>
                  <a:endParaRPr lang="zh-CN" altLang="en-US" dirty="0"/>
                </a:p>
              </p:txBody>
            </p:sp>
            <p:sp>
              <p:nvSpPr>
                <p:cNvPr id="38946" name="Rectangle 7"/>
                <p:cNvSpPr>
                  <a:spLocks noChangeArrowheads="1"/>
                </p:cNvSpPr>
                <p:nvPr/>
              </p:nvSpPr>
              <p:spPr bwMode="auto">
                <a:xfrm>
                  <a:off x="0" y="0"/>
                  <a:ext cx="59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4" name="Group 8"/>
              <p:cNvGrpSpPr>
                <a:grpSpLocks/>
              </p:cNvGrpSpPr>
              <p:nvPr/>
            </p:nvGrpSpPr>
            <p:grpSpPr bwMode="auto">
              <a:xfrm>
                <a:off x="592" y="0"/>
                <a:ext cx="779" cy="374"/>
                <a:chOff x="592" y="0"/>
                <a:chExt cx="779" cy="374"/>
              </a:xfrm>
            </p:grpSpPr>
            <p:sp>
              <p:nvSpPr>
                <p:cNvPr id="38943" name="Rectangle 9">
                  <a:extLst/>
                </p:cNvPr>
                <p:cNvSpPr>
                  <a:spLocks noChangeArrowheads="1"/>
                </p:cNvSpPr>
                <p:nvPr/>
              </p:nvSpPr>
              <p:spPr bwMode="auto">
                <a:xfrm>
                  <a:off x="635" y="251"/>
                  <a:ext cx="6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dirty="0" smtClean="0">
                      <a:latin typeface="+mn-ea"/>
                      <a:ea typeface="+mn-ea"/>
                    </a:rPr>
                    <a:t>抽象</a:t>
                  </a:r>
                  <a:endParaRPr lang="zh-CN" altLang="en-US" dirty="0">
                    <a:latin typeface="+mn-ea"/>
                    <a:ea typeface="+mn-ea"/>
                  </a:endParaRPr>
                </a:p>
                <a:p>
                  <a:pPr algn="ctr">
                    <a:spcBef>
                      <a:spcPct val="0"/>
                    </a:spcBef>
                    <a:buFontTx/>
                    <a:buNone/>
                    <a:defRPr/>
                  </a:pPr>
                  <a:endParaRPr lang="zh-CN" altLang="en-US" dirty="0"/>
                </a:p>
              </p:txBody>
            </p:sp>
            <p:sp>
              <p:nvSpPr>
                <p:cNvPr id="38944" name="Rectangle 10"/>
                <p:cNvSpPr>
                  <a:spLocks noChangeArrowheads="1"/>
                </p:cNvSpPr>
                <p:nvPr/>
              </p:nvSpPr>
              <p:spPr bwMode="auto">
                <a:xfrm>
                  <a:off x="592" y="0"/>
                  <a:ext cx="77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5" name="Group 11"/>
              <p:cNvGrpSpPr>
                <a:grpSpLocks/>
              </p:cNvGrpSpPr>
              <p:nvPr/>
            </p:nvGrpSpPr>
            <p:grpSpPr bwMode="auto">
              <a:xfrm>
                <a:off x="1371" y="0"/>
                <a:ext cx="1209" cy="381"/>
                <a:chOff x="1371" y="0"/>
                <a:chExt cx="1209" cy="381"/>
              </a:xfrm>
            </p:grpSpPr>
            <p:sp>
              <p:nvSpPr>
                <p:cNvPr id="38941" name="Rectangle 12">
                  <a:extLst/>
                </p:cNvPr>
                <p:cNvSpPr>
                  <a:spLocks noChangeArrowheads="1"/>
                </p:cNvSpPr>
                <p:nvPr/>
              </p:nvSpPr>
              <p:spPr bwMode="auto">
                <a:xfrm>
                  <a:off x="1414" y="263"/>
                  <a:ext cx="112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dirty="0" smtClean="0">
                      <a:latin typeface="+mn-ea"/>
                      <a:ea typeface="+mn-ea"/>
                    </a:rPr>
                    <a:t>理论</a:t>
                  </a:r>
                  <a:endParaRPr lang="zh-CN" altLang="en-US" dirty="0">
                    <a:latin typeface="+mn-ea"/>
                    <a:ea typeface="+mn-ea"/>
                  </a:endParaRPr>
                </a:p>
                <a:p>
                  <a:pPr algn="ctr">
                    <a:spcBef>
                      <a:spcPct val="0"/>
                    </a:spcBef>
                    <a:buFontTx/>
                    <a:buNone/>
                    <a:defRPr/>
                  </a:pPr>
                  <a:endParaRPr lang="zh-CN" altLang="en-US" dirty="0"/>
                </a:p>
              </p:txBody>
            </p:sp>
            <p:sp>
              <p:nvSpPr>
                <p:cNvPr id="38942" name="Rectangle 13"/>
                <p:cNvSpPr>
                  <a:spLocks noChangeArrowheads="1"/>
                </p:cNvSpPr>
                <p:nvPr/>
              </p:nvSpPr>
              <p:spPr bwMode="auto">
                <a:xfrm>
                  <a:off x="1371" y="0"/>
                  <a:ext cx="120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6" name="Group 14"/>
              <p:cNvGrpSpPr>
                <a:grpSpLocks/>
              </p:cNvGrpSpPr>
              <p:nvPr/>
            </p:nvGrpSpPr>
            <p:grpSpPr bwMode="auto">
              <a:xfrm>
                <a:off x="2580" y="0"/>
                <a:ext cx="798" cy="374"/>
                <a:chOff x="2580" y="0"/>
                <a:chExt cx="798" cy="374"/>
              </a:xfrm>
            </p:grpSpPr>
            <p:sp>
              <p:nvSpPr>
                <p:cNvPr id="38939" name="Rectangle 15">
                  <a:extLst/>
                </p:cNvPr>
                <p:cNvSpPr>
                  <a:spLocks noChangeArrowheads="1"/>
                </p:cNvSpPr>
                <p:nvPr/>
              </p:nvSpPr>
              <p:spPr bwMode="auto">
                <a:xfrm>
                  <a:off x="2623" y="251"/>
                  <a:ext cx="71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dirty="0" smtClean="0">
                      <a:latin typeface="+mn-ea"/>
                      <a:ea typeface="+mn-ea"/>
                    </a:rPr>
                    <a:t>设计</a:t>
                  </a:r>
                  <a:endParaRPr lang="zh-CN" altLang="en-US" dirty="0">
                    <a:latin typeface="+mn-ea"/>
                    <a:ea typeface="+mn-ea"/>
                  </a:endParaRPr>
                </a:p>
                <a:p>
                  <a:pPr algn="ctr">
                    <a:spcBef>
                      <a:spcPct val="0"/>
                    </a:spcBef>
                    <a:buFontTx/>
                    <a:buNone/>
                    <a:defRPr/>
                  </a:pPr>
                  <a:endParaRPr lang="zh-CN" altLang="en-US" dirty="0"/>
                </a:p>
              </p:txBody>
            </p:sp>
            <p:sp>
              <p:nvSpPr>
                <p:cNvPr id="38940" name="Rectangle 16"/>
                <p:cNvSpPr>
                  <a:spLocks noChangeArrowheads="1"/>
                </p:cNvSpPr>
                <p:nvPr/>
              </p:nvSpPr>
              <p:spPr bwMode="auto">
                <a:xfrm>
                  <a:off x="2580" y="0"/>
                  <a:ext cx="79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7" name="Group 17"/>
              <p:cNvGrpSpPr>
                <a:grpSpLocks/>
              </p:cNvGrpSpPr>
              <p:nvPr/>
            </p:nvGrpSpPr>
            <p:grpSpPr bwMode="auto">
              <a:xfrm>
                <a:off x="0" y="388"/>
                <a:ext cx="592" cy="632"/>
                <a:chOff x="0" y="388"/>
                <a:chExt cx="592" cy="632"/>
              </a:xfrm>
            </p:grpSpPr>
            <p:sp>
              <p:nvSpPr>
                <p:cNvPr id="38937" name="Rectangle 18"/>
                <p:cNvSpPr>
                  <a:spLocks noChangeArrowheads="1"/>
                </p:cNvSpPr>
                <p:nvPr/>
              </p:nvSpPr>
              <p:spPr bwMode="auto">
                <a:xfrm>
                  <a:off x="43" y="395"/>
                  <a:ext cx="506"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a:t>裸机级的主要内容和成果</a:t>
                  </a:r>
                </a:p>
                <a:p>
                  <a:pPr algn="just">
                    <a:spcBef>
                      <a:spcPct val="0"/>
                    </a:spcBef>
                    <a:buFontTx/>
                    <a:buNone/>
                  </a:pPr>
                  <a:r>
                    <a:rPr lang="zh-CN" altLang="en-US">
                      <a:latin typeface="Arial" panose="020B0604020202020204" pitchFamily="34" charset="0"/>
                    </a:rPr>
                    <a:t> </a:t>
                  </a:r>
                  <a:endParaRPr lang="zh-CN" altLang="en-US"/>
                </a:p>
                <a:p>
                  <a:pPr algn="just">
                    <a:spcBef>
                      <a:spcPct val="0"/>
                    </a:spcBef>
                    <a:buFontTx/>
                    <a:buNone/>
                  </a:pPr>
                  <a:endParaRPr lang="zh-CN" altLang="en-US"/>
                </a:p>
              </p:txBody>
            </p:sp>
            <p:sp>
              <p:nvSpPr>
                <p:cNvPr id="38938" name="Rectangle 19"/>
                <p:cNvSpPr>
                  <a:spLocks noChangeArrowheads="1"/>
                </p:cNvSpPr>
                <p:nvPr/>
              </p:nvSpPr>
              <p:spPr bwMode="auto">
                <a:xfrm>
                  <a:off x="0" y="388"/>
                  <a:ext cx="592" cy="63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8" name="Group 20"/>
              <p:cNvGrpSpPr>
                <a:grpSpLocks/>
              </p:cNvGrpSpPr>
              <p:nvPr/>
            </p:nvGrpSpPr>
            <p:grpSpPr bwMode="auto">
              <a:xfrm>
                <a:off x="592" y="388"/>
                <a:ext cx="779" cy="632"/>
                <a:chOff x="592" y="388"/>
                <a:chExt cx="779" cy="632"/>
              </a:xfrm>
            </p:grpSpPr>
            <p:sp>
              <p:nvSpPr>
                <p:cNvPr id="38935" name="Rectangle 21"/>
                <p:cNvSpPr>
                  <a:spLocks noChangeArrowheads="1"/>
                </p:cNvSpPr>
                <p:nvPr/>
              </p:nvSpPr>
              <p:spPr bwMode="auto">
                <a:xfrm>
                  <a:off x="635" y="395"/>
                  <a:ext cx="69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a:t>语言的符号集为：{0，1}；</a:t>
                  </a:r>
                </a:p>
                <a:p>
                  <a:pPr algn="just">
                    <a:spcBef>
                      <a:spcPct val="0"/>
                    </a:spcBef>
                    <a:buFontTx/>
                    <a:buNone/>
                  </a:pPr>
                  <a:r>
                    <a:rPr lang="zh-CN" altLang="en-US"/>
                    <a:t>用机器指令对算法进行描述</a:t>
                  </a:r>
                </a:p>
                <a:p>
                  <a:pPr algn="just">
                    <a:spcBef>
                      <a:spcPct val="0"/>
                    </a:spcBef>
                    <a:buFontTx/>
                    <a:buNone/>
                  </a:pPr>
                  <a:endParaRPr lang="zh-CN" altLang="en-US"/>
                </a:p>
              </p:txBody>
            </p:sp>
            <p:sp>
              <p:nvSpPr>
                <p:cNvPr id="38936" name="Rectangle 22"/>
                <p:cNvSpPr>
                  <a:spLocks noChangeArrowheads="1"/>
                </p:cNvSpPr>
                <p:nvPr/>
              </p:nvSpPr>
              <p:spPr bwMode="auto">
                <a:xfrm>
                  <a:off x="592" y="388"/>
                  <a:ext cx="779" cy="63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29" name="Group 23"/>
              <p:cNvGrpSpPr>
                <a:grpSpLocks/>
              </p:cNvGrpSpPr>
              <p:nvPr/>
            </p:nvGrpSpPr>
            <p:grpSpPr bwMode="auto">
              <a:xfrm>
                <a:off x="1371" y="388"/>
                <a:ext cx="1209" cy="632"/>
                <a:chOff x="1371" y="388"/>
                <a:chExt cx="1209" cy="632"/>
              </a:xfrm>
            </p:grpSpPr>
            <p:sp>
              <p:nvSpPr>
                <p:cNvPr id="38933" name="Rectangle 24"/>
                <p:cNvSpPr>
                  <a:spLocks noChangeArrowheads="1"/>
                </p:cNvSpPr>
                <p:nvPr/>
              </p:nvSpPr>
              <p:spPr bwMode="auto">
                <a:xfrm>
                  <a:off x="1414" y="395"/>
                  <a:ext cx="112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a:t>图灵机（过程语言的基础）、波斯特系统（字符串处理语言的基础）、</a:t>
                  </a:r>
                  <a:r>
                    <a:rPr lang="en-US" altLang="zh-CN"/>
                    <a:t>λ-</a:t>
                  </a:r>
                  <a:r>
                    <a:rPr lang="zh-CN" altLang="en-US"/>
                    <a:t>演算（函数式语言的基础）等计算模型</a:t>
                  </a:r>
                </a:p>
                <a:p>
                  <a:pPr algn="just">
                    <a:spcBef>
                      <a:spcPct val="0"/>
                    </a:spcBef>
                    <a:buFontTx/>
                    <a:buNone/>
                  </a:pPr>
                  <a:endParaRPr lang="zh-CN" altLang="en-US"/>
                </a:p>
              </p:txBody>
            </p:sp>
            <p:sp>
              <p:nvSpPr>
                <p:cNvPr id="38934" name="Rectangle 25"/>
                <p:cNvSpPr>
                  <a:spLocks noChangeArrowheads="1"/>
                </p:cNvSpPr>
                <p:nvPr/>
              </p:nvSpPr>
              <p:spPr bwMode="auto">
                <a:xfrm>
                  <a:off x="1371" y="388"/>
                  <a:ext cx="1209" cy="63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38930" name="Group 26"/>
              <p:cNvGrpSpPr>
                <a:grpSpLocks/>
              </p:cNvGrpSpPr>
              <p:nvPr/>
            </p:nvGrpSpPr>
            <p:grpSpPr bwMode="auto">
              <a:xfrm>
                <a:off x="2580" y="388"/>
                <a:ext cx="798" cy="632"/>
                <a:chOff x="2580" y="388"/>
                <a:chExt cx="798" cy="632"/>
              </a:xfrm>
            </p:grpSpPr>
            <p:sp>
              <p:nvSpPr>
                <p:cNvPr id="38931" name="Rectangle 27"/>
                <p:cNvSpPr>
                  <a:spLocks noChangeArrowheads="1"/>
                </p:cNvSpPr>
                <p:nvPr/>
              </p:nvSpPr>
              <p:spPr bwMode="auto">
                <a:xfrm>
                  <a:off x="2623" y="395"/>
                  <a:ext cx="712"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a:t>冯·诺依曼型计算机等实现技术；</a:t>
                  </a:r>
                </a:p>
                <a:p>
                  <a:pPr algn="just">
                    <a:spcBef>
                      <a:spcPct val="0"/>
                    </a:spcBef>
                    <a:buFontTx/>
                    <a:buNone/>
                  </a:pPr>
                  <a:r>
                    <a:rPr lang="zh-CN" altLang="en-US"/>
                    <a:t>数字电子计算机产品</a:t>
                  </a:r>
                </a:p>
                <a:p>
                  <a:pPr algn="just">
                    <a:spcBef>
                      <a:spcPct val="0"/>
                    </a:spcBef>
                    <a:buFontTx/>
                    <a:buNone/>
                  </a:pPr>
                  <a:endParaRPr lang="zh-CN" altLang="en-US"/>
                </a:p>
              </p:txBody>
            </p:sp>
            <p:sp>
              <p:nvSpPr>
                <p:cNvPr id="38932" name="Rectangle 28"/>
                <p:cNvSpPr>
                  <a:spLocks noChangeArrowheads="1"/>
                </p:cNvSpPr>
                <p:nvPr/>
              </p:nvSpPr>
              <p:spPr bwMode="auto">
                <a:xfrm>
                  <a:off x="2580" y="388"/>
                  <a:ext cx="798" cy="63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sp>
          <p:nvSpPr>
            <p:cNvPr id="38922" name="Rectangle 29"/>
            <p:cNvSpPr>
              <a:spLocks noChangeArrowheads="1"/>
            </p:cNvSpPr>
            <p:nvPr/>
          </p:nvSpPr>
          <p:spPr bwMode="auto">
            <a:xfrm>
              <a:off x="-3" y="-3"/>
              <a:ext cx="3384" cy="1026"/>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cxnSp>
        <p:nvCxnSpPr>
          <p:cNvPr id="38917" name="直接连接符 2"/>
          <p:cNvCxnSpPr>
            <a:cxnSpLocks noChangeShapeType="1"/>
          </p:cNvCxnSpPr>
          <p:nvPr/>
        </p:nvCxnSpPr>
        <p:spPr bwMode="auto">
          <a:xfrm>
            <a:off x="7938" y="1628775"/>
            <a:ext cx="913606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8918" name="直接连接符 4"/>
          <p:cNvCxnSpPr>
            <a:cxnSpLocks noChangeShapeType="1"/>
          </p:cNvCxnSpPr>
          <p:nvPr/>
        </p:nvCxnSpPr>
        <p:spPr bwMode="auto">
          <a:xfrm flipV="1">
            <a:off x="1608138" y="1628775"/>
            <a:ext cx="0" cy="10398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8919" name="直接连接符 6"/>
          <p:cNvCxnSpPr>
            <a:cxnSpLocks noChangeShapeType="1"/>
          </p:cNvCxnSpPr>
          <p:nvPr/>
        </p:nvCxnSpPr>
        <p:spPr bwMode="auto">
          <a:xfrm flipV="1">
            <a:off x="3713163" y="1628775"/>
            <a:ext cx="0" cy="10398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8920" name="直接连接符 8"/>
          <p:cNvCxnSpPr>
            <a:cxnSpLocks noChangeShapeType="1"/>
          </p:cNvCxnSpPr>
          <p:nvPr/>
        </p:nvCxnSpPr>
        <p:spPr bwMode="auto">
          <a:xfrm flipV="1">
            <a:off x="6980238" y="1628775"/>
            <a:ext cx="0" cy="10398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5" name="Rectangle 11"/>
          <p:cNvSpPr txBox="1">
            <a:spLocks noChangeArrowheads="1"/>
          </p:cNvSpPr>
          <p:nvPr/>
        </p:nvSpPr>
        <p:spPr>
          <a:xfrm>
            <a:off x="685800" y="612371"/>
            <a:ext cx="7772400" cy="838200"/>
          </a:xfrm>
          <a:prstGeom prst="rect">
            <a:avLst/>
          </a:prstGeom>
        </p:spPr>
        <p:txBody>
          <a:bodyPr vert="horz" lIns="91440" tIns="45720" rIns="91440" bIns="45720" rtlCol="0" anchor="ctr">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4000" b="1" dirty="0">
                <a:latin typeface="+mj-ea"/>
              </a:rPr>
              <a:t>计算机语言在裸机级所取得的主要成果</a:t>
            </a:r>
            <a:endParaRPr lang="zh-CN" altLang="en-US" sz="4000" b="1" kern="0" dirty="0"/>
          </a:p>
        </p:txBody>
      </p:sp>
      <p:sp>
        <p:nvSpPr>
          <p:cNvPr id="36" name="Line 13"/>
          <p:cNvSpPr>
            <a:spLocks noChangeShapeType="1"/>
          </p:cNvSpPr>
          <p:nvPr/>
        </p:nvSpPr>
        <p:spPr bwMode="auto">
          <a:xfrm>
            <a:off x="609600" y="137437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7958730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446032"/>
            <a:ext cx="9144000" cy="994172"/>
          </a:xfrm>
        </p:spPr>
        <p:txBody>
          <a:bodyPr/>
          <a:lstStyle/>
          <a:p>
            <a:pPr algn="ctr"/>
            <a:r>
              <a:rPr lang="zh-CN" altLang="en-US" sz="3600" b="1" dirty="0"/>
              <a:t>什么是</a:t>
            </a:r>
            <a:r>
              <a:rPr lang="zh-CN" altLang="en-US" sz="3600" b="1" dirty="0" smtClean="0"/>
              <a:t>程序设计语言？？</a:t>
            </a:r>
            <a:endParaRPr lang="zh-CN" altLang="en-US" dirty="0"/>
          </a:p>
        </p:txBody>
      </p:sp>
      <p:sp>
        <p:nvSpPr>
          <p:cNvPr id="3" name="标题 1"/>
          <p:cNvSpPr txBox="1">
            <a:spLocks/>
          </p:cNvSpPr>
          <p:nvPr/>
        </p:nvSpPr>
        <p:spPr>
          <a:xfrm>
            <a:off x="0" y="2155080"/>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是计算机？？</a:t>
            </a:r>
            <a:endParaRPr lang="zh-CN" altLang="en-US" dirty="0"/>
          </a:p>
        </p:txBody>
      </p:sp>
      <p:sp>
        <p:nvSpPr>
          <p:cNvPr id="4" name="标题 1"/>
          <p:cNvSpPr txBox="1">
            <a:spLocks/>
          </p:cNvSpPr>
          <p:nvPr/>
        </p:nvSpPr>
        <p:spPr>
          <a:xfrm>
            <a:off x="0" y="4736984"/>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smtClean="0"/>
              <a:t>什么是</a:t>
            </a:r>
            <a:r>
              <a:rPr lang="en-US" altLang="zh-CN" sz="3600" b="1" dirty="0" smtClean="0"/>
              <a:t>JAVA</a:t>
            </a:r>
            <a:r>
              <a:rPr lang="zh-CN" altLang="en-US" sz="3600" b="1" dirty="0" smtClean="0"/>
              <a:t>？？</a:t>
            </a:r>
            <a:endParaRPr lang="zh-CN" altLang="en-US" dirty="0"/>
          </a:p>
        </p:txBody>
      </p:sp>
      <p:sp>
        <p:nvSpPr>
          <p:cNvPr id="8" name="标题 1"/>
          <p:cNvSpPr txBox="1">
            <a:spLocks/>
          </p:cNvSpPr>
          <p:nvPr/>
        </p:nvSpPr>
        <p:spPr>
          <a:xfrm>
            <a:off x="0" y="864128"/>
            <a:ext cx="91440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t>什么</a:t>
            </a:r>
            <a:r>
              <a:rPr lang="zh-CN" altLang="en-US" sz="3600" b="1" dirty="0" smtClean="0"/>
              <a:t>是计算？？</a:t>
            </a:r>
            <a:endParaRPr lang="zh-CN" altLang="en-US" dirty="0"/>
          </a:p>
        </p:txBody>
      </p:sp>
    </p:spTree>
    <p:extLst>
      <p:ext uri="{BB962C8B-B14F-4D97-AF65-F5344CB8AC3E}">
        <p14:creationId xmlns:p14="http://schemas.microsoft.com/office/powerpoint/2010/main" val="1934239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r>
              <a:rPr lang="zh-CN" altLang="en-US" dirty="0"/>
              <a:t>教材</a:t>
            </a:r>
          </a:p>
        </p:txBody>
      </p:sp>
      <p:pic>
        <p:nvPicPr>
          <p:cNvPr id="5" name="内容占位符 4"/>
          <p:cNvPicPr>
            <a:picLocks noGrp="1" noChangeAspect="1"/>
          </p:cNvPicPr>
          <p:nvPr>
            <p:ph idx="1"/>
          </p:nvPr>
        </p:nvPicPr>
        <p:blipFill>
          <a:blip r:embed="rId3"/>
          <a:stretch>
            <a:fillRect/>
          </a:stretch>
        </p:blipFill>
        <p:spPr>
          <a:xfrm>
            <a:off x="3432407" y="2125266"/>
            <a:ext cx="1736631" cy="2418094"/>
          </a:xfrm>
          <a:prstGeom prst="rect">
            <a:avLst/>
          </a:prstGeom>
        </p:spPr>
      </p:pic>
      <p:sp>
        <p:nvSpPr>
          <p:cNvPr id="12" name="矩形 11"/>
          <p:cNvSpPr/>
          <p:nvPr/>
        </p:nvSpPr>
        <p:spPr>
          <a:xfrm>
            <a:off x="2107276" y="4773447"/>
            <a:ext cx="5242734" cy="323165"/>
          </a:xfrm>
          <a:prstGeom prst="rect">
            <a:avLst/>
          </a:prstGeom>
        </p:spPr>
        <p:txBody>
          <a:bodyPr wrap="square">
            <a:spAutoFit/>
          </a:bodyPr>
          <a:lstStyle/>
          <a:p>
            <a:r>
              <a:rPr lang="en-US" altLang="zh-CN" sz="1500" b="1" dirty="0">
                <a:solidFill>
                  <a:srgbClr val="323232"/>
                </a:solidFill>
                <a:latin typeface="Verdana" panose="020B0604030504040204" pitchFamily="34" charset="0"/>
              </a:rPr>
              <a:t>Java</a:t>
            </a:r>
            <a:r>
              <a:rPr lang="zh-CN" altLang="en-US" sz="1500" b="1" dirty="0">
                <a:solidFill>
                  <a:srgbClr val="323232"/>
                </a:solidFill>
                <a:latin typeface="Verdana" panose="020B0604030504040204" pitchFamily="34" charset="0"/>
              </a:rPr>
              <a:t>程序设计教程</a:t>
            </a:r>
            <a:r>
              <a:rPr lang="en-US" altLang="zh-CN" sz="1500" b="1" dirty="0">
                <a:solidFill>
                  <a:srgbClr val="323232"/>
                </a:solidFill>
                <a:latin typeface="Verdana" panose="020B0604030504040204" pitchFamily="34" charset="0"/>
              </a:rPr>
              <a:t>(</a:t>
            </a:r>
            <a:r>
              <a:rPr lang="zh-CN" altLang="en-US" sz="1500" b="1" dirty="0">
                <a:solidFill>
                  <a:srgbClr val="323232"/>
                </a:solidFill>
                <a:latin typeface="Verdana" panose="020B0604030504040204" pitchFamily="34" charset="0"/>
              </a:rPr>
              <a:t>第</a:t>
            </a:r>
            <a:r>
              <a:rPr lang="en-US" altLang="zh-CN" sz="1500" b="1" dirty="0">
                <a:solidFill>
                  <a:srgbClr val="323232"/>
                </a:solidFill>
                <a:latin typeface="Verdana" panose="020B0604030504040204" pitchFamily="34" charset="0"/>
              </a:rPr>
              <a:t>3</a:t>
            </a:r>
            <a:r>
              <a:rPr lang="zh-CN" altLang="en-US" sz="1500" b="1" dirty="0">
                <a:solidFill>
                  <a:srgbClr val="323232"/>
                </a:solidFill>
                <a:latin typeface="Verdana" panose="020B0604030504040204" pitchFamily="34" charset="0"/>
              </a:rPr>
              <a:t>版</a:t>
            </a:r>
            <a:r>
              <a:rPr lang="en-US" altLang="zh-CN" sz="1500" b="1" dirty="0">
                <a:solidFill>
                  <a:srgbClr val="323232"/>
                </a:solidFill>
                <a:latin typeface="Verdana" panose="020B0604030504040204" pitchFamily="34" charset="0"/>
              </a:rPr>
              <a:t>)  </a:t>
            </a:r>
            <a:r>
              <a:rPr lang="zh-CN" altLang="en-US" sz="1500" b="1" dirty="0">
                <a:solidFill>
                  <a:srgbClr val="323232"/>
                </a:solidFill>
                <a:latin typeface="Verdana" panose="020B0604030504040204" pitchFamily="34" charset="0"/>
              </a:rPr>
              <a:t>张思民 清华大学出版社</a:t>
            </a:r>
            <a:endParaRPr lang="en-US" altLang="zh-CN" sz="1500" b="1" dirty="0">
              <a:solidFill>
                <a:srgbClr val="323232"/>
              </a:solidFill>
              <a:latin typeface="Verdana" panose="020B0604030504040204" pitchFamily="34" charset="0"/>
            </a:endParaRPr>
          </a:p>
        </p:txBody>
      </p:sp>
      <p:sp>
        <p:nvSpPr>
          <p:cNvPr id="8"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83559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dirty="0" smtClean="0"/>
              <a:t>程序到底是</a:t>
            </a:r>
            <a:r>
              <a:rPr lang="zh-CN" altLang="en-US" sz="2800" dirty="0"/>
              <a:t>什么？</a:t>
            </a:r>
            <a:endParaRPr lang="en-US" altLang="zh-CN" sz="2800" dirty="0"/>
          </a:p>
          <a:p>
            <a:pPr lvl="1"/>
            <a:r>
              <a:rPr lang="zh-CN" altLang="en-US" sz="2400" dirty="0"/>
              <a:t>对于程序员，是一段代码</a:t>
            </a:r>
            <a:endParaRPr lang="en-US" altLang="zh-CN" sz="2400" dirty="0"/>
          </a:p>
          <a:p>
            <a:pPr lvl="1"/>
            <a:r>
              <a:rPr lang="zh-CN" altLang="en-US" sz="2400" dirty="0"/>
              <a:t>对于用户，是一个界面</a:t>
            </a:r>
            <a:endParaRPr lang="en-US" altLang="zh-CN" sz="2400" dirty="0"/>
          </a:p>
          <a:p>
            <a:pPr lvl="1"/>
            <a:r>
              <a:rPr lang="zh-CN" altLang="en-US" sz="2400" dirty="0"/>
              <a:t>对于老板，</a:t>
            </a:r>
            <a:r>
              <a:rPr lang="zh-CN" altLang="en-US" sz="2400" dirty="0" smtClean="0"/>
              <a:t>是钱</a:t>
            </a:r>
            <a:endParaRPr lang="en-US" altLang="zh-CN" sz="2400" dirty="0" smtClean="0"/>
          </a:p>
          <a:p>
            <a:pPr lvl="1"/>
            <a:r>
              <a:rPr lang="zh-CN" altLang="en-US" sz="2400" dirty="0" smtClean="0"/>
              <a:t>对于大多数人，是</a:t>
            </a:r>
            <a:r>
              <a:rPr lang="en-US" altLang="zh-CN" sz="2400" dirty="0" smtClean="0"/>
              <a:t>%^@#@%%#@</a:t>
            </a:r>
            <a:r>
              <a:rPr lang="zh-CN" altLang="en-US" sz="2400" dirty="0" smtClean="0"/>
              <a:t>“”</a:t>
            </a:r>
            <a:r>
              <a:rPr lang="en-US" altLang="zh-CN" sz="2400" dirty="0" smtClean="0"/>
              <a:t>@#@</a:t>
            </a:r>
            <a:r>
              <a:rPr lang="zh-CN" altLang="en-US" sz="2400" dirty="0" smtClean="0"/>
              <a:t>￥</a:t>
            </a:r>
            <a:r>
              <a:rPr lang="en-US" altLang="zh-CN" sz="2400" dirty="0" smtClean="0"/>
              <a:t>……</a:t>
            </a:r>
          </a:p>
          <a:p>
            <a:pPr lvl="1"/>
            <a:endParaRPr lang="en-US" altLang="zh-CN" sz="2400" dirty="0"/>
          </a:p>
          <a:p>
            <a:r>
              <a:rPr lang="zh-CN" altLang="en-US" sz="2400" dirty="0"/>
              <a:t>程序到底是什么？</a:t>
            </a:r>
            <a:endParaRPr lang="en-US" altLang="zh-CN" sz="2400" dirty="0"/>
          </a:p>
          <a:p>
            <a:pPr lvl="1"/>
            <a:r>
              <a:rPr lang="zh-CN" altLang="en-US" sz="2100" dirty="0" smtClean="0"/>
              <a:t>不仅是代码</a:t>
            </a:r>
            <a:endParaRPr lang="en-US" altLang="zh-CN" sz="2100" dirty="0" smtClean="0"/>
          </a:p>
          <a:p>
            <a:pPr lvl="1"/>
            <a:r>
              <a:rPr lang="zh-CN" altLang="en-US" sz="2100" dirty="0" smtClean="0"/>
              <a:t>是数据的载体</a:t>
            </a:r>
            <a:endParaRPr lang="en-US" altLang="zh-CN" sz="2100" dirty="0" smtClean="0"/>
          </a:p>
          <a:p>
            <a:pPr lvl="1"/>
            <a:r>
              <a:rPr lang="zh-CN" altLang="en-US" sz="2100" dirty="0" smtClean="0"/>
              <a:t>是算法的载体</a:t>
            </a:r>
            <a:endParaRPr lang="en-US" altLang="zh-CN" sz="2100" dirty="0" smtClean="0"/>
          </a:p>
          <a:p>
            <a:pPr lvl="1"/>
            <a:r>
              <a:rPr lang="zh-CN" altLang="en-US" sz="2100" dirty="0" smtClean="0"/>
              <a:t>信息转换方法的描述</a:t>
            </a:r>
            <a:endParaRPr lang="en-US" altLang="zh-CN" sz="2100" dirty="0"/>
          </a:p>
          <a:p>
            <a:endParaRPr lang="en-US" altLang="zh-CN" sz="2700" dirty="0"/>
          </a:p>
        </p:txBody>
      </p:sp>
      <p:sp>
        <p:nvSpPr>
          <p:cNvPr id="5" name="Rectangle 11"/>
          <p:cNvSpPr txBox="1">
            <a:spLocks noChangeArrowheads="1"/>
          </p:cNvSpPr>
          <p:nvPr/>
        </p:nvSpPr>
        <p:spPr>
          <a:xfrm>
            <a:off x="685800" y="30480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什么是程序</a:t>
            </a:r>
            <a:r>
              <a:rPr lang="en-US" altLang="zh-CN" sz="4000" b="1" dirty="0" smtClean="0"/>
              <a:t>?</a:t>
            </a:r>
            <a:endParaRPr lang="zh-CN" altLang="en-US" b="1" dirty="0" smtClean="0"/>
          </a:p>
        </p:txBody>
      </p:sp>
      <p:sp>
        <p:nvSpPr>
          <p:cNvPr id="6"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038084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11"/>
          <p:cNvSpPr>
            <a:spLocks noGrp="1" noChangeArrowheads="1"/>
          </p:cNvSpPr>
          <p:nvPr>
            <p:ph type="title"/>
          </p:nvPr>
        </p:nvSpPr>
        <p:spPr>
          <a:xfrm>
            <a:off x="685800" y="304800"/>
            <a:ext cx="7772400" cy="838200"/>
          </a:xfrm>
        </p:spPr>
        <p:txBody>
          <a:bodyPr/>
          <a:lstStyle/>
          <a:p>
            <a:pPr eaLnBrk="1" hangingPunct="1"/>
            <a:r>
              <a:rPr lang="zh-CN" altLang="en-US" sz="4000" b="1" dirty="0" smtClean="0">
                <a:solidFill>
                  <a:schemeClr val="tx1"/>
                </a:solidFill>
              </a:rPr>
              <a:t>什么是程序设计语言（</a:t>
            </a:r>
            <a:r>
              <a:rPr lang="en-US" altLang="zh-CN" sz="4000" b="1" dirty="0" smtClean="0">
                <a:solidFill>
                  <a:schemeClr val="tx1"/>
                </a:solidFill>
              </a:rPr>
              <a:t>PL）?</a:t>
            </a:r>
            <a:endParaRPr lang="zh-CN" altLang="en-US" b="1" dirty="0" smtClean="0">
              <a:solidFill>
                <a:schemeClr val="tx1"/>
              </a:solidFill>
            </a:endParaRPr>
          </a:p>
        </p:txBody>
      </p:sp>
      <p:sp>
        <p:nvSpPr>
          <p:cNvPr id="3088" name="Rectangle 12"/>
          <p:cNvSpPr>
            <a:spLocks noGrp="1" noChangeArrowheads="1"/>
          </p:cNvSpPr>
          <p:nvPr>
            <p:ph idx="1"/>
          </p:nvPr>
        </p:nvSpPr>
        <p:spPr>
          <a:xfrm>
            <a:off x="685800" y="1524000"/>
            <a:ext cx="7924800" cy="5029200"/>
          </a:xfrm>
        </p:spPr>
        <p:txBody>
          <a:bodyPr/>
          <a:lstStyle/>
          <a:p>
            <a:pPr eaLnBrk="1" hangingPunct="1"/>
            <a:r>
              <a:rPr lang="zh-CN" altLang="en-US" dirty="0" smtClean="0"/>
              <a:t>人机通信媒体(介)，软件的载体</a:t>
            </a:r>
          </a:p>
          <a:p>
            <a:pPr lvl="1" eaLnBrk="1" hangingPunct="1"/>
            <a:r>
              <a:rPr lang="zh-CN" altLang="en-US" dirty="0" smtClean="0"/>
              <a:t>人工语言       机器识别，方便人使用</a:t>
            </a:r>
          </a:p>
          <a:p>
            <a:pPr lvl="1" eaLnBrk="1" hangingPunct="1"/>
            <a:r>
              <a:rPr lang="zh-CN" altLang="en-US" dirty="0" smtClean="0"/>
              <a:t>形式语言       无二义性</a:t>
            </a:r>
          </a:p>
          <a:p>
            <a:pPr lvl="1" eaLnBrk="1" hangingPunct="1"/>
            <a:r>
              <a:rPr lang="zh-CN" altLang="en-US" dirty="0" smtClean="0"/>
              <a:t>必须可执行</a:t>
            </a:r>
          </a:p>
          <a:p>
            <a:pPr eaLnBrk="1" hangingPunct="1"/>
            <a:r>
              <a:rPr lang="zh-CN" altLang="en-US" dirty="0" smtClean="0"/>
              <a:t>它是计算机理论与计算机工程的交汇点</a:t>
            </a:r>
            <a:endParaRPr lang="zh-CN" altLang="en-US" b="1" dirty="0" smtClean="0"/>
          </a:p>
          <a:p>
            <a:pPr lvl="1" algn="just" eaLnBrk="1" hangingPunct="1"/>
            <a:r>
              <a:rPr lang="zh-CN" altLang="en-US" dirty="0" smtClean="0"/>
              <a:t>计算机科学是在符号学、集合论、离散数学、组合数学基础上发展的</a:t>
            </a:r>
          </a:p>
          <a:p>
            <a:pPr lvl="1" algn="just" eaLnBrk="1" hangingPunct="1"/>
            <a:r>
              <a:rPr lang="zh-CN" altLang="en-US" dirty="0" smtClean="0"/>
              <a:t>以符号语言表达的软件还要满足正确性、可靠性、安全性、可扩充、可移植、方便性</a:t>
            </a:r>
          </a:p>
        </p:txBody>
      </p:sp>
      <p:sp>
        <p:nvSpPr>
          <p:cNvPr id="3089"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28609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11"/>
          <p:cNvSpPr>
            <a:spLocks noGrp="1" noChangeArrowheads="1"/>
          </p:cNvSpPr>
          <p:nvPr>
            <p:ph type="title"/>
          </p:nvPr>
        </p:nvSpPr>
        <p:spPr>
          <a:xfrm>
            <a:off x="685800" y="304800"/>
            <a:ext cx="7772400" cy="838200"/>
          </a:xfrm>
        </p:spPr>
        <p:txBody>
          <a:bodyPr/>
          <a:lstStyle/>
          <a:p>
            <a:pPr eaLnBrk="1" hangingPunct="1"/>
            <a:r>
              <a:rPr lang="zh-CN" altLang="en-US" sz="4000" b="1" dirty="0" smtClean="0">
                <a:solidFill>
                  <a:schemeClr val="tx1"/>
                </a:solidFill>
              </a:rPr>
              <a:t>程序设计语言（</a:t>
            </a:r>
            <a:r>
              <a:rPr lang="en-US" altLang="zh-CN" sz="4000" b="1" dirty="0" smtClean="0">
                <a:solidFill>
                  <a:schemeClr val="tx1"/>
                </a:solidFill>
              </a:rPr>
              <a:t>PL）</a:t>
            </a:r>
            <a:r>
              <a:rPr lang="zh-CN" altLang="en-US" sz="4000" b="1" dirty="0"/>
              <a:t>怎么来的</a:t>
            </a:r>
            <a:r>
              <a:rPr lang="en-US" altLang="zh-CN" sz="4000" b="1" dirty="0" smtClean="0">
                <a:solidFill>
                  <a:schemeClr val="tx1"/>
                </a:solidFill>
              </a:rPr>
              <a:t>?</a:t>
            </a:r>
            <a:endParaRPr lang="zh-CN" altLang="en-US" b="1" dirty="0" smtClean="0">
              <a:solidFill>
                <a:schemeClr val="tx1"/>
              </a:solidFill>
            </a:endParaRPr>
          </a:p>
        </p:txBody>
      </p:sp>
      <p:sp>
        <p:nvSpPr>
          <p:cNvPr id="3088" name="Rectangle 12"/>
          <p:cNvSpPr>
            <a:spLocks noGrp="1" noChangeArrowheads="1"/>
          </p:cNvSpPr>
          <p:nvPr>
            <p:ph idx="1"/>
          </p:nvPr>
        </p:nvSpPr>
        <p:spPr>
          <a:xfrm>
            <a:off x="685800" y="1524000"/>
            <a:ext cx="7924800" cy="5029200"/>
          </a:xfrm>
        </p:spPr>
        <p:txBody>
          <a:bodyPr/>
          <a:lstStyle/>
          <a:p>
            <a:pPr eaLnBrk="1" hangingPunct="1"/>
            <a:r>
              <a:rPr lang="zh-CN" altLang="en-US" dirty="0" smtClean="0"/>
              <a:t>机器语言</a:t>
            </a:r>
            <a:r>
              <a:rPr lang="en-US" altLang="zh-CN" dirty="0" smtClean="0"/>
              <a:t/>
            </a:r>
            <a:br>
              <a:rPr lang="en-US" altLang="zh-CN" dirty="0" smtClean="0"/>
            </a:br>
            <a:endParaRPr lang="en-US" altLang="zh-CN" dirty="0" smtClean="0"/>
          </a:p>
          <a:p>
            <a:pPr eaLnBrk="1" hangingPunct="1"/>
            <a:r>
              <a:rPr lang="zh-CN" altLang="en-US" dirty="0" smtClean="0"/>
              <a:t>汇编语言</a:t>
            </a:r>
            <a:endParaRPr lang="en-US" altLang="zh-CN" dirty="0" smtClean="0"/>
          </a:p>
          <a:p>
            <a:pPr eaLnBrk="1" hangingPunct="1"/>
            <a:endParaRPr lang="en-US" altLang="zh-CN" dirty="0"/>
          </a:p>
          <a:p>
            <a:pPr eaLnBrk="1" hangingPunct="1"/>
            <a:r>
              <a:rPr lang="zh-CN" altLang="en-US" dirty="0" smtClean="0"/>
              <a:t>高级语言</a:t>
            </a:r>
            <a:endParaRPr lang="en-US" altLang="zh-CN" dirty="0" smtClean="0"/>
          </a:p>
          <a:p>
            <a:pPr eaLnBrk="1" hangingPunct="1"/>
            <a:endParaRPr lang="en-US" altLang="zh-CN" dirty="0"/>
          </a:p>
          <a:p>
            <a:pPr eaLnBrk="1" hangingPunct="1"/>
            <a:r>
              <a:rPr lang="zh-CN" altLang="en-US" dirty="0" smtClean="0"/>
              <a:t>图形界面</a:t>
            </a:r>
          </a:p>
        </p:txBody>
      </p:sp>
      <p:sp>
        <p:nvSpPr>
          <p:cNvPr id="3089"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62126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11"/>
          <p:cNvSpPr>
            <a:spLocks noGrp="1" noChangeArrowheads="1"/>
          </p:cNvSpPr>
          <p:nvPr>
            <p:ph type="title"/>
          </p:nvPr>
        </p:nvSpPr>
        <p:spPr>
          <a:xfrm>
            <a:off x="685800" y="304800"/>
            <a:ext cx="7772400" cy="838200"/>
          </a:xfrm>
        </p:spPr>
        <p:txBody>
          <a:bodyPr/>
          <a:lstStyle/>
          <a:p>
            <a:pPr eaLnBrk="1" hangingPunct="1"/>
            <a:r>
              <a:rPr lang="zh-CN" altLang="en-US" sz="4000" b="1" dirty="0" smtClean="0">
                <a:solidFill>
                  <a:schemeClr val="tx1"/>
                </a:solidFill>
              </a:rPr>
              <a:t>程序设计语言（</a:t>
            </a:r>
            <a:r>
              <a:rPr lang="en-US" altLang="zh-CN" sz="4000" b="1" dirty="0" smtClean="0">
                <a:solidFill>
                  <a:schemeClr val="tx1"/>
                </a:solidFill>
              </a:rPr>
              <a:t>PL）</a:t>
            </a:r>
            <a:r>
              <a:rPr lang="zh-CN" altLang="en-US" sz="4000" b="1" dirty="0"/>
              <a:t>怎么来的</a:t>
            </a:r>
            <a:r>
              <a:rPr lang="en-US" altLang="zh-CN" sz="4000" b="1" dirty="0" smtClean="0">
                <a:solidFill>
                  <a:schemeClr val="tx1"/>
                </a:solidFill>
              </a:rPr>
              <a:t>?</a:t>
            </a:r>
            <a:endParaRPr lang="zh-CN" altLang="en-US" b="1" dirty="0" smtClean="0">
              <a:solidFill>
                <a:schemeClr val="tx1"/>
              </a:solidFill>
            </a:endParaRPr>
          </a:p>
        </p:txBody>
      </p:sp>
      <p:sp>
        <p:nvSpPr>
          <p:cNvPr id="3088" name="Rectangle 12"/>
          <p:cNvSpPr>
            <a:spLocks noGrp="1" noChangeArrowheads="1"/>
          </p:cNvSpPr>
          <p:nvPr>
            <p:ph idx="1"/>
          </p:nvPr>
        </p:nvSpPr>
        <p:spPr>
          <a:xfrm>
            <a:off x="685800" y="1524000"/>
            <a:ext cx="7924800" cy="4253345"/>
          </a:xfrm>
        </p:spPr>
        <p:txBody>
          <a:bodyPr>
            <a:normAutofit/>
          </a:bodyPr>
          <a:lstStyle/>
          <a:p>
            <a:pPr eaLnBrk="1" hangingPunct="1"/>
            <a:r>
              <a:rPr lang="zh-CN" altLang="en-US" sz="2800" dirty="0" smtClean="0"/>
              <a:t>数学发展</a:t>
            </a:r>
            <a:endParaRPr lang="en-US" altLang="zh-CN" sz="2800" dirty="0" smtClean="0"/>
          </a:p>
          <a:p>
            <a:pPr eaLnBrk="1" hangingPunct="1"/>
            <a:endParaRPr lang="en-US" altLang="zh-CN" sz="2800" dirty="0"/>
          </a:p>
          <a:p>
            <a:pPr eaLnBrk="1" hangingPunct="1"/>
            <a:r>
              <a:rPr lang="zh-CN" altLang="en-US" sz="2800" dirty="0" smtClean="0"/>
              <a:t>计算理论发展</a:t>
            </a:r>
            <a:endParaRPr lang="en-US" altLang="zh-CN" sz="2800" dirty="0" smtClean="0"/>
          </a:p>
          <a:p>
            <a:pPr eaLnBrk="1" hangingPunct="1"/>
            <a:endParaRPr lang="en-US" altLang="zh-CN" sz="2800" dirty="0"/>
          </a:p>
          <a:p>
            <a:pPr eaLnBrk="1" hangingPunct="1"/>
            <a:r>
              <a:rPr lang="zh-CN" altLang="en-US" sz="2800" dirty="0" smtClean="0"/>
              <a:t>硬件的发展</a:t>
            </a:r>
            <a:endParaRPr lang="en-US" altLang="zh-CN" sz="2800" dirty="0" smtClean="0"/>
          </a:p>
          <a:p>
            <a:pPr eaLnBrk="1" hangingPunct="1"/>
            <a:endParaRPr lang="en-US" altLang="zh-CN" sz="2800" dirty="0"/>
          </a:p>
          <a:p>
            <a:pPr eaLnBrk="1" hangingPunct="1"/>
            <a:r>
              <a:rPr lang="zh-CN" altLang="en-US" sz="2800" dirty="0" smtClean="0"/>
              <a:t>商业的发展</a:t>
            </a:r>
          </a:p>
        </p:txBody>
      </p:sp>
      <p:sp>
        <p:nvSpPr>
          <p:cNvPr id="3089" name="Line 13"/>
          <p:cNvSpPr>
            <a:spLocks noChangeShapeType="1"/>
          </p:cNvSpPr>
          <p:nvPr/>
        </p:nvSpPr>
        <p:spPr bwMode="auto">
          <a:xfrm>
            <a:off x="609600" y="106680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1133140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0" y="0"/>
            <a:ext cx="990600" cy="328613"/>
          </a:xfrm>
          <a:prstGeom prst="rect">
            <a:avLst/>
          </a:prstGeom>
          <a:noFill/>
          <a:ln w="9525">
            <a:noFill/>
            <a:miter lim="800000"/>
            <a:headEnd/>
            <a:tailEnd/>
          </a:ln>
        </p:spPr>
        <p:txBody>
          <a:bodyPr>
            <a:spAutoFit/>
          </a:bodyPr>
          <a:lstStyle/>
          <a:p>
            <a:pPr>
              <a:spcBef>
                <a:spcPct val="50000"/>
              </a:spcBef>
            </a:pPr>
            <a:r>
              <a:rPr kumimoji="1" lang="zh-CN" altLang="en-US" sz="2400"/>
              <a:t>1900</a:t>
            </a:r>
          </a:p>
        </p:txBody>
      </p:sp>
      <p:sp>
        <p:nvSpPr>
          <p:cNvPr id="25603" name="Text Box 3"/>
          <p:cNvSpPr txBox="1">
            <a:spLocks noChangeArrowheads="1"/>
          </p:cNvSpPr>
          <p:nvPr/>
        </p:nvSpPr>
        <p:spPr bwMode="auto">
          <a:xfrm>
            <a:off x="0" y="1700213"/>
            <a:ext cx="990600" cy="330200"/>
          </a:xfrm>
          <a:prstGeom prst="rect">
            <a:avLst/>
          </a:prstGeom>
          <a:noFill/>
          <a:ln w="9525">
            <a:noFill/>
            <a:miter lim="800000"/>
            <a:headEnd/>
            <a:tailEnd/>
          </a:ln>
        </p:spPr>
        <p:txBody>
          <a:bodyPr>
            <a:spAutoFit/>
          </a:bodyPr>
          <a:lstStyle/>
          <a:p>
            <a:pPr>
              <a:spcBef>
                <a:spcPct val="50000"/>
              </a:spcBef>
            </a:pPr>
            <a:r>
              <a:rPr kumimoji="1" lang="zh-CN" altLang="en-US" sz="2400"/>
              <a:t>1930</a:t>
            </a:r>
          </a:p>
        </p:txBody>
      </p:sp>
      <p:sp>
        <p:nvSpPr>
          <p:cNvPr id="25604" name="Text Box 4"/>
          <p:cNvSpPr txBox="1">
            <a:spLocks noChangeArrowheads="1"/>
          </p:cNvSpPr>
          <p:nvPr/>
        </p:nvSpPr>
        <p:spPr bwMode="auto">
          <a:xfrm>
            <a:off x="0" y="2249488"/>
            <a:ext cx="990600" cy="328612"/>
          </a:xfrm>
          <a:prstGeom prst="rect">
            <a:avLst/>
          </a:prstGeom>
          <a:noFill/>
          <a:ln w="9525">
            <a:noFill/>
            <a:miter lim="800000"/>
            <a:headEnd/>
            <a:tailEnd/>
          </a:ln>
        </p:spPr>
        <p:txBody>
          <a:bodyPr>
            <a:spAutoFit/>
          </a:bodyPr>
          <a:lstStyle/>
          <a:p>
            <a:pPr>
              <a:spcBef>
                <a:spcPct val="50000"/>
              </a:spcBef>
            </a:pPr>
            <a:r>
              <a:rPr kumimoji="1" lang="zh-CN" altLang="en-US" sz="2400"/>
              <a:t>1940</a:t>
            </a:r>
          </a:p>
        </p:txBody>
      </p:sp>
      <p:sp>
        <p:nvSpPr>
          <p:cNvPr id="25605" name="Text Box 5"/>
          <p:cNvSpPr txBox="1">
            <a:spLocks noChangeArrowheads="1"/>
          </p:cNvSpPr>
          <p:nvPr/>
        </p:nvSpPr>
        <p:spPr bwMode="auto">
          <a:xfrm>
            <a:off x="0" y="3071813"/>
            <a:ext cx="990600" cy="330200"/>
          </a:xfrm>
          <a:prstGeom prst="rect">
            <a:avLst/>
          </a:prstGeom>
          <a:noFill/>
          <a:ln w="9525">
            <a:noFill/>
            <a:miter lim="800000"/>
            <a:headEnd/>
            <a:tailEnd/>
          </a:ln>
        </p:spPr>
        <p:txBody>
          <a:bodyPr>
            <a:spAutoFit/>
          </a:bodyPr>
          <a:lstStyle/>
          <a:p>
            <a:pPr>
              <a:spcBef>
                <a:spcPct val="50000"/>
              </a:spcBef>
            </a:pPr>
            <a:r>
              <a:rPr kumimoji="1" lang="zh-CN" altLang="en-US" sz="2400"/>
              <a:t>1950</a:t>
            </a:r>
          </a:p>
        </p:txBody>
      </p:sp>
      <p:sp>
        <p:nvSpPr>
          <p:cNvPr id="25606" name="Text Box 6"/>
          <p:cNvSpPr txBox="1">
            <a:spLocks noChangeArrowheads="1"/>
          </p:cNvSpPr>
          <p:nvPr/>
        </p:nvSpPr>
        <p:spPr bwMode="auto">
          <a:xfrm>
            <a:off x="0" y="3676650"/>
            <a:ext cx="990600" cy="328613"/>
          </a:xfrm>
          <a:prstGeom prst="rect">
            <a:avLst/>
          </a:prstGeom>
          <a:noFill/>
          <a:ln w="9525">
            <a:noFill/>
            <a:miter lim="800000"/>
            <a:headEnd/>
            <a:tailEnd/>
          </a:ln>
        </p:spPr>
        <p:txBody>
          <a:bodyPr>
            <a:spAutoFit/>
          </a:bodyPr>
          <a:lstStyle/>
          <a:p>
            <a:pPr>
              <a:spcBef>
                <a:spcPct val="50000"/>
              </a:spcBef>
            </a:pPr>
            <a:r>
              <a:rPr kumimoji="1" lang="zh-CN" altLang="en-US" sz="2400"/>
              <a:t>1960</a:t>
            </a:r>
          </a:p>
        </p:txBody>
      </p:sp>
      <p:sp>
        <p:nvSpPr>
          <p:cNvPr id="25607" name="Text Box 7"/>
          <p:cNvSpPr txBox="1">
            <a:spLocks noChangeArrowheads="1"/>
          </p:cNvSpPr>
          <p:nvPr/>
        </p:nvSpPr>
        <p:spPr bwMode="auto">
          <a:xfrm>
            <a:off x="0" y="4443413"/>
            <a:ext cx="990600" cy="330200"/>
          </a:xfrm>
          <a:prstGeom prst="rect">
            <a:avLst/>
          </a:prstGeom>
          <a:noFill/>
          <a:ln w="9525">
            <a:noFill/>
            <a:miter lim="800000"/>
            <a:headEnd/>
            <a:tailEnd/>
          </a:ln>
        </p:spPr>
        <p:txBody>
          <a:bodyPr>
            <a:spAutoFit/>
          </a:bodyPr>
          <a:lstStyle/>
          <a:p>
            <a:pPr>
              <a:spcBef>
                <a:spcPct val="50000"/>
              </a:spcBef>
            </a:pPr>
            <a:r>
              <a:rPr kumimoji="1" lang="zh-CN" altLang="en-US" sz="2400"/>
              <a:t>1970</a:t>
            </a:r>
          </a:p>
        </p:txBody>
      </p:sp>
      <p:sp>
        <p:nvSpPr>
          <p:cNvPr id="25608" name="Text Box 8"/>
          <p:cNvSpPr txBox="1">
            <a:spLocks noChangeArrowheads="1"/>
          </p:cNvSpPr>
          <p:nvPr/>
        </p:nvSpPr>
        <p:spPr bwMode="auto">
          <a:xfrm>
            <a:off x="0" y="5430838"/>
            <a:ext cx="990600" cy="330200"/>
          </a:xfrm>
          <a:prstGeom prst="rect">
            <a:avLst/>
          </a:prstGeom>
          <a:noFill/>
          <a:ln w="9525">
            <a:noFill/>
            <a:miter lim="800000"/>
            <a:headEnd/>
            <a:tailEnd/>
          </a:ln>
        </p:spPr>
        <p:txBody>
          <a:bodyPr>
            <a:spAutoFit/>
          </a:bodyPr>
          <a:lstStyle/>
          <a:p>
            <a:pPr>
              <a:spcBef>
                <a:spcPct val="50000"/>
              </a:spcBef>
            </a:pPr>
            <a:r>
              <a:rPr kumimoji="1" lang="zh-CN" altLang="en-US" sz="2400"/>
              <a:t>1980</a:t>
            </a:r>
          </a:p>
        </p:txBody>
      </p:sp>
      <p:sp>
        <p:nvSpPr>
          <p:cNvPr id="25609" name="Text Box 9"/>
          <p:cNvSpPr txBox="1">
            <a:spLocks noChangeArrowheads="1"/>
          </p:cNvSpPr>
          <p:nvPr/>
        </p:nvSpPr>
        <p:spPr bwMode="auto">
          <a:xfrm>
            <a:off x="0" y="6172200"/>
            <a:ext cx="990600" cy="328613"/>
          </a:xfrm>
          <a:prstGeom prst="rect">
            <a:avLst/>
          </a:prstGeom>
          <a:noFill/>
          <a:ln w="9525">
            <a:noFill/>
            <a:miter lim="800000"/>
            <a:headEnd/>
            <a:tailEnd/>
          </a:ln>
        </p:spPr>
        <p:txBody>
          <a:bodyPr>
            <a:spAutoFit/>
          </a:bodyPr>
          <a:lstStyle/>
          <a:p>
            <a:pPr>
              <a:spcBef>
                <a:spcPct val="50000"/>
              </a:spcBef>
            </a:pPr>
            <a:r>
              <a:rPr kumimoji="1" lang="zh-CN" altLang="en-US" sz="2400"/>
              <a:t>1990</a:t>
            </a:r>
          </a:p>
        </p:txBody>
      </p:sp>
      <p:sp>
        <p:nvSpPr>
          <p:cNvPr id="25610" name="Text Box 10"/>
          <p:cNvSpPr txBox="1">
            <a:spLocks noChangeArrowheads="1"/>
          </p:cNvSpPr>
          <p:nvPr/>
        </p:nvSpPr>
        <p:spPr bwMode="auto">
          <a:xfrm>
            <a:off x="0" y="549275"/>
            <a:ext cx="990600" cy="328613"/>
          </a:xfrm>
          <a:prstGeom prst="rect">
            <a:avLst/>
          </a:prstGeom>
          <a:noFill/>
          <a:ln w="9525">
            <a:noFill/>
            <a:miter lim="800000"/>
            <a:headEnd/>
            <a:tailEnd/>
          </a:ln>
        </p:spPr>
        <p:txBody>
          <a:bodyPr>
            <a:spAutoFit/>
          </a:bodyPr>
          <a:lstStyle/>
          <a:p>
            <a:pPr>
              <a:spcBef>
                <a:spcPct val="50000"/>
              </a:spcBef>
            </a:pPr>
            <a:r>
              <a:rPr kumimoji="1" lang="zh-CN" altLang="en-US" sz="2400"/>
              <a:t>1910</a:t>
            </a:r>
          </a:p>
        </p:txBody>
      </p:sp>
      <p:sp>
        <p:nvSpPr>
          <p:cNvPr id="25611" name="Text Box 11"/>
          <p:cNvSpPr txBox="1">
            <a:spLocks noChangeArrowheads="1"/>
          </p:cNvSpPr>
          <p:nvPr/>
        </p:nvSpPr>
        <p:spPr bwMode="auto">
          <a:xfrm>
            <a:off x="0" y="987425"/>
            <a:ext cx="990600" cy="328613"/>
          </a:xfrm>
          <a:prstGeom prst="rect">
            <a:avLst/>
          </a:prstGeom>
          <a:noFill/>
          <a:ln w="9525">
            <a:noFill/>
            <a:miter lim="800000"/>
            <a:headEnd/>
            <a:tailEnd/>
          </a:ln>
        </p:spPr>
        <p:txBody>
          <a:bodyPr>
            <a:spAutoFit/>
          </a:bodyPr>
          <a:lstStyle/>
          <a:p>
            <a:pPr>
              <a:spcBef>
                <a:spcPct val="50000"/>
              </a:spcBef>
            </a:pPr>
            <a:r>
              <a:rPr kumimoji="1" lang="zh-CN" altLang="en-US" sz="2400"/>
              <a:t>1920</a:t>
            </a:r>
          </a:p>
        </p:txBody>
      </p:sp>
      <p:sp>
        <p:nvSpPr>
          <p:cNvPr id="25612" name="Text Box 12"/>
          <p:cNvSpPr txBox="1">
            <a:spLocks noChangeArrowheads="1"/>
          </p:cNvSpPr>
          <p:nvPr/>
        </p:nvSpPr>
        <p:spPr bwMode="auto">
          <a:xfrm>
            <a:off x="3124200" y="987425"/>
            <a:ext cx="2514600" cy="328613"/>
          </a:xfrm>
          <a:prstGeom prst="rect">
            <a:avLst/>
          </a:prstGeom>
          <a:noFill/>
          <a:ln w="9525">
            <a:noFill/>
            <a:miter lim="800000"/>
            <a:headEnd/>
            <a:tailEnd/>
          </a:ln>
        </p:spPr>
        <p:txBody>
          <a:bodyPr>
            <a:spAutoFit/>
          </a:bodyPr>
          <a:lstStyle/>
          <a:p>
            <a:pPr>
              <a:spcBef>
                <a:spcPct val="50000"/>
              </a:spcBef>
            </a:pPr>
            <a:r>
              <a:rPr kumimoji="1" lang="zh-CN" altLang="en-US" sz="2400"/>
              <a:t>自动数学 </a:t>
            </a:r>
            <a:r>
              <a:rPr kumimoji="1" lang="en-US" altLang="zh-CN" sz="2400"/>
              <a:t>POST</a:t>
            </a:r>
          </a:p>
        </p:txBody>
      </p:sp>
      <p:sp>
        <p:nvSpPr>
          <p:cNvPr id="25613" name="Text Box 13"/>
          <p:cNvSpPr txBox="1">
            <a:spLocks noChangeArrowheads="1"/>
          </p:cNvSpPr>
          <p:nvPr/>
        </p:nvSpPr>
        <p:spPr bwMode="auto">
          <a:xfrm>
            <a:off x="990600" y="493713"/>
            <a:ext cx="7848600" cy="457200"/>
          </a:xfrm>
          <a:prstGeom prst="rect">
            <a:avLst/>
          </a:prstGeom>
          <a:noFill/>
          <a:ln w="9525">
            <a:noFill/>
            <a:miter lim="800000"/>
            <a:headEnd/>
            <a:tailEnd/>
          </a:ln>
        </p:spPr>
        <p:txBody>
          <a:bodyPr>
            <a:spAutoFit/>
          </a:bodyPr>
          <a:lstStyle/>
          <a:p>
            <a:pPr>
              <a:spcBef>
                <a:spcPct val="50000"/>
              </a:spcBef>
            </a:pPr>
            <a:r>
              <a:rPr kumimoji="1" lang="en-US" altLang="zh-CN" sz="2400" dirty="0"/>
              <a:t>Alfred North Whitehead   </a:t>
            </a:r>
            <a:r>
              <a:rPr kumimoji="1" lang="en-US" altLang="zh-CN" sz="2400" dirty="0" err="1"/>
              <a:t>BertrandRussell</a:t>
            </a:r>
            <a:r>
              <a:rPr kumimoji="1" lang="en-US" altLang="zh-CN" sz="2400" dirty="0"/>
              <a:t> </a:t>
            </a:r>
            <a:r>
              <a:rPr kumimoji="1" lang="zh-CN" altLang="en-US" sz="2400" dirty="0"/>
              <a:t>符号逻辑(1910)</a:t>
            </a:r>
            <a:endParaRPr kumimoji="1" lang="zh-CN" altLang="en-US" sz="2400" b="1" dirty="0"/>
          </a:p>
        </p:txBody>
      </p:sp>
      <p:sp>
        <p:nvSpPr>
          <p:cNvPr id="25614" name="Text Box 14"/>
          <p:cNvSpPr txBox="1">
            <a:spLocks noChangeArrowheads="1"/>
          </p:cNvSpPr>
          <p:nvPr/>
        </p:nvSpPr>
        <p:spPr bwMode="auto">
          <a:xfrm>
            <a:off x="2590800" y="1316038"/>
            <a:ext cx="3886200" cy="457200"/>
          </a:xfrm>
          <a:prstGeom prst="rect">
            <a:avLst/>
          </a:prstGeom>
          <a:noFill/>
          <a:ln w="9525">
            <a:noFill/>
            <a:miter lim="800000"/>
            <a:headEnd/>
            <a:tailEnd/>
          </a:ln>
        </p:spPr>
        <p:txBody>
          <a:bodyPr>
            <a:spAutoFit/>
          </a:bodyPr>
          <a:lstStyle/>
          <a:p>
            <a:pPr>
              <a:spcBef>
                <a:spcPct val="50000"/>
              </a:spcBef>
            </a:pPr>
            <a:r>
              <a:rPr kumimoji="1" lang="zh-CN" altLang="en-US" sz="2400"/>
              <a:t>不完全理论 , </a:t>
            </a:r>
            <a:r>
              <a:rPr kumimoji="1" lang="en-US" altLang="zh-CN" sz="2400"/>
              <a:t>Goedel(1931)</a:t>
            </a:r>
          </a:p>
        </p:txBody>
      </p:sp>
      <p:sp>
        <p:nvSpPr>
          <p:cNvPr id="25615" name="Text Box 15"/>
          <p:cNvSpPr txBox="1">
            <a:spLocks noChangeArrowheads="1"/>
          </p:cNvSpPr>
          <p:nvPr/>
        </p:nvSpPr>
        <p:spPr bwMode="auto">
          <a:xfrm>
            <a:off x="2514600" y="0"/>
            <a:ext cx="4495800" cy="457200"/>
          </a:xfrm>
          <a:prstGeom prst="rect">
            <a:avLst/>
          </a:prstGeom>
          <a:noFill/>
          <a:ln w="9525">
            <a:noFill/>
            <a:miter lim="800000"/>
            <a:headEnd/>
            <a:tailEnd/>
          </a:ln>
        </p:spPr>
        <p:txBody>
          <a:bodyPr>
            <a:spAutoFit/>
          </a:bodyPr>
          <a:lstStyle/>
          <a:p>
            <a:pPr>
              <a:spcBef>
                <a:spcPct val="50000"/>
              </a:spcBef>
            </a:pPr>
            <a:r>
              <a:rPr kumimoji="1" lang="en-US" altLang="en-US" sz="2400" dirty="0"/>
              <a:t>Giuseppe </a:t>
            </a:r>
            <a:r>
              <a:rPr kumimoji="1" lang="en-US" altLang="en-US" sz="2400" dirty="0" err="1"/>
              <a:t>Peano</a:t>
            </a:r>
            <a:r>
              <a:rPr kumimoji="1" lang="zh-CN" altLang="en-US" sz="2400" dirty="0"/>
              <a:t>集合论(1895)</a:t>
            </a:r>
          </a:p>
        </p:txBody>
      </p:sp>
      <p:sp>
        <p:nvSpPr>
          <p:cNvPr id="25616" name="Text Box 16"/>
          <p:cNvSpPr txBox="1">
            <a:spLocks noChangeArrowheads="1"/>
          </p:cNvSpPr>
          <p:nvPr/>
        </p:nvSpPr>
        <p:spPr bwMode="auto">
          <a:xfrm>
            <a:off x="1295400" y="1700213"/>
            <a:ext cx="1905000" cy="330200"/>
          </a:xfrm>
          <a:prstGeom prst="rect">
            <a:avLst/>
          </a:prstGeom>
          <a:noFill/>
          <a:ln w="9525">
            <a:noFill/>
            <a:miter lim="800000"/>
            <a:headEnd/>
            <a:tailEnd/>
          </a:ln>
        </p:spPr>
        <p:txBody>
          <a:bodyPr>
            <a:spAutoFit/>
          </a:bodyPr>
          <a:lstStyle/>
          <a:p>
            <a:pPr>
              <a:spcBef>
                <a:spcPct val="50000"/>
              </a:spcBef>
            </a:pPr>
            <a:r>
              <a:rPr kumimoji="1" lang="en-US" altLang="zh-CN" sz="2400" dirty="0"/>
              <a:t>POST</a:t>
            </a:r>
            <a:r>
              <a:rPr kumimoji="1" lang="zh-CN" altLang="en-US" sz="2400" dirty="0"/>
              <a:t>系统</a:t>
            </a:r>
          </a:p>
        </p:txBody>
      </p:sp>
      <p:sp>
        <p:nvSpPr>
          <p:cNvPr id="25617" name="Text Box 17"/>
          <p:cNvSpPr txBox="1">
            <a:spLocks noChangeArrowheads="1"/>
          </p:cNvSpPr>
          <p:nvPr/>
        </p:nvSpPr>
        <p:spPr bwMode="auto">
          <a:xfrm>
            <a:off x="3429000" y="1700213"/>
            <a:ext cx="3048000" cy="749300"/>
          </a:xfrm>
          <a:prstGeom prst="rect">
            <a:avLst/>
          </a:prstGeom>
          <a:noFill/>
          <a:ln w="9525">
            <a:noFill/>
            <a:miter lim="800000"/>
            <a:headEnd/>
            <a:tailEnd/>
          </a:ln>
        </p:spPr>
        <p:txBody>
          <a:bodyPr>
            <a:spAutoFit/>
          </a:bodyPr>
          <a:lstStyle/>
          <a:p>
            <a:pPr>
              <a:spcBef>
                <a:spcPct val="50000"/>
              </a:spcBef>
            </a:pPr>
            <a:r>
              <a:rPr kumimoji="1" lang="zh-CN" altLang="en-US" sz="2400" dirty="0"/>
              <a:t>递归函数论</a:t>
            </a:r>
          </a:p>
          <a:p>
            <a:pPr>
              <a:lnSpc>
                <a:spcPct val="30000"/>
              </a:lnSpc>
              <a:spcBef>
                <a:spcPct val="50000"/>
              </a:spcBef>
            </a:pPr>
            <a:r>
              <a:rPr kumimoji="1" lang="en-US" altLang="zh-CN" sz="2400" dirty="0" err="1"/>
              <a:t>Church,Rosser</a:t>
            </a:r>
            <a:r>
              <a:rPr kumimoji="1" lang="en-US" altLang="zh-CN" sz="2400" dirty="0"/>
              <a:t>(1930s)</a:t>
            </a:r>
          </a:p>
        </p:txBody>
      </p:sp>
      <p:sp>
        <p:nvSpPr>
          <p:cNvPr id="25618" name="Text Box 18"/>
          <p:cNvSpPr txBox="1">
            <a:spLocks noChangeArrowheads="1"/>
          </p:cNvSpPr>
          <p:nvPr/>
        </p:nvSpPr>
        <p:spPr bwMode="auto">
          <a:xfrm>
            <a:off x="6934200" y="1646238"/>
            <a:ext cx="1905000" cy="539750"/>
          </a:xfrm>
          <a:prstGeom prst="rect">
            <a:avLst/>
          </a:prstGeom>
          <a:noFill/>
          <a:ln w="9525">
            <a:noFill/>
            <a:miter lim="800000"/>
            <a:headEnd/>
            <a:tailEnd/>
          </a:ln>
        </p:spPr>
        <p:txBody>
          <a:bodyPr>
            <a:spAutoFit/>
          </a:bodyPr>
          <a:lstStyle/>
          <a:p>
            <a:pPr>
              <a:spcBef>
                <a:spcPct val="50000"/>
              </a:spcBef>
            </a:pPr>
            <a:r>
              <a:rPr kumimoji="1" lang="zh-CN" altLang="en-US" sz="2400"/>
              <a:t>可计算理论</a:t>
            </a:r>
          </a:p>
          <a:p>
            <a:pPr>
              <a:lnSpc>
                <a:spcPct val="30000"/>
              </a:lnSpc>
              <a:spcBef>
                <a:spcPct val="50000"/>
              </a:spcBef>
            </a:pPr>
            <a:r>
              <a:rPr kumimoji="1" lang="en-US" altLang="zh-CN" sz="2400"/>
              <a:t>Turing(1936)</a:t>
            </a:r>
          </a:p>
        </p:txBody>
      </p:sp>
      <p:sp>
        <p:nvSpPr>
          <p:cNvPr id="25619" name="Text Box 19"/>
          <p:cNvSpPr txBox="1">
            <a:spLocks noChangeArrowheads="1"/>
          </p:cNvSpPr>
          <p:nvPr/>
        </p:nvSpPr>
        <p:spPr bwMode="auto">
          <a:xfrm>
            <a:off x="3581400" y="2414588"/>
            <a:ext cx="2209800" cy="328612"/>
          </a:xfrm>
          <a:prstGeom prst="rect">
            <a:avLst/>
          </a:prstGeom>
          <a:noFill/>
          <a:ln w="9525">
            <a:noFill/>
            <a:miter lim="800000"/>
            <a:headEnd/>
            <a:tailEnd/>
          </a:ln>
        </p:spPr>
        <p:txBody>
          <a:bodyPr>
            <a:spAutoFit/>
          </a:bodyPr>
          <a:lstStyle/>
          <a:p>
            <a:pPr algn="ctr">
              <a:spcBef>
                <a:spcPct val="50000"/>
              </a:spcBef>
            </a:pPr>
            <a:r>
              <a:rPr kumimoji="1" lang="zh-CN" altLang="en-US" sz="2400" dirty="0"/>
              <a:t>信息论</a:t>
            </a:r>
            <a:r>
              <a:rPr kumimoji="1" lang="en-US" altLang="zh-CN" sz="2400" dirty="0"/>
              <a:t>Shannon</a:t>
            </a:r>
          </a:p>
        </p:txBody>
      </p:sp>
      <p:sp>
        <p:nvSpPr>
          <p:cNvPr id="25620" name="Text Box 20"/>
          <p:cNvSpPr txBox="1">
            <a:spLocks noChangeArrowheads="1"/>
          </p:cNvSpPr>
          <p:nvPr/>
        </p:nvSpPr>
        <p:spPr bwMode="auto">
          <a:xfrm>
            <a:off x="914400" y="3602038"/>
            <a:ext cx="2514600" cy="712787"/>
          </a:xfrm>
          <a:prstGeom prst="rect">
            <a:avLst/>
          </a:prstGeom>
          <a:noFill/>
          <a:ln w="9525">
            <a:noFill/>
            <a:miter lim="800000"/>
            <a:headEnd/>
            <a:tailEnd/>
          </a:ln>
        </p:spPr>
        <p:txBody>
          <a:bodyPr>
            <a:spAutoFit/>
          </a:bodyPr>
          <a:lstStyle/>
          <a:p>
            <a:pPr algn="ctr">
              <a:lnSpc>
                <a:spcPct val="80000"/>
              </a:lnSpc>
              <a:spcBef>
                <a:spcPct val="50000"/>
              </a:spcBef>
            </a:pPr>
            <a:r>
              <a:rPr kumimoji="1" lang="zh-CN" altLang="en-US" sz="2400"/>
              <a:t>形式语法定义</a:t>
            </a:r>
          </a:p>
          <a:p>
            <a:pPr algn="ctr">
              <a:lnSpc>
                <a:spcPct val="40000"/>
              </a:lnSpc>
              <a:spcBef>
                <a:spcPct val="50000"/>
              </a:spcBef>
            </a:pPr>
            <a:r>
              <a:rPr kumimoji="1" lang="en-US" altLang="zh-CN" sz="2400"/>
              <a:t>Backus </a:t>
            </a:r>
            <a:r>
              <a:rPr kumimoji="1" lang="zh-CN" altLang="zh-CN" sz="2400"/>
              <a:t>和</a:t>
            </a:r>
            <a:r>
              <a:rPr kumimoji="1" lang="en-US" altLang="zh-CN" sz="2400"/>
              <a:t>Naur</a:t>
            </a:r>
          </a:p>
        </p:txBody>
      </p:sp>
      <p:sp>
        <p:nvSpPr>
          <p:cNvPr id="25621" name="Text Box 21"/>
          <p:cNvSpPr txBox="1">
            <a:spLocks noChangeArrowheads="1"/>
          </p:cNvSpPr>
          <p:nvPr/>
        </p:nvSpPr>
        <p:spPr bwMode="auto">
          <a:xfrm>
            <a:off x="7467600" y="5267325"/>
            <a:ext cx="1600200" cy="328613"/>
          </a:xfrm>
          <a:prstGeom prst="rect">
            <a:avLst/>
          </a:prstGeom>
          <a:noFill/>
          <a:ln w="9525">
            <a:noFill/>
            <a:miter lim="800000"/>
            <a:headEnd/>
            <a:tailEnd/>
          </a:ln>
        </p:spPr>
        <p:txBody>
          <a:bodyPr>
            <a:spAutoFit/>
          </a:bodyPr>
          <a:lstStyle/>
          <a:p>
            <a:pPr>
              <a:spcBef>
                <a:spcPct val="50000"/>
              </a:spcBef>
            </a:pPr>
            <a:r>
              <a:rPr kumimoji="1" lang="zh-CN" altLang="en-US" sz="2400"/>
              <a:t>随机算法</a:t>
            </a:r>
          </a:p>
        </p:txBody>
      </p:sp>
      <p:sp>
        <p:nvSpPr>
          <p:cNvPr id="25622" name="Text Box 22"/>
          <p:cNvSpPr txBox="1">
            <a:spLocks noChangeArrowheads="1"/>
          </p:cNvSpPr>
          <p:nvPr/>
        </p:nvSpPr>
        <p:spPr bwMode="auto">
          <a:xfrm>
            <a:off x="1066800" y="2700338"/>
            <a:ext cx="2209800" cy="822325"/>
          </a:xfrm>
          <a:prstGeom prst="rect">
            <a:avLst/>
          </a:prstGeom>
          <a:noFill/>
          <a:ln w="9525">
            <a:noFill/>
            <a:miter lim="800000"/>
            <a:headEnd/>
            <a:tailEnd/>
          </a:ln>
        </p:spPr>
        <p:txBody>
          <a:bodyPr>
            <a:spAutoFit/>
          </a:bodyPr>
          <a:lstStyle/>
          <a:p>
            <a:pPr algn="ctr">
              <a:spcBef>
                <a:spcPct val="50000"/>
              </a:spcBef>
            </a:pPr>
            <a:r>
              <a:rPr kumimoji="1" lang="zh-CN" altLang="en-US" sz="2400"/>
              <a:t>形式语言理论  </a:t>
            </a:r>
            <a:r>
              <a:rPr kumimoji="1" lang="en-US" altLang="zh-CN" sz="2400"/>
              <a:t>Chomsky</a:t>
            </a:r>
          </a:p>
        </p:txBody>
      </p:sp>
      <p:sp>
        <p:nvSpPr>
          <p:cNvPr id="25623" name="Text Box 23"/>
          <p:cNvSpPr txBox="1">
            <a:spLocks noChangeArrowheads="1"/>
          </p:cNvSpPr>
          <p:nvPr/>
        </p:nvSpPr>
        <p:spPr bwMode="auto">
          <a:xfrm>
            <a:off x="7315200" y="3676650"/>
            <a:ext cx="1828800" cy="328613"/>
          </a:xfrm>
          <a:prstGeom prst="rect">
            <a:avLst/>
          </a:prstGeom>
          <a:noFill/>
          <a:ln w="9525">
            <a:noFill/>
            <a:miter lim="800000"/>
            <a:headEnd/>
            <a:tailEnd/>
          </a:ln>
        </p:spPr>
        <p:txBody>
          <a:bodyPr>
            <a:spAutoFit/>
          </a:bodyPr>
          <a:lstStyle/>
          <a:p>
            <a:pPr>
              <a:spcBef>
                <a:spcPct val="50000"/>
              </a:spcBef>
            </a:pPr>
            <a:r>
              <a:rPr kumimoji="1" lang="zh-CN" altLang="en-US" sz="2400"/>
              <a:t>自动化理论</a:t>
            </a:r>
          </a:p>
        </p:txBody>
      </p:sp>
      <p:sp>
        <p:nvSpPr>
          <p:cNvPr id="25624" name="Text Box 24"/>
          <p:cNvSpPr txBox="1">
            <a:spLocks noChangeArrowheads="1"/>
          </p:cNvSpPr>
          <p:nvPr/>
        </p:nvSpPr>
        <p:spPr bwMode="auto">
          <a:xfrm>
            <a:off x="7391400" y="2468563"/>
            <a:ext cx="1371600" cy="330200"/>
          </a:xfrm>
          <a:prstGeom prst="rect">
            <a:avLst/>
          </a:prstGeom>
          <a:noFill/>
          <a:ln w="9525">
            <a:noFill/>
            <a:miter lim="800000"/>
            <a:headEnd/>
            <a:tailEnd/>
          </a:ln>
        </p:spPr>
        <p:txBody>
          <a:bodyPr>
            <a:spAutoFit/>
          </a:bodyPr>
          <a:lstStyle/>
          <a:p>
            <a:pPr>
              <a:spcBef>
                <a:spcPct val="50000"/>
              </a:spcBef>
            </a:pPr>
            <a:r>
              <a:rPr kumimoji="1" lang="zh-CN" altLang="en-US" sz="2400"/>
              <a:t>电子学</a:t>
            </a:r>
          </a:p>
        </p:txBody>
      </p:sp>
      <p:sp>
        <p:nvSpPr>
          <p:cNvPr id="25625" name="Text Box 25"/>
          <p:cNvSpPr txBox="1">
            <a:spLocks noChangeArrowheads="1"/>
          </p:cNvSpPr>
          <p:nvPr/>
        </p:nvSpPr>
        <p:spPr bwMode="auto">
          <a:xfrm>
            <a:off x="7315200" y="3236913"/>
            <a:ext cx="1447800" cy="328612"/>
          </a:xfrm>
          <a:prstGeom prst="rect">
            <a:avLst/>
          </a:prstGeom>
          <a:noFill/>
          <a:ln w="9525">
            <a:noFill/>
            <a:miter lim="800000"/>
            <a:headEnd/>
            <a:tailEnd/>
          </a:ln>
        </p:spPr>
        <p:txBody>
          <a:bodyPr>
            <a:spAutoFit/>
          </a:bodyPr>
          <a:lstStyle/>
          <a:p>
            <a:pPr>
              <a:spcBef>
                <a:spcPct val="50000"/>
              </a:spcBef>
            </a:pPr>
            <a:r>
              <a:rPr kumimoji="1" lang="zh-CN" altLang="en-US" sz="2400"/>
              <a:t>开关理论</a:t>
            </a:r>
          </a:p>
        </p:txBody>
      </p:sp>
      <p:sp>
        <p:nvSpPr>
          <p:cNvPr id="25626" name="Text Box 26"/>
          <p:cNvSpPr txBox="1">
            <a:spLocks noChangeArrowheads="1"/>
          </p:cNvSpPr>
          <p:nvPr/>
        </p:nvSpPr>
        <p:spPr bwMode="auto">
          <a:xfrm>
            <a:off x="5638800" y="4114800"/>
            <a:ext cx="1828800" cy="328613"/>
          </a:xfrm>
          <a:prstGeom prst="rect">
            <a:avLst/>
          </a:prstGeom>
          <a:noFill/>
          <a:ln w="9525">
            <a:noFill/>
            <a:miter lim="800000"/>
            <a:headEnd/>
            <a:tailEnd/>
          </a:ln>
        </p:spPr>
        <p:txBody>
          <a:bodyPr>
            <a:spAutoFit/>
          </a:bodyPr>
          <a:lstStyle/>
          <a:p>
            <a:pPr>
              <a:spcBef>
                <a:spcPct val="50000"/>
              </a:spcBef>
            </a:pPr>
            <a:r>
              <a:rPr kumimoji="1" lang="zh-CN" altLang="en-US" sz="2400"/>
              <a:t>复杂性理论</a:t>
            </a:r>
          </a:p>
        </p:txBody>
      </p:sp>
      <p:sp>
        <p:nvSpPr>
          <p:cNvPr id="25627" name="Text Box 27"/>
          <p:cNvSpPr txBox="1">
            <a:spLocks noChangeArrowheads="1"/>
          </p:cNvSpPr>
          <p:nvPr/>
        </p:nvSpPr>
        <p:spPr bwMode="auto">
          <a:xfrm>
            <a:off x="4038600" y="5019675"/>
            <a:ext cx="3352800" cy="1333500"/>
          </a:xfrm>
          <a:prstGeom prst="rect">
            <a:avLst/>
          </a:prstGeom>
          <a:noFill/>
          <a:ln w="9525">
            <a:noFill/>
            <a:miter lim="800000"/>
            <a:headEnd/>
            <a:tailEnd/>
          </a:ln>
        </p:spPr>
        <p:txBody>
          <a:bodyPr>
            <a:spAutoFit/>
          </a:bodyPr>
          <a:lstStyle/>
          <a:p>
            <a:pPr>
              <a:spcBef>
                <a:spcPct val="50000"/>
              </a:spcBef>
            </a:pPr>
            <a:r>
              <a:rPr kumimoji="1" lang="zh-CN" altLang="en-US" sz="2400"/>
              <a:t>计算机密码学(1976)</a:t>
            </a:r>
          </a:p>
          <a:p>
            <a:pPr>
              <a:lnSpc>
                <a:spcPct val="20000"/>
              </a:lnSpc>
              <a:spcBef>
                <a:spcPct val="50000"/>
              </a:spcBef>
            </a:pPr>
            <a:r>
              <a:rPr kumimoji="1" lang="en-US" altLang="zh-CN" sz="2400"/>
              <a:t>Diffie,Hellman</a:t>
            </a:r>
          </a:p>
          <a:p>
            <a:pPr>
              <a:lnSpc>
                <a:spcPct val="40000"/>
              </a:lnSpc>
              <a:spcBef>
                <a:spcPct val="50000"/>
              </a:spcBef>
            </a:pPr>
            <a:r>
              <a:rPr kumimoji="1" lang="zh-CN" altLang="en-US" sz="2400"/>
              <a:t>公共密钥系统(1978)</a:t>
            </a:r>
          </a:p>
          <a:p>
            <a:pPr>
              <a:lnSpc>
                <a:spcPct val="30000"/>
              </a:lnSpc>
              <a:spcBef>
                <a:spcPct val="50000"/>
              </a:spcBef>
            </a:pPr>
            <a:r>
              <a:rPr kumimoji="1" lang="en-US" altLang="zh-CN" sz="2400"/>
              <a:t>Rivest,Shamir,Adelman</a:t>
            </a:r>
          </a:p>
        </p:txBody>
      </p:sp>
      <p:sp>
        <p:nvSpPr>
          <p:cNvPr id="25628" name="Text Box 28"/>
          <p:cNvSpPr txBox="1">
            <a:spLocks noChangeArrowheads="1"/>
          </p:cNvSpPr>
          <p:nvPr/>
        </p:nvSpPr>
        <p:spPr bwMode="auto">
          <a:xfrm>
            <a:off x="1066800" y="4279900"/>
            <a:ext cx="2971800" cy="1370013"/>
          </a:xfrm>
          <a:prstGeom prst="rect">
            <a:avLst/>
          </a:prstGeom>
          <a:noFill/>
          <a:ln w="9525">
            <a:noFill/>
            <a:miter lim="800000"/>
            <a:headEnd/>
            <a:tailEnd/>
          </a:ln>
        </p:spPr>
        <p:txBody>
          <a:bodyPr>
            <a:spAutoFit/>
          </a:bodyPr>
          <a:lstStyle/>
          <a:p>
            <a:pPr algn="ctr">
              <a:spcBef>
                <a:spcPct val="50000"/>
              </a:spcBef>
            </a:pPr>
            <a:r>
              <a:rPr kumimoji="1" lang="en-US" altLang="zh-CN" sz="2400"/>
              <a:t>Knuth:</a:t>
            </a:r>
            <a:r>
              <a:rPr kumimoji="1" lang="zh-CN" altLang="en-US" sz="2400"/>
              <a:t>词法分析方法</a:t>
            </a:r>
          </a:p>
          <a:p>
            <a:pPr algn="ctr">
              <a:lnSpc>
                <a:spcPct val="30000"/>
              </a:lnSpc>
              <a:spcBef>
                <a:spcPct val="50000"/>
              </a:spcBef>
            </a:pPr>
            <a:r>
              <a:rPr kumimoji="1" lang="zh-CN" altLang="en-US" sz="2400"/>
              <a:t>编译理论</a:t>
            </a:r>
          </a:p>
          <a:p>
            <a:pPr algn="ctr">
              <a:lnSpc>
                <a:spcPct val="40000"/>
              </a:lnSpc>
              <a:spcBef>
                <a:spcPct val="50000"/>
              </a:spcBef>
            </a:pPr>
            <a:r>
              <a:rPr kumimoji="1" lang="zh-CN" altLang="en-US" sz="2400"/>
              <a:t>编译的编译</a:t>
            </a:r>
          </a:p>
          <a:p>
            <a:pPr algn="ctr">
              <a:lnSpc>
                <a:spcPct val="30000"/>
              </a:lnSpc>
              <a:spcBef>
                <a:spcPct val="50000"/>
              </a:spcBef>
            </a:pPr>
            <a:r>
              <a:rPr kumimoji="1" lang="en-US" altLang="zh-CN" sz="2400"/>
              <a:t>EL/1:</a:t>
            </a:r>
            <a:r>
              <a:rPr kumimoji="1" lang="zh-CN" altLang="en-US" sz="2400"/>
              <a:t>可扩展式语法</a:t>
            </a:r>
          </a:p>
        </p:txBody>
      </p:sp>
      <p:sp>
        <p:nvSpPr>
          <p:cNvPr id="25629" name="Line 29"/>
          <p:cNvSpPr>
            <a:spLocks noChangeShapeType="1"/>
          </p:cNvSpPr>
          <p:nvPr/>
        </p:nvSpPr>
        <p:spPr bwMode="auto">
          <a:xfrm>
            <a:off x="4114800" y="411163"/>
            <a:ext cx="0" cy="274637"/>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25630" name="Line 30"/>
          <p:cNvSpPr>
            <a:spLocks noChangeShapeType="1"/>
          </p:cNvSpPr>
          <p:nvPr/>
        </p:nvSpPr>
        <p:spPr bwMode="auto">
          <a:xfrm>
            <a:off x="4114800" y="868363"/>
            <a:ext cx="0" cy="274637"/>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25631" name="Line 31"/>
          <p:cNvSpPr>
            <a:spLocks noChangeShapeType="1"/>
          </p:cNvSpPr>
          <p:nvPr/>
        </p:nvSpPr>
        <p:spPr bwMode="auto">
          <a:xfrm>
            <a:off x="2819400" y="1809750"/>
            <a:ext cx="685800" cy="0"/>
          </a:xfrm>
          <a:prstGeom prst="line">
            <a:avLst/>
          </a:prstGeom>
          <a:noFill/>
          <a:ln w="38100">
            <a:solidFill>
              <a:srgbClr val="FF0000"/>
            </a:solidFill>
            <a:round/>
            <a:headEnd/>
            <a:tailEnd/>
          </a:ln>
        </p:spPr>
        <p:txBody>
          <a:bodyPr wrap="none" anchor="ctr"/>
          <a:lstStyle/>
          <a:p>
            <a:endParaRPr lang="zh-CN" altLang="en-US"/>
          </a:p>
        </p:txBody>
      </p:sp>
      <p:sp>
        <p:nvSpPr>
          <p:cNvPr id="25632" name="Line 32"/>
          <p:cNvSpPr>
            <a:spLocks noChangeShapeType="1"/>
          </p:cNvSpPr>
          <p:nvPr/>
        </p:nvSpPr>
        <p:spPr bwMode="auto">
          <a:xfrm>
            <a:off x="2819400" y="1974850"/>
            <a:ext cx="685800" cy="0"/>
          </a:xfrm>
          <a:prstGeom prst="line">
            <a:avLst/>
          </a:prstGeom>
          <a:noFill/>
          <a:ln w="38100">
            <a:solidFill>
              <a:srgbClr val="FF0000"/>
            </a:solidFill>
            <a:round/>
            <a:headEnd/>
            <a:tailEnd/>
          </a:ln>
        </p:spPr>
        <p:txBody>
          <a:bodyPr wrap="none" anchor="ctr"/>
          <a:lstStyle/>
          <a:p>
            <a:endParaRPr lang="zh-CN" altLang="en-US"/>
          </a:p>
        </p:txBody>
      </p:sp>
      <p:sp>
        <p:nvSpPr>
          <p:cNvPr id="25633" name="Line 33"/>
          <p:cNvSpPr>
            <a:spLocks noChangeShapeType="1"/>
          </p:cNvSpPr>
          <p:nvPr/>
        </p:nvSpPr>
        <p:spPr bwMode="auto">
          <a:xfrm>
            <a:off x="6248400" y="1809750"/>
            <a:ext cx="762000" cy="0"/>
          </a:xfrm>
          <a:prstGeom prst="line">
            <a:avLst/>
          </a:prstGeom>
          <a:noFill/>
          <a:ln w="38100">
            <a:solidFill>
              <a:srgbClr val="FF0000"/>
            </a:solidFill>
            <a:round/>
            <a:headEnd/>
            <a:tailEnd/>
          </a:ln>
        </p:spPr>
        <p:txBody>
          <a:bodyPr wrap="none" anchor="ctr"/>
          <a:lstStyle/>
          <a:p>
            <a:endParaRPr lang="zh-CN" altLang="en-US"/>
          </a:p>
        </p:txBody>
      </p:sp>
      <p:sp>
        <p:nvSpPr>
          <p:cNvPr id="25634" name="Line 34"/>
          <p:cNvSpPr>
            <a:spLocks noChangeShapeType="1"/>
          </p:cNvSpPr>
          <p:nvPr/>
        </p:nvSpPr>
        <p:spPr bwMode="auto">
          <a:xfrm>
            <a:off x="6248400" y="1974850"/>
            <a:ext cx="762000" cy="0"/>
          </a:xfrm>
          <a:prstGeom prst="line">
            <a:avLst/>
          </a:prstGeom>
          <a:noFill/>
          <a:ln w="38100">
            <a:solidFill>
              <a:srgbClr val="FF0000"/>
            </a:solidFill>
            <a:round/>
            <a:headEnd/>
            <a:tailEnd/>
          </a:ln>
        </p:spPr>
        <p:txBody>
          <a:bodyPr wrap="none" anchor="ctr"/>
          <a:lstStyle/>
          <a:p>
            <a:endParaRPr lang="zh-CN" altLang="en-US"/>
          </a:p>
        </p:txBody>
      </p:sp>
      <p:sp>
        <p:nvSpPr>
          <p:cNvPr id="25635" name="Line 35"/>
          <p:cNvSpPr>
            <a:spLocks noChangeShapeType="1"/>
          </p:cNvSpPr>
          <p:nvPr/>
        </p:nvSpPr>
        <p:spPr bwMode="auto">
          <a:xfrm>
            <a:off x="6858000" y="2084388"/>
            <a:ext cx="0" cy="20859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36" name="Line 36"/>
          <p:cNvSpPr>
            <a:spLocks noChangeShapeType="1"/>
          </p:cNvSpPr>
          <p:nvPr/>
        </p:nvSpPr>
        <p:spPr bwMode="auto">
          <a:xfrm>
            <a:off x="8001000" y="2803525"/>
            <a:ext cx="0" cy="5492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37" name="Line 37"/>
          <p:cNvSpPr>
            <a:spLocks noChangeShapeType="1"/>
          </p:cNvSpPr>
          <p:nvPr/>
        </p:nvSpPr>
        <p:spPr bwMode="auto">
          <a:xfrm>
            <a:off x="8001000" y="3589338"/>
            <a:ext cx="0" cy="220662"/>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5638" name="Line 38"/>
          <p:cNvSpPr>
            <a:spLocks noChangeShapeType="1"/>
          </p:cNvSpPr>
          <p:nvPr/>
        </p:nvSpPr>
        <p:spPr bwMode="auto">
          <a:xfrm>
            <a:off x="1981200" y="2051050"/>
            <a:ext cx="0" cy="76835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39" name="Line 39"/>
          <p:cNvSpPr>
            <a:spLocks noChangeShapeType="1"/>
          </p:cNvSpPr>
          <p:nvPr/>
        </p:nvSpPr>
        <p:spPr bwMode="auto">
          <a:xfrm>
            <a:off x="1981200" y="3429000"/>
            <a:ext cx="0" cy="22860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40" name="Line 40"/>
          <p:cNvSpPr>
            <a:spLocks noChangeShapeType="1"/>
          </p:cNvSpPr>
          <p:nvPr/>
        </p:nvSpPr>
        <p:spPr bwMode="auto">
          <a:xfrm>
            <a:off x="1981200" y="4191000"/>
            <a:ext cx="0" cy="2286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25641" name="Line 41"/>
          <p:cNvSpPr>
            <a:spLocks noChangeShapeType="1"/>
          </p:cNvSpPr>
          <p:nvPr/>
        </p:nvSpPr>
        <p:spPr bwMode="auto">
          <a:xfrm>
            <a:off x="4648200" y="2744788"/>
            <a:ext cx="0" cy="2360612"/>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42" name="Line 42"/>
          <p:cNvSpPr>
            <a:spLocks noChangeShapeType="1"/>
          </p:cNvSpPr>
          <p:nvPr/>
        </p:nvSpPr>
        <p:spPr bwMode="auto">
          <a:xfrm>
            <a:off x="6324600" y="4446588"/>
            <a:ext cx="0" cy="658812"/>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43" name="Line 43"/>
          <p:cNvSpPr>
            <a:spLocks noChangeShapeType="1"/>
          </p:cNvSpPr>
          <p:nvPr/>
        </p:nvSpPr>
        <p:spPr bwMode="auto">
          <a:xfrm>
            <a:off x="5257800" y="6248400"/>
            <a:ext cx="0" cy="60960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44" name="Line 44"/>
          <p:cNvSpPr>
            <a:spLocks noChangeShapeType="1"/>
          </p:cNvSpPr>
          <p:nvPr/>
        </p:nvSpPr>
        <p:spPr bwMode="auto">
          <a:xfrm>
            <a:off x="8001000" y="4114800"/>
            <a:ext cx="0" cy="129540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25645" name="Line 45"/>
          <p:cNvSpPr>
            <a:spLocks noChangeShapeType="1"/>
          </p:cNvSpPr>
          <p:nvPr/>
        </p:nvSpPr>
        <p:spPr bwMode="auto">
          <a:xfrm>
            <a:off x="8001000" y="5595938"/>
            <a:ext cx="0" cy="1262062"/>
          </a:xfrm>
          <a:prstGeom prst="line">
            <a:avLst/>
          </a:prstGeom>
          <a:noFill/>
          <a:ln w="38100">
            <a:solidFill>
              <a:srgbClr val="FF0000"/>
            </a:solidFill>
            <a:round/>
            <a:headEnd/>
            <a:tailEnd type="triangle" w="med" len="med"/>
          </a:ln>
        </p:spPr>
        <p:txBody>
          <a:bodyPr wrap="none" anchor="ctr"/>
          <a:lstStyle/>
          <a:p>
            <a:endParaRPr lang="zh-CN" altLang="en-US"/>
          </a:p>
        </p:txBody>
      </p:sp>
    </p:spTree>
    <p:extLst>
      <p:ext uri="{BB962C8B-B14F-4D97-AF65-F5344CB8AC3E}">
        <p14:creationId xmlns:p14="http://schemas.microsoft.com/office/powerpoint/2010/main" val="1154372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050"/>
          <p:cNvSpPr txBox="1">
            <a:spLocks noChangeArrowheads="1"/>
          </p:cNvSpPr>
          <p:nvPr/>
        </p:nvSpPr>
        <p:spPr bwMode="auto">
          <a:xfrm>
            <a:off x="0" y="0"/>
            <a:ext cx="914400" cy="328613"/>
          </a:xfrm>
          <a:prstGeom prst="rect">
            <a:avLst/>
          </a:prstGeom>
          <a:noFill/>
          <a:ln w="9525">
            <a:noFill/>
            <a:miter lim="800000"/>
            <a:headEnd/>
            <a:tailEnd/>
          </a:ln>
        </p:spPr>
        <p:txBody>
          <a:bodyPr>
            <a:spAutoFit/>
          </a:bodyPr>
          <a:lstStyle/>
          <a:p>
            <a:pPr>
              <a:spcBef>
                <a:spcPct val="50000"/>
              </a:spcBef>
            </a:pPr>
            <a:r>
              <a:rPr kumimoji="1" lang="zh-CN" altLang="en-US" sz="2400"/>
              <a:t>1930</a:t>
            </a:r>
          </a:p>
        </p:txBody>
      </p:sp>
      <p:sp>
        <p:nvSpPr>
          <p:cNvPr id="26627" name="Text Box 2051"/>
          <p:cNvSpPr txBox="1">
            <a:spLocks noChangeArrowheads="1"/>
          </p:cNvSpPr>
          <p:nvPr/>
        </p:nvSpPr>
        <p:spPr bwMode="auto">
          <a:xfrm>
            <a:off x="0" y="990600"/>
            <a:ext cx="914400" cy="330200"/>
          </a:xfrm>
          <a:prstGeom prst="rect">
            <a:avLst/>
          </a:prstGeom>
          <a:noFill/>
          <a:ln w="9525">
            <a:noFill/>
            <a:miter lim="800000"/>
            <a:headEnd/>
            <a:tailEnd/>
          </a:ln>
        </p:spPr>
        <p:txBody>
          <a:bodyPr>
            <a:spAutoFit/>
          </a:bodyPr>
          <a:lstStyle/>
          <a:p>
            <a:pPr>
              <a:spcBef>
                <a:spcPct val="50000"/>
              </a:spcBef>
            </a:pPr>
            <a:r>
              <a:rPr kumimoji="1" lang="zh-CN" altLang="en-US" sz="2400"/>
              <a:t>1940</a:t>
            </a:r>
          </a:p>
        </p:txBody>
      </p:sp>
      <p:sp>
        <p:nvSpPr>
          <p:cNvPr id="26628" name="Text Box 2052"/>
          <p:cNvSpPr txBox="1">
            <a:spLocks noChangeArrowheads="1"/>
          </p:cNvSpPr>
          <p:nvPr/>
        </p:nvSpPr>
        <p:spPr bwMode="auto">
          <a:xfrm>
            <a:off x="0" y="1371600"/>
            <a:ext cx="914400" cy="328613"/>
          </a:xfrm>
          <a:prstGeom prst="rect">
            <a:avLst/>
          </a:prstGeom>
          <a:noFill/>
          <a:ln w="9525">
            <a:noFill/>
            <a:miter lim="800000"/>
            <a:headEnd/>
            <a:tailEnd/>
          </a:ln>
        </p:spPr>
        <p:txBody>
          <a:bodyPr>
            <a:spAutoFit/>
          </a:bodyPr>
          <a:lstStyle/>
          <a:p>
            <a:pPr>
              <a:spcBef>
                <a:spcPct val="50000"/>
              </a:spcBef>
            </a:pPr>
            <a:r>
              <a:rPr kumimoji="1" lang="zh-CN" altLang="en-US" sz="2400"/>
              <a:t>1950</a:t>
            </a:r>
          </a:p>
        </p:txBody>
      </p:sp>
      <p:sp>
        <p:nvSpPr>
          <p:cNvPr id="26629" name="Text Box 2053"/>
          <p:cNvSpPr txBox="1">
            <a:spLocks noChangeArrowheads="1"/>
          </p:cNvSpPr>
          <p:nvPr/>
        </p:nvSpPr>
        <p:spPr bwMode="auto">
          <a:xfrm>
            <a:off x="0" y="2286000"/>
            <a:ext cx="914400" cy="328613"/>
          </a:xfrm>
          <a:prstGeom prst="rect">
            <a:avLst/>
          </a:prstGeom>
          <a:noFill/>
          <a:ln w="9525">
            <a:noFill/>
            <a:miter lim="800000"/>
            <a:headEnd/>
            <a:tailEnd/>
          </a:ln>
        </p:spPr>
        <p:txBody>
          <a:bodyPr>
            <a:spAutoFit/>
          </a:bodyPr>
          <a:lstStyle/>
          <a:p>
            <a:pPr>
              <a:spcBef>
                <a:spcPct val="50000"/>
              </a:spcBef>
            </a:pPr>
            <a:r>
              <a:rPr kumimoji="1" lang="zh-CN" altLang="en-US" sz="2400"/>
              <a:t>1960</a:t>
            </a:r>
          </a:p>
        </p:txBody>
      </p:sp>
      <p:sp>
        <p:nvSpPr>
          <p:cNvPr id="26630" name="Text Box 2054"/>
          <p:cNvSpPr txBox="1">
            <a:spLocks noChangeArrowheads="1"/>
          </p:cNvSpPr>
          <p:nvPr/>
        </p:nvSpPr>
        <p:spPr bwMode="auto">
          <a:xfrm>
            <a:off x="0" y="3962400"/>
            <a:ext cx="914400" cy="330200"/>
          </a:xfrm>
          <a:prstGeom prst="rect">
            <a:avLst/>
          </a:prstGeom>
          <a:noFill/>
          <a:ln w="9525">
            <a:noFill/>
            <a:miter lim="800000"/>
            <a:headEnd/>
            <a:tailEnd/>
          </a:ln>
        </p:spPr>
        <p:txBody>
          <a:bodyPr>
            <a:spAutoFit/>
          </a:bodyPr>
          <a:lstStyle/>
          <a:p>
            <a:pPr>
              <a:spcBef>
                <a:spcPct val="50000"/>
              </a:spcBef>
            </a:pPr>
            <a:r>
              <a:rPr kumimoji="1" lang="zh-CN" altLang="en-US" sz="2400"/>
              <a:t>1970</a:t>
            </a:r>
          </a:p>
        </p:txBody>
      </p:sp>
      <p:sp>
        <p:nvSpPr>
          <p:cNvPr id="26631" name="Text Box 2055"/>
          <p:cNvSpPr txBox="1">
            <a:spLocks noChangeArrowheads="1"/>
          </p:cNvSpPr>
          <p:nvPr/>
        </p:nvSpPr>
        <p:spPr bwMode="auto">
          <a:xfrm>
            <a:off x="0" y="5486400"/>
            <a:ext cx="914400" cy="328613"/>
          </a:xfrm>
          <a:prstGeom prst="rect">
            <a:avLst/>
          </a:prstGeom>
          <a:noFill/>
          <a:ln w="9525">
            <a:noFill/>
            <a:miter lim="800000"/>
            <a:headEnd/>
            <a:tailEnd/>
          </a:ln>
        </p:spPr>
        <p:txBody>
          <a:bodyPr>
            <a:spAutoFit/>
          </a:bodyPr>
          <a:lstStyle/>
          <a:p>
            <a:pPr>
              <a:spcBef>
                <a:spcPct val="50000"/>
              </a:spcBef>
            </a:pPr>
            <a:r>
              <a:rPr kumimoji="1" lang="zh-CN" altLang="en-US" sz="2400"/>
              <a:t>1980</a:t>
            </a:r>
          </a:p>
        </p:txBody>
      </p:sp>
      <p:sp>
        <p:nvSpPr>
          <p:cNvPr id="26632" name="Text Box 2056"/>
          <p:cNvSpPr txBox="1">
            <a:spLocks noChangeArrowheads="1"/>
          </p:cNvSpPr>
          <p:nvPr/>
        </p:nvSpPr>
        <p:spPr bwMode="auto">
          <a:xfrm>
            <a:off x="0" y="6248400"/>
            <a:ext cx="914400" cy="330200"/>
          </a:xfrm>
          <a:prstGeom prst="rect">
            <a:avLst/>
          </a:prstGeom>
          <a:noFill/>
          <a:ln w="9525">
            <a:noFill/>
            <a:miter lim="800000"/>
            <a:headEnd/>
            <a:tailEnd/>
          </a:ln>
        </p:spPr>
        <p:txBody>
          <a:bodyPr>
            <a:spAutoFit/>
          </a:bodyPr>
          <a:lstStyle/>
          <a:p>
            <a:pPr>
              <a:spcBef>
                <a:spcPct val="50000"/>
              </a:spcBef>
            </a:pPr>
            <a:r>
              <a:rPr kumimoji="1" lang="zh-CN" altLang="en-US" sz="2400"/>
              <a:t>1990</a:t>
            </a:r>
          </a:p>
        </p:txBody>
      </p:sp>
      <p:sp>
        <p:nvSpPr>
          <p:cNvPr id="26633" name="Text Box 2057"/>
          <p:cNvSpPr txBox="1">
            <a:spLocks noChangeArrowheads="1"/>
          </p:cNvSpPr>
          <p:nvPr/>
        </p:nvSpPr>
        <p:spPr bwMode="auto">
          <a:xfrm>
            <a:off x="1066800" y="0"/>
            <a:ext cx="1905000" cy="328613"/>
          </a:xfrm>
          <a:prstGeom prst="rect">
            <a:avLst/>
          </a:prstGeom>
          <a:noFill/>
          <a:ln w="9525">
            <a:noFill/>
            <a:miter lim="800000"/>
            <a:headEnd/>
            <a:tailEnd/>
          </a:ln>
        </p:spPr>
        <p:txBody>
          <a:bodyPr>
            <a:spAutoFit/>
          </a:bodyPr>
          <a:lstStyle/>
          <a:p>
            <a:pPr>
              <a:spcBef>
                <a:spcPct val="50000"/>
              </a:spcBef>
            </a:pPr>
            <a:r>
              <a:rPr kumimoji="1" lang="en-US" altLang="zh-CN" sz="2400"/>
              <a:t>POST </a:t>
            </a:r>
            <a:r>
              <a:rPr kumimoji="1" lang="zh-CN" altLang="zh-CN" sz="2400"/>
              <a:t>系统</a:t>
            </a:r>
            <a:endParaRPr kumimoji="1" lang="zh-CN" altLang="en-US" sz="2400"/>
          </a:p>
        </p:txBody>
      </p:sp>
      <p:sp>
        <p:nvSpPr>
          <p:cNvPr id="26634" name="Text Box 2058"/>
          <p:cNvSpPr txBox="1">
            <a:spLocks noChangeArrowheads="1"/>
          </p:cNvSpPr>
          <p:nvPr/>
        </p:nvSpPr>
        <p:spPr bwMode="auto">
          <a:xfrm>
            <a:off x="3048000" y="0"/>
            <a:ext cx="3048000" cy="749300"/>
          </a:xfrm>
          <a:prstGeom prst="rect">
            <a:avLst/>
          </a:prstGeom>
          <a:noFill/>
          <a:ln w="9525">
            <a:noFill/>
            <a:miter lim="800000"/>
            <a:headEnd/>
            <a:tailEnd/>
          </a:ln>
        </p:spPr>
        <p:txBody>
          <a:bodyPr>
            <a:spAutoFit/>
          </a:bodyPr>
          <a:lstStyle/>
          <a:p>
            <a:pPr algn="ctr">
              <a:lnSpc>
                <a:spcPct val="90000"/>
              </a:lnSpc>
              <a:spcBef>
                <a:spcPct val="50000"/>
              </a:spcBef>
            </a:pPr>
            <a:r>
              <a:rPr kumimoji="1" lang="zh-CN" altLang="en-US" sz="2400"/>
              <a:t>递归函数理论 </a:t>
            </a:r>
            <a:r>
              <a:rPr kumimoji="1" lang="en-US" altLang="zh-CN" sz="2400"/>
              <a:t>Church,Rosser(1930s)</a:t>
            </a:r>
          </a:p>
        </p:txBody>
      </p:sp>
      <p:sp>
        <p:nvSpPr>
          <p:cNvPr id="26635" name="Text Box 2059"/>
          <p:cNvSpPr txBox="1">
            <a:spLocks noChangeArrowheads="1"/>
          </p:cNvSpPr>
          <p:nvPr/>
        </p:nvSpPr>
        <p:spPr bwMode="auto">
          <a:xfrm>
            <a:off x="6934200" y="0"/>
            <a:ext cx="1828800" cy="512763"/>
          </a:xfrm>
          <a:prstGeom prst="rect">
            <a:avLst/>
          </a:prstGeom>
          <a:noFill/>
          <a:ln w="9525">
            <a:noFill/>
            <a:miter lim="800000"/>
            <a:headEnd/>
            <a:tailEnd/>
          </a:ln>
        </p:spPr>
        <p:txBody>
          <a:bodyPr>
            <a:spAutoFit/>
          </a:bodyPr>
          <a:lstStyle/>
          <a:p>
            <a:pPr algn="ctr">
              <a:spcBef>
                <a:spcPct val="50000"/>
              </a:spcBef>
            </a:pPr>
            <a:r>
              <a:rPr kumimoji="1" lang="zh-CN" altLang="en-US" sz="2400"/>
              <a:t>可计算理论</a:t>
            </a:r>
          </a:p>
          <a:p>
            <a:pPr algn="ctr">
              <a:lnSpc>
                <a:spcPct val="20000"/>
              </a:lnSpc>
              <a:spcBef>
                <a:spcPct val="50000"/>
              </a:spcBef>
            </a:pPr>
            <a:r>
              <a:rPr kumimoji="1" lang="en-US" altLang="zh-CN" sz="2400"/>
              <a:t>Turing(1936)</a:t>
            </a:r>
          </a:p>
        </p:txBody>
      </p:sp>
      <p:sp>
        <p:nvSpPr>
          <p:cNvPr id="26636" name="Text Box 2060"/>
          <p:cNvSpPr txBox="1">
            <a:spLocks noChangeArrowheads="1"/>
          </p:cNvSpPr>
          <p:nvPr/>
        </p:nvSpPr>
        <p:spPr bwMode="auto">
          <a:xfrm>
            <a:off x="3124200" y="914400"/>
            <a:ext cx="3352800" cy="328613"/>
          </a:xfrm>
          <a:prstGeom prst="rect">
            <a:avLst/>
          </a:prstGeom>
          <a:noFill/>
          <a:ln w="9525">
            <a:noFill/>
            <a:miter lim="800000"/>
            <a:headEnd/>
            <a:tailEnd/>
          </a:ln>
        </p:spPr>
        <p:txBody>
          <a:bodyPr>
            <a:spAutoFit/>
          </a:bodyPr>
          <a:lstStyle/>
          <a:p>
            <a:pPr algn="ctr">
              <a:spcBef>
                <a:spcPct val="50000"/>
              </a:spcBef>
            </a:pPr>
            <a:r>
              <a:rPr lang="en-US" altLang="zh-CN" sz="2400">
                <a:latin typeface="宋体" charset="-122"/>
              </a:rPr>
              <a:t>λ</a:t>
            </a:r>
            <a:r>
              <a:rPr lang="zh-CN" altLang="en-US" sz="2400">
                <a:latin typeface="宋体" charset="-122"/>
              </a:rPr>
              <a:t>演算 </a:t>
            </a:r>
            <a:r>
              <a:rPr lang="en-US" altLang="en-US" sz="2400">
                <a:latin typeface="宋体" charset="-122"/>
              </a:rPr>
              <a:t>Church(1941)</a:t>
            </a:r>
            <a:endParaRPr lang="en-US" altLang="zh-CN" sz="2400">
              <a:latin typeface="宋体" charset="-122"/>
            </a:endParaRPr>
          </a:p>
        </p:txBody>
      </p:sp>
      <p:sp>
        <p:nvSpPr>
          <p:cNvPr id="26637" name="Text Box 2061"/>
          <p:cNvSpPr txBox="1">
            <a:spLocks noChangeArrowheads="1"/>
          </p:cNvSpPr>
          <p:nvPr/>
        </p:nvSpPr>
        <p:spPr bwMode="auto">
          <a:xfrm>
            <a:off x="2514600" y="1752600"/>
            <a:ext cx="4191000" cy="328613"/>
          </a:xfrm>
          <a:prstGeom prst="rect">
            <a:avLst/>
          </a:prstGeom>
          <a:noFill/>
          <a:ln w="9525">
            <a:noFill/>
            <a:miter lim="800000"/>
            <a:headEnd/>
            <a:tailEnd/>
          </a:ln>
        </p:spPr>
        <p:txBody>
          <a:bodyPr>
            <a:spAutoFit/>
          </a:bodyPr>
          <a:lstStyle/>
          <a:p>
            <a:pPr algn="ctr">
              <a:spcBef>
                <a:spcPct val="50000"/>
              </a:spcBef>
            </a:pPr>
            <a:r>
              <a:rPr kumimoji="1" lang="zh-CN" altLang="en-US" sz="2400"/>
              <a:t>程序正确性和验证(1960</a:t>
            </a:r>
            <a:r>
              <a:rPr kumimoji="1" lang="en-US" altLang="zh-CN" sz="2400"/>
              <a:t>s)</a:t>
            </a:r>
          </a:p>
        </p:txBody>
      </p:sp>
      <p:sp>
        <p:nvSpPr>
          <p:cNvPr id="26638" name="Text Box 2062"/>
          <p:cNvSpPr txBox="1">
            <a:spLocks noChangeArrowheads="1"/>
          </p:cNvSpPr>
          <p:nvPr/>
        </p:nvSpPr>
        <p:spPr bwMode="auto">
          <a:xfrm>
            <a:off x="2438400" y="2286000"/>
            <a:ext cx="4191000" cy="1370013"/>
          </a:xfrm>
          <a:prstGeom prst="rect">
            <a:avLst/>
          </a:prstGeom>
          <a:noFill/>
          <a:ln w="9525">
            <a:noFill/>
            <a:miter lim="800000"/>
            <a:headEnd/>
            <a:tailEnd/>
          </a:ln>
        </p:spPr>
        <p:txBody>
          <a:bodyPr>
            <a:spAutoFit/>
          </a:bodyPr>
          <a:lstStyle/>
          <a:p>
            <a:pPr algn="ctr">
              <a:spcBef>
                <a:spcPct val="50000"/>
              </a:spcBef>
            </a:pPr>
            <a:r>
              <a:rPr kumimoji="1" lang="zh-CN" altLang="en-US" sz="2400" dirty="0"/>
              <a:t>引用透明,</a:t>
            </a:r>
            <a:r>
              <a:rPr kumimoji="1" lang="en-US" altLang="zh-CN" sz="2400" dirty="0"/>
              <a:t>Strachey</a:t>
            </a:r>
          </a:p>
          <a:p>
            <a:pPr algn="ctr">
              <a:lnSpc>
                <a:spcPct val="30000"/>
              </a:lnSpc>
              <a:spcBef>
                <a:spcPct val="50000"/>
              </a:spcBef>
            </a:pPr>
            <a:r>
              <a:rPr kumimoji="1" lang="zh-CN" altLang="en-US" sz="2400" dirty="0"/>
              <a:t>形式语义定义</a:t>
            </a:r>
          </a:p>
          <a:p>
            <a:pPr algn="ctr">
              <a:lnSpc>
                <a:spcPct val="40000"/>
              </a:lnSpc>
              <a:spcBef>
                <a:spcPct val="50000"/>
              </a:spcBef>
            </a:pPr>
            <a:r>
              <a:rPr kumimoji="1" lang="en-US" altLang="zh-CN" sz="2400" dirty="0"/>
              <a:t>SECD</a:t>
            </a:r>
            <a:r>
              <a:rPr kumimoji="1" lang="zh-CN" altLang="en-US" sz="2400" dirty="0"/>
              <a:t>机,</a:t>
            </a:r>
            <a:r>
              <a:rPr kumimoji="1" lang="en-US" altLang="zh-CN" sz="2400" dirty="0"/>
              <a:t>Landin(1964)</a:t>
            </a:r>
          </a:p>
          <a:p>
            <a:pPr algn="ctr">
              <a:lnSpc>
                <a:spcPct val="30000"/>
              </a:lnSpc>
              <a:spcBef>
                <a:spcPct val="50000"/>
              </a:spcBef>
            </a:pPr>
            <a:r>
              <a:rPr kumimoji="1" lang="en-US" altLang="zh-CN" sz="2400" dirty="0"/>
              <a:t>PL/1</a:t>
            </a:r>
            <a:r>
              <a:rPr kumimoji="1" lang="zh-CN" altLang="en-US" sz="2400" dirty="0"/>
              <a:t>的</a:t>
            </a:r>
            <a:r>
              <a:rPr kumimoji="1" lang="en-US" altLang="zh-CN" sz="2400" dirty="0"/>
              <a:t>Vienna</a:t>
            </a:r>
            <a:r>
              <a:rPr kumimoji="1" lang="zh-CN" altLang="en-US" sz="2400" dirty="0"/>
              <a:t>定义(1967)</a:t>
            </a:r>
          </a:p>
        </p:txBody>
      </p:sp>
      <p:sp>
        <p:nvSpPr>
          <p:cNvPr id="26639" name="Text Box 2063"/>
          <p:cNvSpPr txBox="1">
            <a:spLocks noChangeArrowheads="1"/>
          </p:cNvSpPr>
          <p:nvPr/>
        </p:nvSpPr>
        <p:spPr bwMode="auto">
          <a:xfrm>
            <a:off x="3352800" y="3886200"/>
            <a:ext cx="2590800" cy="712788"/>
          </a:xfrm>
          <a:prstGeom prst="rect">
            <a:avLst/>
          </a:prstGeom>
          <a:noFill/>
          <a:ln w="9525">
            <a:noFill/>
            <a:miter lim="800000"/>
            <a:headEnd/>
            <a:tailEnd/>
          </a:ln>
        </p:spPr>
        <p:txBody>
          <a:bodyPr>
            <a:spAutoFit/>
          </a:bodyPr>
          <a:lstStyle/>
          <a:p>
            <a:pPr>
              <a:spcBef>
                <a:spcPct val="50000"/>
              </a:spcBef>
            </a:pPr>
            <a:r>
              <a:rPr kumimoji="1" lang="zh-CN" altLang="en-US" sz="2400" dirty="0"/>
              <a:t>指称语义学(1971)</a:t>
            </a:r>
          </a:p>
          <a:p>
            <a:pPr>
              <a:lnSpc>
                <a:spcPct val="20000"/>
              </a:lnSpc>
              <a:spcBef>
                <a:spcPct val="50000"/>
              </a:spcBef>
            </a:pPr>
            <a:r>
              <a:rPr kumimoji="1" lang="en-US" altLang="zh-CN" sz="2400" dirty="0" err="1"/>
              <a:t>Scott,Strachey</a:t>
            </a:r>
            <a:r>
              <a:rPr kumimoji="1" lang="en-US" altLang="zh-CN" sz="2400" dirty="0"/>
              <a:t>)</a:t>
            </a:r>
          </a:p>
        </p:txBody>
      </p:sp>
      <p:sp>
        <p:nvSpPr>
          <p:cNvPr id="26640" name="Text Box 2064"/>
          <p:cNvSpPr txBox="1">
            <a:spLocks noChangeArrowheads="1"/>
          </p:cNvSpPr>
          <p:nvPr/>
        </p:nvSpPr>
        <p:spPr bwMode="auto">
          <a:xfrm>
            <a:off x="2819400" y="4724400"/>
            <a:ext cx="3276600" cy="457200"/>
          </a:xfrm>
          <a:prstGeom prst="rect">
            <a:avLst/>
          </a:prstGeom>
          <a:noFill/>
          <a:ln w="9525">
            <a:noFill/>
            <a:miter lim="800000"/>
            <a:headEnd/>
            <a:tailEnd/>
          </a:ln>
        </p:spPr>
        <p:txBody>
          <a:bodyPr>
            <a:spAutoFit/>
          </a:bodyPr>
          <a:lstStyle/>
          <a:p>
            <a:pPr>
              <a:spcBef>
                <a:spcPct val="50000"/>
              </a:spcBef>
            </a:pPr>
            <a:r>
              <a:rPr kumimoji="1" lang="en-US" altLang="zh-CN" sz="2400"/>
              <a:t>Milner:</a:t>
            </a:r>
            <a:r>
              <a:rPr kumimoji="1" lang="zh-CN" altLang="en-US" sz="2400"/>
              <a:t>类型理论(1978)</a:t>
            </a:r>
          </a:p>
        </p:txBody>
      </p:sp>
      <p:sp>
        <p:nvSpPr>
          <p:cNvPr id="26641" name="Text Box 2065"/>
          <p:cNvSpPr txBox="1">
            <a:spLocks noChangeArrowheads="1"/>
          </p:cNvSpPr>
          <p:nvPr/>
        </p:nvSpPr>
        <p:spPr bwMode="auto">
          <a:xfrm>
            <a:off x="2590800" y="5651500"/>
            <a:ext cx="3657600" cy="749300"/>
          </a:xfrm>
          <a:prstGeom prst="rect">
            <a:avLst/>
          </a:prstGeom>
          <a:noFill/>
          <a:ln w="9525">
            <a:noFill/>
            <a:miter lim="800000"/>
            <a:headEnd/>
            <a:tailEnd/>
          </a:ln>
        </p:spPr>
        <p:txBody>
          <a:bodyPr>
            <a:spAutoFit/>
          </a:bodyPr>
          <a:lstStyle/>
          <a:p>
            <a:pPr algn="ctr">
              <a:spcBef>
                <a:spcPct val="50000"/>
              </a:spcBef>
            </a:pPr>
            <a:r>
              <a:rPr kumimoji="1" lang="zh-CN" altLang="en-US" sz="2400"/>
              <a:t>函数式语言:</a:t>
            </a:r>
          </a:p>
          <a:p>
            <a:pPr algn="ctr">
              <a:lnSpc>
                <a:spcPct val="30000"/>
              </a:lnSpc>
              <a:spcBef>
                <a:spcPct val="50000"/>
              </a:spcBef>
            </a:pPr>
            <a:r>
              <a:rPr kumimoji="1" lang="en-US" altLang="zh-CN" sz="2400"/>
              <a:t>ML  Miranda  Haskell</a:t>
            </a:r>
          </a:p>
        </p:txBody>
      </p:sp>
      <p:sp>
        <p:nvSpPr>
          <p:cNvPr id="26642" name="Text Box 2066"/>
          <p:cNvSpPr txBox="1">
            <a:spLocks noChangeArrowheads="1"/>
          </p:cNvSpPr>
          <p:nvPr/>
        </p:nvSpPr>
        <p:spPr bwMode="auto">
          <a:xfrm>
            <a:off x="6629400" y="3902075"/>
            <a:ext cx="2057400" cy="676275"/>
          </a:xfrm>
          <a:prstGeom prst="rect">
            <a:avLst/>
          </a:prstGeom>
          <a:noFill/>
          <a:ln w="9525">
            <a:noFill/>
            <a:miter lim="800000"/>
            <a:headEnd/>
            <a:tailEnd/>
          </a:ln>
        </p:spPr>
        <p:txBody>
          <a:bodyPr>
            <a:spAutoFit/>
          </a:bodyPr>
          <a:lstStyle/>
          <a:p>
            <a:pPr algn="ctr">
              <a:lnSpc>
                <a:spcPct val="80000"/>
              </a:lnSpc>
              <a:spcBef>
                <a:spcPct val="50000"/>
              </a:spcBef>
            </a:pPr>
            <a:r>
              <a:rPr kumimoji="1" lang="zh-CN" altLang="en-US" sz="2400"/>
              <a:t>并发性 </a:t>
            </a:r>
            <a:r>
              <a:rPr kumimoji="1" lang="en-US" altLang="zh-CN" sz="2400"/>
              <a:t>Dijkstra(1968)</a:t>
            </a:r>
          </a:p>
        </p:txBody>
      </p:sp>
      <p:sp>
        <p:nvSpPr>
          <p:cNvPr id="26643" name="Text Box 2067"/>
          <p:cNvSpPr txBox="1">
            <a:spLocks noChangeArrowheads="1"/>
          </p:cNvSpPr>
          <p:nvPr/>
        </p:nvSpPr>
        <p:spPr bwMode="auto">
          <a:xfrm>
            <a:off x="6400800" y="4800600"/>
            <a:ext cx="2514600" cy="858838"/>
          </a:xfrm>
          <a:prstGeom prst="rect">
            <a:avLst/>
          </a:prstGeom>
          <a:noFill/>
          <a:ln w="9525">
            <a:noFill/>
            <a:miter lim="800000"/>
            <a:headEnd/>
            <a:tailEnd/>
          </a:ln>
        </p:spPr>
        <p:txBody>
          <a:bodyPr>
            <a:spAutoFit/>
          </a:bodyPr>
          <a:lstStyle/>
          <a:p>
            <a:pPr algn="ctr">
              <a:spcBef>
                <a:spcPct val="50000"/>
              </a:spcBef>
            </a:pPr>
            <a:r>
              <a:rPr kumimoji="1" lang="en-US" altLang="zh-CN" sz="2400"/>
              <a:t>Hoare:CPS(1978)</a:t>
            </a:r>
          </a:p>
          <a:p>
            <a:pPr algn="ctr">
              <a:lnSpc>
                <a:spcPct val="10000"/>
              </a:lnSpc>
              <a:spcBef>
                <a:spcPct val="50000"/>
              </a:spcBef>
            </a:pPr>
            <a:r>
              <a:rPr kumimoji="1" lang="zh-CN" altLang="en-US" sz="2400"/>
              <a:t>分布式计算</a:t>
            </a:r>
          </a:p>
          <a:p>
            <a:pPr algn="ctr">
              <a:lnSpc>
                <a:spcPct val="0"/>
              </a:lnSpc>
              <a:spcBef>
                <a:spcPct val="50000"/>
              </a:spcBef>
            </a:pPr>
            <a:r>
              <a:rPr kumimoji="1" lang="en-US" altLang="zh-CN" sz="2400"/>
              <a:t>Lamport</a:t>
            </a:r>
          </a:p>
        </p:txBody>
      </p:sp>
      <p:sp>
        <p:nvSpPr>
          <p:cNvPr id="26644" name="Text Box 2068"/>
          <p:cNvSpPr txBox="1">
            <a:spLocks noChangeArrowheads="1"/>
          </p:cNvSpPr>
          <p:nvPr/>
        </p:nvSpPr>
        <p:spPr bwMode="auto">
          <a:xfrm>
            <a:off x="6553200" y="5919788"/>
            <a:ext cx="2209800" cy="457200"/>
          </a:xfrm>
          <a:prstGeom prst="rect">
            <a:avLst/>
          </a:prstGeom>
          <a:noFill/>
          <a:ln w="9525">
            <a:noFill/>
            <a:miter lim="800000"/>
            <a:headEnd/>
            <a:tailEnd/>
          </a:ln>
        </p:spPr>
        <p:txBody>
          <a:bodyPr>
            <a:spAutoFit/>
          </a:bodyPr>
          <a:lstStyle/>
          <a:p>
            <a:pPr>
              <a:spcBef>
                <a:spcPct val="50000"/>
              </a:spcBef>
            </a:pPr>
            <a:r>
              <a:rPr kumimoji="1" lang="zh-CN" altLang="en-US" sz="2400"/>
              <a:t>协作计算1988</a:t>
            </a:r>
          </a:p>
        </p:txBody>
      </p:sp>
      <p:sp>
        <p:nvSpPr>
          <p:cNvPr id="26645" name="Line 2069"/>
          <p:cNvSpPr>
            <a:spLocks noChangeShapeType="1"/>
          </p:cNvSpPr>
          <p:nvPr/>
        </p:nvSpPr>
        <p:spPr bwMode="auto">
          <a:xfrm>
            <a:off x="4495800" y="685800"/>
            <a:ext cx="0" cy="3810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46" name="Line 2070"/>
          <p:cNvSpPr>
            <a:spLocks noChangeShapeType="1"/>
          </p:cNvSpPr>
          <p:nvPr/>
        </p:nvSpPr>
        <p:spPr bwMode="auto">
          <a:xfrm>
            <a:off x="4495800" y="1295400"/>
            <a:ext cx="0" cy="5334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47" name="Line 2071"/>
          <p:cNvSpPr>
            <a:spLocks noChangeShapeType="1"/>
          </p:cNvSpPr>
          <p:nvPr/>
        </p:nvSpPr>
        <p:spPr bwMode="auto">
          <a:xfrm>
            <a:off x="4495800" y="3657600"/>
            <a:ext cx="0" cy="3048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48" name="Line 2072"/>
          <p:cNvSpPr>
            <a:spLocks noChangeShapeType="1"/>
          </p:cNvSpPr>
          <p:nvPr/>
        </p:nvSpPr>
        <p:spPr bwMode="auto">
          <a:xfrm>
            <a:off x="4495800" y="4572000"/>
            <a:ext cx="0" cy="2286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49" name="Line 2073"/>
          <p:cNvSpPr>
            <a:spLocks noChangeShapeType="1"/>
          </p:cNvSpPr>
          <p:nvPr/>
        </p:nvSpPr>
        <p:spPr bwMode="auto">
          <a:xfrm>
            <a:off x="4495800" y="5105400"/>
            <a:ext cx="0" cy="6096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50" name="Line 2074"/>
          <p:cNvSpPr>
            <a:spLocks noChangeShapeType="1"/>
          </p:cNvSpPr>
          <p:nvPr/>
        </p:nvSpPr>
        <p:spPr bwMode="auto">
          <a:xfrm>
            <a:off x="7772400" y="4519613"/>
            <a:ext cx="0" cy="433387"/>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51" name="Line 2075"/>
          <p:cNvSpPr>
            <a:spLocks noChangeShapeType="1"/>
          </p:cNvSpPr>
          <p:nvPr/>
        </p:nvSpPr>
        <p:spPr bwMode="auto">
          <a:xfrm>
            <a:off x="4495800" y="6376988"/>
            <a:ext cx="0" cy="328612"/>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52" name="Line 2076"/>
          <p:cNvSpPr>
            <a:spLocks noChangeShapeType="1"/>
          </p:cNvSpPr>
          <p:nvPr/>
        </p:nvSpPr>
        <p:spPr bwMode="auto">
          <a:xfrm>
            <a:off x="7772400" y="5638800"/>
            <a:ext cx="0" cy="381000"/>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53" name="Line 2077"/>
          <p:cNvSpPr>
            <a:spLocks noChangeShapeType="1"/>
          </p:cNvSpPr>
          <p:nvPr/>
        </p:nvSpPr>
        <p:spPr bwMode="auto">
          <a:xfrm>
            <a:off x="7772400" y="6288088"/>
            <a:ext cx="0" cy="493712"/>
          </a:xfrm>
          <a:prstGeom prst="line">
            <a:avLst/>
          </a:prstGeom>
          <a:noFill/>
          <a:ln w="38100">
            <a:solidFill>
              <a:srgbClr val="FF00FF"/>
            </a:solidFill>
            <a:round/>
            <a:headEnd/>
            <a:tailEnd type="triangle" w="med" len="med"/>
          </a:ln>
        </p:spPr>
        <p:txBody>
          <a:bodyPr wrap="none" anchor="ctr"/>
          <a:lstStyle/>
          <a:p>
            <a:endParaRPr lang="zh-CN" altLang="en-US"/>
          </a:p>
        </p:txBody>
      </p:sp>
      <p:sp>
        <p:nvSpPr>
          <p:cNvPr id="26654" name="Line 2078"/>
          <p:cNvSpPr>
            <a:spLocks noChangeShapeType="1"/>
          </p:cNvSpPr>
          <p:nvPr/>
        </p:nvSpPr>
        <p:spPr bwMode="auto">
          <a:xfrm>
            <a:off x="2667000" y="109538"/>
            <a:ext cx="990600" cy="0"/>
          </a:xfrm>
          <a:prstGeom prst="line">
            <a:avLst/>
          </a:prstGeom>
          <a:noFill/>
          <a:ln w="9525">
            <a:solidFill>
              <a:schemeClr val="tx1"/>
            </a:solidFill>
            <a:round/>
            <a:headEnd/>
            <a:tailEnd/>
          </a:ln>
        </p:spPr>
        <p:txBody>
          <a:bodyPr wrap="none" anchor="ctr"/>
          <a:lstStyle/>
          <a:p>
            <a:endParaRPr lang="zh-CN" altLang="en-US"/>
          </a:p>
        </p:txBody>
      </p:sp>
      <p:sp>
        <p:nvSpPr>
          <p:cNvPr id="26655" name="Line 2079"/>
          <p:cNvSpPr>
            <a:spLocks noChangeShapeType="1"/>
          </p:cNvSpPr>
          <p:nvPr/>
        </p:nvSpPr>
        <p:spPr bwMode="auto">
          <a:xfrm>
            <a:off x="2667000" y="219075"/>
            <a:ext cx="990600" cy="0"/>
          </a:xfrm>
          <a:prstGeom prst="line">
            <a:avLst/>
          </a:prstGeom>
          <a:noFill/>
          <a:ln w="9525">
            <a:solidFill>
              <a:schemeClr val="tx1"/>
            </a:solidFill>
            <a:round/>
            <a:headEnd/>
            <a:tailEnd/>
          </a:ln>
        </p:spPr>
        <p:txBody>
          <a:bodyPr wrap="none" anchor="ctr"/>
          <a:lstStyle/>
          <a:p>
            <a:endParaRPr lang="zh-CN" altLang="en-US"/>
          </a:p>
        </p:txBody>
      </p:sp>
      <p:sp>
        <p:nvSpPr>
          <p:cNvPr id="26656" name="Line 2080"/>
          <p:cNvSpPr>
            <a:spLocks noChangeShapeType="1"/>
          </p:cNvSpPr>
          <p:nvPr/>
        </p:nvSpPr>
        <p:spPr bwMode="auto">
          <a:xfrm>
            <a:off x="5638800" y="109538"/>
            <a:ext cx="1295400" cy="0"/>
          </a:xfrm>
          <a:prstGeom prst="line">
            <a:avLst/>
          </a:prstGeom>
          <a:noFill/>
          <a:ln w="9525">
            <a:solidFill>
              <a:schemeClr val="tx1"/>
            </a:solidFill>
            <a:round/>
            <a:headEnd/>
            <a:tailEnd/>
          </a:ln>
        </p:spPr>
        <p:txBody>
          <a:bodyPr wrap="none" anchor="ctr"/>
          <a:lstStyle/>
          <a:p>
            <a:endParaRPr lang="zh-CN" altLang="en-US"/>
          </a:p>
        </p:txBody>
      </p:sp>
      <p:sp>
        <p:nvSpPr>
          <p:cNvPr id="26657" name="Line 2081"/>
          <p:cNvSpPr>
            <a:spLocks noChangeShapeType="1"/>
          </p:cNvSpPr>
          <p:nvPr/>
        </p:nvSpPr>
        <p:spPr bwMode="auto">
          <a:xfrm>
            <a:off x="5638800" y="219075"/>
            <a:ext cx="1295400" cy="0"/>
          </a:xfrm>
          <a:prstGeom prst="line">
            <a:avLst/>
          </a:prstGeom>
          <a:noFill/>
          <a:ln w="9525">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891632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idx="1"/>
          </p:nvPr>
        </p:nvSpPr>
        <p:spPr>
          <a:xfrm>
            <a:off x="685800" y="1664276"/>
            <a:ext cx="7385858" cy="4113069"/>
          </a:xfrm>
        </p:spPr>
        <p:txBody>
          <a:bodyPr>
            <a:noAutofit/>
          </a:bodyPr>
          <a:lstStyle/>
          <a:p>
            <a:pPr marL="0" indent="0" eaLnBrk="1" hangingPunct="1">
              <a:buNone/>
            </a:pPr>
            <a:r>
              <a:rPr kumimoji="1" lang="en-US" altLang="zh-CN" sz="2800" dirty="0" smtClean="0">
                <a:latin typeface="宋体" panose="02010600030101010101" pitchFamily="2" charset="-122"/>
              </a:rPr>
              <a:t>01101000111011011</a:t>
            </a:r>
          </a:p>
          <a:p>
            <a:pPr eaLnBrk="1" hangingPunct="1"/>
            <a:r>
              <a:rPr kumimoji="1" lang="zh-CN" altLang="en-US" sz="2800" dirty="0" smtClean="0">
                <a:latin typeface="宋体" panose="02010600030101010101" pitchFamily="2" charset="-122"/>
              </a:rPr>
              <a:t>机器指令</a:t>
            </a:r>
            <a:r>
              <a:rPr kumimoji="1" lang="zh-CN" altLang="en-US" sz="2800" dirty="0" smtClean="0">
                <a:latin typeface="宋体" panose="02010600030101010101" pitchFamily="2" charset="-122"/>
              </a:rPr>
              <a:t>系统</a:t>
            </a:r>
            <a:r>
              <a:rPr kumimoji="1" lang="zh-CN" altLang="en-US" sz="2800" dirty="0" smtClean="0"/>
              <a:t>——</a:t>
            </a:r>
            <a:r>
              <a:rPr kumimoji="1" lang="zh-CN" altLang="en-US" sz="2800" dirty="0" smtClean="0">
                <a:latin typeface="宋体" panose="02010600030101010101" pitchFamily="2" charset="-122"/>
              </a:rPr>
              <a:t>每台数字电子计算机在设计中，都规定了一组指令。</a:t>
            </a:r>
          </a:p>
          <a:p>
            <a:pPr eaLnBrk="1" hangingPunct="1"/>
            <a:r>
              <a:rPr kumimoji="1" lang="zh-CN" altLang="en-US" sz="2800" dirty="0" smtClean="0">
                <a:latin typeface="宋体" panose="02010600030101010101" pitchFamily="2" charset="-122"/>
              </a:rPr>
              <a:t>机器语言</a:t>
            </a:r>
            <a:r>
              <a:rPr kumimoji="1" lang="zh-CN" altLang="en-US" sz="2800" dirty="0" smtClean="0"/>
              <a:t>——</a:t>
            </a:r>
            <a:r>
              <a:rPr kumimoji="1" lang="zh-CN" altLang="en-US" sz="2800" dirty="0" smtClean="0">
                <a:latin typeface="宋体" panose="02010600030101010101" pitchFamily="2" charset="-122"/>
              </a:rPr>
              <a:t>用机器指令形式编写的程序。</a:t>
            </a:r>
          </a:p>
          <a:p>
            <a:pPr eaLnBrk="1" hangingPunct="1"/>
            <a:r>
              <a:rPr kumimoji="1" lang="zh-CN" altLang="en-US" sz="2800" dirty="0" smtClean="0">
                <a:latin typeface="宋体" panose="02010600030101010101" pitchFamily="2" charset="-122"/>
              </a:rPr>
              <a:t>在裸机级，计算机语言关于算法的描述采用的是实际机器的机器指令，它的符号集是</a:t>
            </a:r>
            <a:r>
              <a:rPr kumimoji="1" lang="zh-CN" altLang="en-US" sz="2800" dirty="0" smtClean="0"/>
              <a:t>{0</a:t>
            </a:r>
            <a:r>
              <a:rPr kumimoji="1" lang="zh-CN" altLang="en-US" sz="2800" dirty="0" smtClean="0">
                <a:latin typeface="宋体" panose="02010600030101010101" pitchFamily="2" charset="-122"/>
              </a:rPr>
              <a:t>，</a:t>
            </a:r>
            <a:r>
              <a:rPr kumimoji="1" lang="zh-CN" altLang="en-US" sz="2800" dirty="0" smtClean="0"/>
              <a:t>1}</a:t>
            </a:r>
            <a:r>
              <a:rPr kumimoji="1" lang="zh-CN" altLang="en-US" sz="2800" dirty="0" smtClean="0">
                <a:latin typeface="宋体" panose="02010600030101010101" pitchFamily="2" charset="-122"/>
              </a:rPr>
              <a:t>，</a:t>
            </a:r>
          </a:p>
          <a:p>
            <a:pPr lvl="1" eaLnBrk="1" hangingPunct="1"/>
            <a:r>
              <a:rPr kumimoji="1" lang="zh-CN" altLang="en-US" sz="2400" dirty="0" smtClean="0">
                <a:latin typeface="宋体" panose="02010600030101010101" pitchFamily="2" charset="-122"/>
              </a:rPr>
              <a:t>支撑实际机器的理论是图灵机等计算模型；</a:t>
            </a:r>
          </a:p>
          <a:p>
            <a:pPr lvl="1" eaLnBrk="1" hangingPunct="1"/>
            <a:r>
              <a:rPr kumimoji="1" lang="zh-CN" altLang="en-US" sz="2400" dirty="0" smtClean="0">
                <a:latin typeface="宋体" panose="02010600030101010101" pitchFamily="2" charset="-122"/>
              </a:rPr>
              <a:t>在图灵机等计算模型理论的指导下，有关设计形态的主要成果有冯</a:t>
            </a:r>
            <a:r>
              <a:rPr kumimoji="1" lang="zh-CN" altLang="en-US" sz="2400" dirty="0" smtClean="0"/>
              <a:t>·</a:t>
            </a:r>
            <a:r>
              <a:rPr kumimoji="1" lang="zh-CN" altLang="en-US" sz="2400" dirty="0" smtClean="0">
                <a:latin typeface="宋体" panose="02010600030101010101" pitchFamily="2" charset="-122"/>
              </a:rPr>
              <a:t>诺依曼型计算机等具体实现思想和技术，以及各类数字电子计算机产品。</a:t>
            </a:r>
            <a:endParaRPr lang="zh-CN" altLang="en-US" sz="2400" dirty="0" smtClean="0"/>
          </a:p>
        </p:txBody>
      </p:sp>
      <p:sp>
        <p:nvSpPr>
          <p:cNvPr id="5" name="Rectangle 11"/>
          <p:cNvSpPr txBox="1">
            <a:spLocks noChangeArrowheads="1"/>
          </p:cNvSpPr>
          <p:nvPr/>
        </p:nvSpPr>
        <p:spPr>
          <a:xfrm>
            <a:off x="685800" y="579120"/>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机器语言</a:t>
            </a:r>
            <a:endParaRPr lang="zh-CN" altLang="en-US" b="1" dirty="0" smtClean="0"/>
          </a:p>
        </p:txBody>
      </p:sp>
      <p:sp>
        <p:nvSpPr>
          <p:cNvPr id="6" name="Line 13"/>
          <p:cNvSpPr>
            <a:spLocks noChangeShapeType="1"/>
          </p:cNvSpPr>
          <p:nvPr/>
        </p:nvSpPr>
        <p:spPr bwMode="auto">
          <a:xfrm>
            <a:off x="609600" y="134112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594198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a:extLst/>
          </p:cNvPr>
          <p:cNvSpPr>
            <a:spLocks noGrp="1" noChangeArrowheads="1"/>
          </p:cNvSpPr>
          <p:nvPr>
            <p:ph idx="1"/>
          </p:nvPr>
        </p:nvSpPr>
        <p:spPr>
          <a:xfrm>
            <a:off x="685800" y="1753985"/>
            <a:ext cx="7772400" cy="4605251"/>
          </a:xfrm>
        </p:spPr>
        <p:txBody>
          <a:bodyPr>
            <a:noAutofit/>
          </a:bodyPr>
          <a:lstStyle/>
          <a:p>
            <a:pPr algn="just" eaLnBrk="1" hangingPunct="1">
              <a:lnSpc>
                <a:spcPct val="90000"/>
              </a:lnSpc>
              <a:defRPr/>
            </a:pPr>
            <a:r>
              <a:rPr lang="zh-CN" altLang="en-US" sz="2800" dirty="0"/>
              <a:t>采用字符和十进制数来代替二进制代码的思想。</a:t>
            </a:r>
            <a:endParaRPr lang="zh-CN" altLang="en-US" sz="2800" dirty="0">
              <a:cs typeface="Times New Roman" panose="02020603050405020304" pitchFamily="18" charset="0"/>
            </a:endParaRPr>
          </a:p>
          <a:p>
            <a:pPr algn="just" eaLnBrk="1" hangingPunct="1">
              <a:lnSpc>
                <a:spcPct val="90000"/>
              </a:lnSpc>
              <a:defRPr/>
            </a:pPr>
            <a:r>
              <a:rPr lang="zh-CN" altLang="en-US" sz="2800" dirty="0"/>
              <a:t>例3.10</a:t>
            </a:r>
            <a:r>
              <a:rPr lang="zh-CN" altLang="en-US" sz="2800" dirty="0">
                <a:cs typeface="Times New Roman" panose="02020603050405020304" pitchFamily="18" charset="0"/>
              </a:rPr>
              <a:t>  </a:t>
            </a:r>
            <a:r>
              <a:rPr lang="zh-CN" altLang="en-US" sz="2800" dirty="0"/>
              <a:t>对</a:t>
            </a:r>
            <a:r>
              <a:rPr lang="zh-CN" altLang="en-US" sz="2800" dirty="0">
                <a:cs typeface="Times New Roman" panose="02020603050405020304" pitchFamily="18" charset="0"/>
              </a:rPr>
              <a:t>2+6</a:t>
            </a:r>
            <a:r>
              <a:rPr lang="zh-CN" altLang="en-US" sz="2800" dirty="0"/>
              <a:t>进行计算的算法描述</a:t>
            </a:r>
            <a:endParaRPr lang="zh-CN" altLang="en-US" sz="2800" dirty="0">
              <a:cs typeface="Times New Roman" panose="02020603050405020304" pitchFamily="18" charset="0"/>
            </a:endParaRPr>
          </a:p>
          <a:p>
            <a:pPr lvl="1" algn="just" eaLnBrk="1" hangingPunct="1">
              <a:lnSpc>
                <a:spcPct val="90000"/>
              </a:lnSpc>
              <a:defRPr/>
            </a:pPr>
            <a:r>
              <a:rPr lang="zh-CN" altLang="en-US" sz="2400" dirty="0"/>
              <a:t>用机器指令对“</a:t>
            </a:r>
            <a:r>
              <a:rPr lang="zh-CN" altLang="en-US" sz="2400" dirty="0">
                <a:cs typeface="Times New Roman" panose="02020603050405020304" pitchFamily="18" charset="0"/>
              </a:rPr>
              <a:t>2+6</a:t>
            </a:r>
            <a:r>
              <a:rPr lang="zh-CN" altLang="en-US" sz="2400" dirty="0"/>
              <a:t>”进行计算的算法描述：</a:t>
            </a:r>
            <a:endParaRPr lang="zh-CN" altLang="en-US" sz="2400" dirty="0">
              <a:cs typeface="Times New Roman" panose="02020603050405020304" pitchFamily="18" charset="0"/>
            </a:endParaRPr>
          </a:p>
          <a:p>
            <a:pPr lvl="2" algn="just" eaLnBrk="1" hangingPunct="1">
              <a:lnSpc>
                <a:spcPct val="90000"/>
              </a:lnSpc>
              <a:defRPr/>
            </a:pPr>
            <a:r>
              <a:rPr lang="zh-CN" altLang="en-US" sz="3600" dirty="0">
                <a:cs typeface="Times New Roman" panose="02020603050405020304" pitchFamily="18" charset="0"/>
              </a:rPr>
              <a:t>101100</a:t>
            </a:r>
            <a:r>
              <a:rPr lang="zh-CN" altLang="en-US" sz="3600" dirty="0">
                <a:solidFill>
                  <a:srgbClr val="92D050"/>
                </a:solidFill>
                <a:cs typeface="Times New Roman" panose="02020603050405020304" pitchFamily="18" charset="0"/>
              </a:rPr>
              <a:t>000000</a:t>
            </a:r>
            <a:r>
              <a:rPr lang="zh-CN" altLang="en-US" sz="3600" dirty="0">
                <a:solidFill>
                  <a:schemeClr val="accent1">
                    <a:lumMod val="75000"/>
                  </a:schemeClr>
                </a:solidFill>
                <a:cs typeface="Times New Roman" panose="02020603050405020304" pitchFamily="18" charset="0"/>
              </a:rPr>
              <a:t>0110</a:t>
            </a:r>
          </a:p>
          <a:p>
            <a:pPr lvl="2" algn="just" eaLnBrk="1" hangingPunct="1">
              <a:lnSpc>
                <a:spcPct val="90000"/>
              </a:lnSpc>
              <a:defRPr/>
            </a:pPr>
            <a:r>
              <a:rPr lang="zh-CN" altLang="en-US" sz="3600" dirty="0">
                <a:cs typeface="Times New Roman" panose="02020603050405020304" pitchFamily="18" charset="0"/>
              </a:rPr>
              <a:t>000001</a:t>
            </a:r>
            <a:r>
              <a:rPr lang="zh-CN" altLang="en-US" sz="3600" dirty="0">
                <a:solidFill>
                  <a:srgbClr val="92D050"/>
                </a:solidFill>
                <a:cs typeface="Times New Roman" panose="02020603050405020304" pitchFamily="18" charset="0"/>
              </a:rPr>
              <a:t>000000</a:t>
            </a:r>
            <a:r>
              <a:rPr lang="zh-CN" altLang="en-US" sz="3600" dirty="0">
                <a:solidFill>
                  <a:schemeClr val="accent1">
                    <a:lumMod val="75000"/>
                  </a:schemeClr>
                </a:solidFill>
                <a:cs typeface="Times New Roman" panose="02020603050405020304" pitchFamily="18" charset="0"/>
              </a:rPr>
              <a:t>0010</a:t>
            </a:r>
          </a:p>
          <a:p>
            <a:pPr lvl="2" algn="just" eaLnBrk="1" hangingPunct="1">
              <a:lnSpc>
                <a:spcPct val="90000"/>
              </a:lnSpc>
              <a:defRPr/>
            </a:pPr>
            <a:r>
              <a:rPr lang="zh-CN" altLang="en-US" sz="3600" dirty="0">
                <a:cs typeface="Times New Roman" panose="02020603050405020304" pitchFamily="18" charset="0"/>
              </a:rPr>
              <a:t>101000100101000000</a:t>
            </a:r>
            <a:endParaRPr lang="zh-CN" altLang="en-US" sz="3600" dirty="0">
              <a:solidFill>
                <a:schemeClr val="accent2"/>
              </a:solidFill>
              <a:cs typeface="Times New Roman" panose="02020603050405020304" pitchFamily="18" charset="0"/>
            </a:endParaRPr>
          </a:p>
          <a:p>
            <a:pPr lvl="1" algn="just" eaLnBrk="1" hangingPunct="1">
              <a:lnSpc>
                <a:spcPct val="90000"/>
              </a:lnSpc>
              <a:defRPr/>
            </a:pPr>
            <a:r>
              <a:rPr lang="zh-CN" altLang="en-US" sz="2400" dirty="0"/>
              <a:t>汇编语言对“2+6”进行计算的算法描述：</a:t>
            </a:r>
          </a:p>
          <a:p>
            <a:pPr lvl="2" algn="just" eaLnBrk="1" hangingPunct="1">
              <a:lnSpc>
                <a:spcPct val="90000"/>
              </a:lnSpc>
              <a:defRPr/>
            </a:pPr>
            <a:r>
              <a:rPr lang="en-US" altLang="zh-CN" sz="1800" dirty="0"/>
              <a:t>MOV AL，6</a:t>
            </a:r>
          </a:p>
          <a:p>
            <a:pPr lvl="2" algn="just" eaLnBrk="1" hangingPunct="1">
              <a:lnSpc>
                <a:spcPct val="90000"/>
              </a:lnSpc>
              <a:defRPr/>
            </a:pPr>
            <a:r>
              <a:rPr lang="en-US" altLang="zh-CN" sz="1800" dirty="0"/>
              <a:t>ADD AL，2</a:t>
            </a:r>
          </a:p>
          <a:p>
            <a:pPr lvl="2" algn="just" eaLnBrk="1" hangingPunct="1">
              <a:lnSpc>
                <a:spcPct val="90000"/>
              </a:lnSpc>
              <a:defRPr/>
            </a:pPr>
            <a:r>
              <a:rPr lang="en-US" altLang="zh-CN" sz="1800" dirty="0"/>
              <a:t>MOV VC，AL</a:t>
            </a:r>
            <a:r>
              <a:rPr lang="en-US" altLang="zh-CN" sz="1800" dirty="0">
                <a:cs typeface="Times New Roman" panose="02020603050405020304" pitchFamily="18" charset="0"/>
              </a:rPr>
              <a:t> </a:t>
            </a:r>
            <a:endParaRPr lang="zh-CN" altLang="en-US" sz="1800" dirty="0">
              <a:cs typeface="Times New Roman" panose="02020603050405020304" pitchFamily="18" charset="0"/>
            </a:endParaRPr>
          </a:p>
        </p:txBody>
      </p:sp>
      <p:sp>
        <p:nvSpPr>
          <p:cNvPr id="4" name="Rectangle 11"/>
          <p:cNvSpPr txBox="1">
            <a:spLocks noChangeArrowheads="1"/>
          </p:cNvSpPr>
          <p:nvPr/>
        </p:nvSpPr>
        <p:spPr>
          <a:xfrm>
            <a:off x="685800" y="716033"/>
            <a:ext cx="7772400" cy="85922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汇编语言</a:t>
            </a:r>
            <a:endParaRPr lang="zh-CN" altLang="en-US" b="1" dirty="0" smtClean="0"/>
          </a:p>
        </p:txBody>
      </p:sp>
      <p:sp>
        <p:nvSpPr>
          <p:cNvPr id="5" name="Line 13"/>
          <p:cNvSpPr>
            <a:spLocks noChangeShapeType="1"/>
          </p:cNvSpPr>
          <p:nvPr/>
        </p:nvSpPr>
        <p:spPr bwMode="auto">
          <a:xfrm>
            <a:off x="609600" y="1499062"/>
            <a:ext cx="7620000" cy="0"/>
          </a:xfrm>
          <a:prstGeom prst="line">
            <a:avLst/>
          </a:prstGeom>
          <a:noFill/>
          <a:ln w="9525">
            <a:solidFill>
              <a:srgbClr val="00FFFF"/>
            </a:solidFill>
            <a:round/>
            <a:headEnd/>
            <a:tailEnd/>
          </a:ln>
        </p:spPr>
        <p:txBody>
          <a:bodyPr wrap="square" anchor="ctr">
            <a:spAutoFit/>
          </a:bodyPr>
          <a:lstStyle/>
          <a:p>
            <a:endParaRPr lang="zh-CN" altLang="en-US"/>
          </a:p>
        </p:txBody>
      </p:sp>
    </p:spTree>
    <p:extLst>
      <p:ext uri="{BB962C8B-B14F-4D97-AF65-F5344CB8AC3E}">
        <p14:creationId xmlns:p14="http://schemas.microsoft.com/office/powerpoint/2010/main" val="5364956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647699" y="2009306"/>
            <a:ext cx="7344295" cy="3908168"/>
          </a:xfrm>
        </p:spPr>
        <p:txBody>
          <a:bodyPr>
            <a:noAutofit/>
          </a:bodyPr>
          <a:lstStyle/>
          <a:p>
            <a:pPr eaLnBrk="1" hangingPunct="1"/>
            <a:r>
              <a:rPr lang="zh-CN" altLang="en-US" sz="2800" dirty="0" smtClean="0"/>
              <a:t>汇编语言语句与特定的机器指令有一一对应的关系，但是它毕竟不同于由二进制组成的机器指令，它还需要经汇编程序翻译为机器指令后才能运行。</a:t>
            </a:r>
          </a:p>
          <a:p>
            <a:pPr eaLnBrk="1" hangingPunct="1"/>
            <a:r>
              <a:rPr lang="zh-CN" altLang="en-US" sz="2800" dirty="0" smtClean="0"/>
              <a:t>汇编语言源程序经汇编程序翻译成机器指令，再在实际的机器中执行。</a:t>
            </a:r>
          </a:p>
          <a:p>
            <a:pPr lvl="1" eaLnBrk="1" hangingPunct="1"/>
            <a:r>
              <a:rPr lang="zh-CN" altLang="en-US" sz="2400" dirty="0" smtClean="0"/>
              <a:t>就汇编语言的用户而言，该机器是可以直接识别汇编语言的，从而产生了一个属于抽象形态的重要概念，即虚拟机的概念。 </a:t>
            </a:r>
          </a:p>
        </p:txBody>
      </p:sp>
      <p:sp>
        <p:nvSpPr>
          <p:cNvPr id="6" name="Rectangle 11"/>
          <p:cNvSpPr txBox="1">
            <a:spLocks noChangeArrowheads="1"/>
          </p:cNvSpPr>
          <p:nvPr/>
        </p:nvSpPr>
        <p:spPr>
          <a:xfrm>
            <a:off x="586047" y="720436"/>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汇编语言</a:t>
            </a:r>
            <a:endParaRPr lang="zh-CN" altLang="en-US" b="1" dirty="0" smtClean="0"/>
          </a:p>
        </p:txBody>
      </p:sp>
      <p:sp>
        <p:nvSpPr>
          <p:cNvPr id="7" name="Line 13"/>
          <p:cNvSpPr>
            <a:spLocks noChangeShapeType="1"/>
          </p:cNvSpPr>
          <p:nvPr/>
        </p:nvSpPr>
        <p:spPr bwMode="auto">
          <a:xfrm>
            <a:off x="509847" y="148243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901510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685800" y="1905000"/>
            <a:ext cx="7772400" cy="3635289"/>
          </a:xfrm>
        </p:spPr>
        <p:txBody>
          <a:bodyPr>
            <a:normAutofit/>
          </a:bodyPr>
          <a:lstStyle/>
          <a:p>
            <a:pPr eaLnBrk="1" hangingPunct="1"/>
            <a:r>
              <a:rPr lang="zh-CN" altLang="en-US" sz="3200" dirty="0" smtClean="0"/>
              <a:t>抽象的计算机</a:t>
            </a:r>
          </a:p>
          <a:p>
            <a:pPr lvl="1" eaLnBrk="1" hangingPunct="1"/>
            <a:r>
              <a:rPr lang="zh-CN" altLang="en-US" sz="2800" dirty="0" smtClean="0"/>
              <a:t>由软件实现，并与实际机器一样，都具有一个指令集并可以使用不同的存储区域。</a:t>
            </a:r>
          </a:p>
          <a:p>
            <a:pPr lvl="1" eaLnBrk="1" hangingPunct="1"/>
            <a:r>
              <a:rPr lang="zh-CN" altLang="en-US" sz="2800" dirty="0" smtClean="0"/>
              <a:t>例如，一台机器上配有</a:t>
            </a:r>
            <a:r>
              <a:rPr lang="en-US" altLang="zh-CN" sz="2800" dirty="0" smtClean="0">
                <a:cs typeface="Times New Roman" panose="02020603050405020304" pitchFamily="18" charset="0"/>
              </a:rPr>
              <a:t>C</a:t>
            </a:r>
            <a:r>
              <a:rPr lang="zh-CN" altLang="en-US" sz="2800" dirty="0" smtClean="0"/>
              <a:t>语言和</a:t>
            </a:r>
            <a:r>
              <a:rPr lang="en-US" altLang="zh-CN" sz="2800" dirty="0" smtClean="0">
                <a:cs typeface="Times New Roman" panose="02020603050405020304" pitchFamily="18" charset="0"/>
              </a:rPr>
              <a:t>Pascal</a:t>
            </a:r>
            <a:r>
              <a:rPr lang="zh-CN" altLang="en-US" sz="2800" dirty="0" smtClean="0"/>
              <a:t>语言的编译程序，对</a:t>
            </a:r>
            <a:r>
              <a:rPr lang="en-US" altLang="zh-CN" sz="2800" dirty="0" smtClean="0">
                <a:cs typeface="Times New Roman" panose="02020603050405020304" pitchFamily="18" charset="0"/>
              </a:rPr>
              <a:t>C</a:t>
            </a:r>
            <a:r>
              <a:rPr lang="zh-CN" altLang="en-US" sz="2800" dirty="0" smtClean="0"/>
              <a:t>语言用户来说，这台机器就是以</a:t>
            </a:r>
            <a:r>
              <a:rPr lang="en-US" altLang="zh-CN" sz="2800" dirty="0" smtClean="0">
                <a:cs typeface="Times New Roman" panose="02020603050405020304" pitchFamily="18" charset="0"/>
              </a:rPr>
              <a:t>C</a:t>
            </a:r>
            <a:r>
              <a:rPr lang="zh-CN" altLang="en-US" sz="2800" dirty="0" smtClean="0"/>
              <a:t>语言为机器语言的虚拟机，对</a:t>
            </a:r>
            <a:r>
              <a:rPr lang="en-US" altLang="zh-CN" sz="2800" dirty="0" smtClean="0">
                <a:cs typeface="Times New Roman" panose="02020603050405020304" pitchFamily="18" charset="0"/>
              </a:rPr>
              <a:t>Pascal</a:t>
            </a:r>
            <a:r>
              <a:rPr lang="zh-CN" altLang="en-US" sz="2800" dirty="0" smtClean="0"/>
              <a:t>用户来说，这台机器就是以</a:t>
            </a:r>
            <a:r>
              <a:rPr lang="en-US" altLang="zh-CN" sz="2800" dirty="0" smtClean="0">
                <a:cs typeface="Times New Roman" panose="02020603050405020304" pitchFamily="18" charset="0"/>
              </a:rPr>
              <a:t>Pascal</a:t>
            </a:r>
            <a:r>
              <a:rPr lang="zh-CN" altLang="en-US" sz="2800" dirty="0" smtClean="0"/>
              <a:t>语言为机器语言的虚拟机。</a:t>
            </a:r>
          </a:p>
        </p:txBody>
      </p:sp>
      <p:sp>
        <p:nvSpPr>
          <p:cNvPr id="4" name="Rectangle 11"/>
          <p:cNvSpPr txBox="1">
            <a:spLocks noChangeArrowheads="1"/>
          </p:cNvSpPr>
          <p:nvPr/>
        </p:nvSpPr>
        <p:spPr>
          <a:xfrm>
            <a:off x="685800" y="786938"/>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虚拟机</a:t>
            </a:r>
            <a:endParaRPr lang="zh-CN" altLang="en-US" b="1" dirty="0" smtClean="0"/>
          </a:p>
        </p:txBody>
      </p:sp>
      <p:sp>
        <p:nvSpPr>
          <p:cNvPr id="6" name="Line 13"/>
          <p:cNvSpPr>
            <a:spLocks noChangeShapeType="1"/>
          </p:cNvSpPr>
          <p:nvPr/>
        </p:nvSpPr>
        <p:spPr bwMode="auto">
          <a:xfrm>
            <a:off x="609600" y="1548938"/>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49377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r>
              <a:rPr lang="zh-CN" altLang="en-US" dirty="0"/>
              <a:t>资料推荐</a:t>
            </a:r>
          </a:p>
        </p:txBody>
      </p:sp>
      <p:pic>
        <p:nvPicPr>
          <p:cNvPr id="7" name="图片 6"/>
          <p:cNvPicPr>
            <a:picLocks noChangeAspect="1"/>
          </p:cNvPicPr>
          <p:nvPr/>
        </p:nvPicPr>
        <p:blipFill>
          <a:blip r:embed="rId3"/>
          <a:stretch>
            <a:fillRect/>
          </a:stretch>
        </p:blipFill>
        <p:spPr>
          <a:xfrm>
            <a:off x="849692" y="3115129"/>
            <a:ext cx="1785233" cy="2461625"/>
          </a:xfrm>
          <a:prstGeom prst="rect">
            <a:avLst/>
          </a:prstGeom>
        </p:spPr>
      </p:pic>
      <p:pic>
        <p:nvPicPr>
          <p:cNvPr id="5122" name="Picture 2" descr="https://img1.doubanio.com/view/subject/l/public/s44238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406" y="760415"/>
            <a:ext cx="1830790" cy="23547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g3.doubanio.com/view/subject/l/public/s2724345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037" y="1690689"/>
            <a:ext cx="2500313" cy="3571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mg3.doubanio.com/view/subject/l/public/s2328409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032" y="3179673"/>
            <a:ext cx="1784390" cy="23325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09536" y="2030782"/>
            <a:ext cx="2619464" cy="1154162"/>
          </a:xfrm>
          <a:prstGeom prst="rect">
            <a:avLst/>
          </a:prstGeom>
        </p:spPr>
        <p:txBody>
          <a:bodyPr wrap="square">
            <a:spAutoFit/>
          </a:bodyPr>
          <a:lstStyle/>
          <a:p>
            <a:r>
              <a:rPr lang="en-US" altLang="zh-CN" sz="2100" b="1" dirty="0">
                <a:solidFill>
                  <a:srgbClr val="1A1A1A"/>
                </a:solidFill>
                <a:latin typeface="-apple-system"/>
              </a:rPr>
              <a:t>Java</a:t>
            </a:r>
            <a:r>
              <a:rPr lang="zh-CN" altLang="en-US" sz="2100" b="1" dirty="0">
                <a:solidFill>
                  <a:srgbClr val="1A1A1A"/>
                </a:solidFill>
                <a:latin typeface="-apple-system"/>
              </a:rPr>
              <a:t>四大名著</a:t>
            </a:r>
            <a:endParaRPr lang="en-US" altLang="zh-CN" sz="2100" b="1" dirty="0">
              <a:solidFill>
                <a:srgbClr val="1A1A1A"/>
              </a:solidFill>
              <a:latin typeface="-apple-system"/>
            </a:endParaRPr>
          </a:p>
          <a:p>
            <a:r>
              <a:rPr lang="en-US" altLang="zh-CN" sz="3000" b="1" dirty="0">
                <a:solidFill>
                  <a:srgbClr val="1A1A1A"/>
                </a:solidFill>
                <a:latin typeface="-apple-system"/>
              </a:rPr>
              <a:t>Go deeper!</a:t>
            </a:r>
          </a:p>
          <a:p>
            <a:endParaRPr lang="zh-CN" altLang="en-US" dirty="0"/>
          </a:p>
        </p:txBody>
      </p:sp>
      <p:sp>
        <p:nvSpPr>
          <p:cNvPr id="11" name="Line 13"/>
          <p:cNvSpPr>
            <a:spLocks noChangeShapeType="1"/>
          </p:cNvSpPr>
          <p:nvPr/>
        </p:nvSpPr>
        <p:spPr bwMode="auto">
          <a:xfrm flipV="1">
            <a:off x="609600" y="1446415"/>
            <a:ext cx="2948247" cy="19395"/>
          </a:xfrm>
          <a:prstGeom prst="line">
            <a:avLst/>
          </a:prstGeom>
          <a:noFill/>
          <a:ln w="9525">
            <a:solidFill>
              <a:srgbClr val="00FFFF"/>
            </a:solidFill>
            <a:round/>
            <a:headEnd/>
            <a:tailEnd/>
          </a:ln>
        </p:spPr>
        <p:txBody>
          <a:bodyPr wrap="square" anchor="ctr">
            <a:spAutoFit/>
          </a:bodyPr>
          <a:lstStyle/>
          <a:p>
            <a:endParaRPr lang="zh-CN" altLang="en-US"/>
          </a:p>
        </p:txBody>
      </p:sp>
    </p:spTree>
    <p:extLst>
      <p:ext uri="{BB962C8B-B14F-4D97-AF65-F5344CB8AC3E}">
        <p14:creationId xmlns:p14="http://schemas.microsoft.com/office/powerpoint/2010/main" val="3173586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760586" y="2401858"/>
            <a:ext cx="7772400" cy="3300673"/>
          </a:xfrm>
        </p:spPr>
        <p:txBody>
          <a:bodyPr>
            <a:normAutofit/>
          </a:bodyPr>
          <a:lstStyle/>
          <a:p>
            <a:pPr algn="just" eaLnBrk="1" hangingPunct="1"/>
            <a:r>
              <a:rPr lang="zh-CN" altLang="en-US" sz="3200" dirty="0" smtClean="0"/>
              <a:t>虚拟机可分为</a:t>
            </a:r>
          </a:p>
          <a:p>
            <a:pPr lvl="1" algn="just" eaLnBrk="1" hangingPunct="1"/>
            <a:r>
              <a:rPr lang="zh-CN" altLang="en-US" sz="2800" dirty="0" smtClean="0"/>
              <a:t>固件虚拟机</a:t>
            </a:r>
          </a:p>
          <a:p>
            <a:pPr lvl="1" algn="just" eaLnBrk="1" hangingPunct="1"/>
            <a:r>
              <a:rPr lang="zh-CN" altLang="en-US" sz="2800" dirty="0" smtClean="0"/>
              <a:t>操作系统虚拟机</a:t>
            </a:r>
          </a:p>
          <a:p>
            <a:pPr lvl="1" algn="just" eaLnBrk="1" hangingPunct="1"/>
            <a:r>
              <a:rPr lang="zh-CN" altLang="en-US" sz="2800" dirty="0" smtClean="0"/>
              <a:t>汇编语言虚拟机</a:t>
            </a:r>
          </a:p>
          <a:p>
            <a:pPr lvl="1" algn="just" eaLnBrk="1" hangingPunct="1"/>
            <a:r>
              <a:rPr lang="zh-CN" altLang="en-US" sz="3600" b="1" dirty="0" smtClean="0"/>
              <a:t>高级语言虚拟机</a:t>
            </a:r>
          </a:p>
          <a:p>
            <a:pPr lvl="1" algn="just" eaLnBrk="1" hangingPunct="1"/>
            <a:r>
              <a:rPr lang="zh-CN" altLang="en-US" sz="2800" dirty="0" smtClean="0"/>
              <a:t>应用语言虚拟机等</a:t>
            </a:r>
          </a:p>
        </p:txBody>
      </p:sp>
      <p:sp>
        <p:nvSpPr>
          <p:cNvPr id="6" name="Rectangle 11"/>
          <p:cNvSpPr txBox="1">
            <a:spLocks noChangeArrowheads="1"/>
          </p:cNvSpPr>
          <p:nvPr/>
        </p:nvSpPr>
        <p:spPr>
          <a:xfrm>
            <a:off x="685800" y="786938"/>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虚拟机的层次划分</a:t>
            </a:r>
            <a:endParaRPr lang="zh-CN" altLang="en-US" b="1" dirty="0" smtClean="0"/>
          </a:p>
        </p:txBody>
      </p:sp>
      <p:sp>
        <p:nvSpPr>
          <p:cNvPr id="7" name="Line 13"/>
          <p:cNvSpPr>
            <a:spLocks noChangeShapeType="1"/>
          </p:cNvSpPr>
          <p:nvPr/>
        </p:nvSpPr>
        <p:spPr bwMode="auto">
          <a:xfrm>
            <a:off x="609600" y="1548938"/>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99080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2"/>
          <p:cNvSpPr>
            <a:spLocks noGrp="1" noChangeArrowheads="1"/>
          </p:cNvSpPr>
          <p:nvPr>
            <p:ph type="ctrTitle"/>
          </p:nvPr>
        </p:nvSpPr>
        <p:spPr/>
        <p:txBody>
          <a:bodyPr/>
          <a:lstStyle/>
          <a:p>
            <a:pPr algn="ctr" eaLnBrk="1" hangingPunct="1"/>
            <a:r>
              <a:rPr lang="zh-CN" altLang="en-US" sz="4000" b="1" smtClean="0">
                <a:solidFill>
                  <a:schemeClr val="tx2"/>
                </a:solidFill>
              </a:rPr>
              <a:t/>
            </a:r>
            <a:br>
              <a:rPr lang="zh-CN" altLang="en-US" sz="4000" b="1" smtClean="0">
                <a:solidFill>
                  <a:schemeClr val="tx2"/>
                </a:solidFill>
              </a:rPr>
            </a:br>
            <a:r>
              <a:rPr lang="zh-CN" altLang="en-US" sz="4000" smtClean="0">
                <a:solidFill>
                  <a:schemeClr val="tx2"/>
                </a:solidFill>
              </a:rPr>
              <a:t> </a:t>
            </a:r>
          </a:p>
        </p:txBody>
      </p:sp>
      <p:sp>
        <p:nvSpPr>
          <p:cNvPr id="123908" name="Rectangle 4">
            <a:extLst/>
          </p:cNvPr>
          <p:cNvSpPr>
            <a:spLocks noChangeArrowheads="1"/>
          </p:cNvSpPr>
          <p:nvPr/>
        </p:nvSpPr>
        <p:spPr bwMode="auto">
          <a:xfrm>
            <a:off x="609600" y="1735859"/>
            <a:ext cx="7253287" cy="4093428"/>
          </a:xfrm>
          <a:prstGeom prst="rect">
            <a:avLst/>
          </a:prstGeom>
          <a:noFill/>
          <a:ln w="9525">
            <a:noFill/>
            <a:miter lim="800000"/>
            <a:headEnd/>
            <a:tailEnd/>
          </a:ln>
          <a:effectLst/>
        </p:spPr>
        <p:txBody>
          <a:bodyPr wrap="square">
            <a:spAutoFit/>
          </a:bodyPr>
          <a:lstStyle/>
          <a:p>
            <a:pPr eaLnBrk="1" hangingPunct="1">
              <a:defRPr/>
            </a:pPr>
            <a:r>
              <a:rPr lang="zh-CN" altLang="en-US" sz="3600" dirty="0" smtClean="0">
                <a:solidFill>
                  <a:schemeClr val="folHlink"/>
                </a:solidFill>
              </a:rPr>
              <a:t>      </a:t>
            </a:r>
            <a:r>
              <a:rPr lang="zh-CN" altLang="en-US" sz="2800" dirty="0"/>
              <a:t>虽然与机器语言相比，汇编语言的产生是一个很大的进步，但是用它来进行程序设计仍然比较困难。于是人们着手对它进行改进。一是发展宏汇编，即用一条宏指令代替若干条汇编指令，从而提高编程效率。现在人们使用的汇编语言，大多数都是宏汇编语言。二是创建高级语言，使编程更加方便。</a:t>
            </a:r>
          </a:p>
          <a:p>
            <a:pPr eaLnBrk="1" hangingPunct="1">
              <a:defRPr/>
            </a:pPr>
            <a:r>
              <a:rPr lang="zh-CN" altLang="en-US" sz="2800" dirty="0"/>
              <a:t>       如用高级语言对例子</a:t>
            </a:r>
            <a:r>
              <a:rPr lang="en-US" altLang="zh-CN" sz="2800" dirty="0"/>
              <a:t>2+6</a:t>
            </a:r>
            <a:r>
              <a:rPr lang="zh-CN" altLang="en-US" sz="2800" dirty="0"/>
              <a:t>进行计算的算法描述，其描述与数学描述一样，即</a:t>
            </a:r>
            <a:r>
              <a:rPr lang="en-US" altLang="zh-CN" sz="2800" dirty="0"/>
              <a:t>2+6</a:t>
            </a:r>
            <a:r>
              <a:rPr lang="zh-CN" altLang="en-US" sz="2800" dirty="0" smtClean="0"/>
              <a:t>。</a:t>
            </a:r>
            <a:endParaRPr lang="zh-CN" altLang="en-US" sz="2800" dirty="0"/>
          </a:p>
        </p:txBody>
      </p:sp>
      <p:sp>
        <p:nvSpPr>
          <p:cNvPr id="6" name="Rectangle 11"/>
          <p:cNvSpPr txBox="1">
            <a:spLocks noChangeArrowheads="1"/>
          </p:cNvSpPr>
          <p:nvPr/>
        </p:nvSpPr>
        <p:spPr>
          <a:xfrm>
            <a:off x="685800" y="786938"/>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高级程序语言</a:t>
            </a:r>
            <a:endParaRPr lang="zh-CN" altLang="en-US" b="1" dirty="0" smtClean="0"/>
          </a:p>
        </p:txBody>
      </p:sp>
      <p:sp>
        <p:nvSpPr>
          <p:cNvPr id="7" name="Line 13"/>
          <p:cNvSpPr>
            <a:spLocks noChangeShapeType="1"/>
          </p:cNvSpPr>
          <p:nvPr/>
        </p:nvSpPr>
        <p:spPr bwMode="auto">
          <a:xfrm>
            <a:off x="609600" y="1548938"/>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2122057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1" name="Rectangle 3"/>
          <p:cNvSpPr>
            <a:spLocks noGrp="1" noChangeArrowheads="1"/>
          </p:cNvSpPr>
          <p:nvPr>
            <p:ph idx="1"/>
          </p:nvPr>
        </p:nvSpPr>
        <p:spPr>
          <a:xfrm>
            <a:off x="611188" y="1484313"/>
            <a:ext cx="8158739" cy="4667105"/>
          </a:xfrm>
        </p:spPr>
        <p:txBody>
          <a:bodyPr>
            <a:normAutofit/>
          </a:bodyPr>
          <a:lstStyle/>
          <a:p>
            <a:pPr eaLnBrk="1" hangingPunct="1">
              <a:buFontTx/>
              <a:buNone/>
            </a:pPr>
            <a:r>
              <a:rPr lang="zh-CN" altLang="en-US" dirty="0" smtClean="0"/>
              <a:t>按语言的特点，可以将高级语言划分为：</a:t>
            </a:r>
          </a:p>
          <a:p>
            <a:pPr eaLnBrk="1" hangingPunct="1"/>
            <a:r>
              <a:rPr lang="zh-CN" altLang="en-US" sz="2800" dirty="0" smtClean="0"/>
              <a:t>过程式语言（如</a:t>
            </a:r>
            <a:r>
              <a:rPr lang="en-US" altLang="zh-CN" sz="2800" dirty="0" err="1" smtClean="0">
                <a:cs typeface="Times New Roman" panose="02020603050405020304" pitchFamily="18" charset="0"/>
              </a:rPr>
              <a:t>Cobol</a:t>
            </a:r>
            <a:r>
              <a:rPr lang="en-US" altLang="zh-CN" sz="2800" dirty="0" err="1" smtClean="0"/>
              <a:t>，</a:t>
            </a:r>
            <a:r>
              <a:rPr lang="en-US" altLang="zh-CN" sz="2800" dirty="0" err="1" smtClean="0">
                <a:cs typeface="Times New Roman" panose="02020603050405020304" pitchFamily="18" charset="0"/>
              </a:rPr>
              <a:t>Forturn</a:t>
            </a:r>
            <a:r>
              <a:rPr lang="en-US" altLang="zh-CN" sz="2800" dirty="0" err="1" smtClean="0"/>
              <a:t>，</a:t>
            </a:r>
            <a:r>
              <a:rPr lang="en-US" altLang="zh-CN" sz="2800" dirty="0" err="1" smtClean="0">
                <a:cs typeface="Times New Roman" panose="02020603050405020304" pitchFamily="18" charset="0"/>
              </a:rPr>
              <a:t>Algol</a:t>
            </a:r>
            <a:r>
              <a:rPr lang="en-US" altLang="zh-CN" sz="2800" dirty="0" err="1" smtClean="0"/>
              <a:t>，</a:t>
            </a:r>
            <a:r>
              <a:rPr lang="en-US" altLang="zh-CN" sz="2800" dirty="0" err="1" smtClean="0">
                <a:cs typeface="Times New Roman" panose="02020603050405020304" pitchFamily="18" charset="0"/>
              </a:rPr>
              <a:t>Pascal</a:t>
            </a:r>
            <a:r>
              <a:rPr lang="en-US" altLang="zh-CN" sz="2800" dirty="0" err="1" smtClean="0"/>
              <a:t>，</a:t>
            </a:r>
            <a:r>
              <a:rPr lang="en-US" altLang="zh-CN" sz="2800" dirty="0" err="1" smtClean="0">
                <a:cs typeface="Times New Roman" panose="02020603050405020304" pitchFamily="18" charset="0"/>
              </a:rPr>
              <a:t>Ada</a:t>
            </a:r>
            <a:r>
              <a:rPr lang="en-US" altLang="zh-CN" sz="2800" dirty="0" err="1" smtClean="0"/>
              <a:t>，</a:t>
            </a:r>
            <a:r>
              <a:rPr lang="en-US" altLang="zh-CN" sz="2800" dirty="0" err="1" smtClean="0">
                <a:cs typeface="Times New Roman" panose="02020603050405020304" pitchFamily="18" charset="0"/>
              </a:rPr>
              <a:t>C</a:t>
            </a:r>
            <a:r>
              <a:rPr lang="en-US" altLang="zh-CN" sz="2800" dirty="0" smtClean="0"/>
              <a:t>）</a:t>
            </a:r>
          </a:p>
          <a:p>
            <a:pPr eaLnBrk="1" hangingPunct="1"/>
            <a:r>
              <a:rPr lang="zh-CN" altLang="en-US" sz="2800" dirty="0" smtClean="0"/>
              <a:t>函数式语言（如</a:t>
            </a:r>
            <a:r>
              <a:rPr lang="en-US" altLang="zh-CN" sz="2800" dirty="0" smtClean="0">
                <a:cs typeface="Times New Roman" panose="02020603050405020304" pitchFamily="18" charset="0"/>
              </a:rPr>
              <a:t>Lisp</a:t>
            </a:r>
            <a:r>
              <a:rPr lang="zh-CN" altLang="en-US" sz="2800" dirty="0" smtClean="0">
                <a:cs typeface="Times New Roman" panose="02020603050405020304" pitchFamily="18" charset="0"/>
              </a:rPr>
              <a:t>， </a:t>
            </a:r>
            <a:r>
              <a:rPr lang="en-US" altLang="zh-CN" sz="2800" dirty="0" smtClean="0">
                <a:cs typeface="Times New Roman" panose="02020603050405020304" pitchFamily="18" charset="0"/>
              </a:rPr>
              <a:t>Scala</a:t>
            </a:r>
            <a:r>
              <a:rPr lang="en-US" altLang="zh-CN" sz="2800" dirty="0" smtClean="0"/>
              <a:t>）</a:t>
            </a:r>
            <a:endParaRPr lang="en-US" altLang="zh-CN" sz="2800" dirty="0" smtClean="0"/>
          </a:p>
          <a:p>
            <a:pPr eaLnBrk="1" hangingPunct="1"/>
            <a:r>
              <a:rPr lang="zh-CN" altLang="en-US" sz="2800" dirty="0" smtClean="0"/>
              <a:t>数据流语言（如</a:t>
            </a:r>
            <a:r>
              <a:rPr lang="en-US" altLang="zh-CN" sz="2800" dirty="0" smtClean="0">
                <a:cs typeface="Times New Roman" panose="02020603050405020304" pitchFamily="18" charset="0"/>
              </a:rPr>
              <a:t>SISAL</a:t>
            </a:r>
            <a:r>
              <a:rPr lang="en-US" altLang="zh-CN" sz="2800" dirty="0" smtClean="0"/>
              <a:t>，</a:t>
            </a:r>
            <a:r>
              <a:rPr lang="en-US" altLang="zh-CN" sz="2800" dirty="0" smtClean="0">
                <a:cs typeface="Times New Roman" panose="02020603050405020304" pitchFamily="18" charset="0"/>
              </a:rPr>
              <a:t>VAL</a:t>
            </a:r>
            <a:r>
              <a:rPr lang="en-US" altLang="zh-CN" sz="2800" dirty="0" smtClean="0"/>
              <a:t>）</a:t>
            </a:r>
          </a:p>
          <a:p>
            <a:pPr eaLnBrk="1" hangingPunct="1"/>
            <a:r>
              <a:rPr lang="zh-CN" altLang="en-US" sz="2800" dirty="0" smtClean="0"/>
              <a:t>面向对象语言（如</a:t>
            </a:r>
            <a:r>
              <a:rPr lang="en-US" altLang="zh-CN" sz="3200" b="1" dirty="0" err="1" smtClean="0"/>
              <a:t>JAVA,</a:t>
            </a:r>
            <a:r>
              <a:rPr lang="en-US" altLang="zh-CN" sz="2800" dirty="0" err="1" smtClean="0">
                <a:cs typeface="Times New Roman" panose="02020603050405020304" pitchFamily="18" charset="0"/>
              </a:rPr>
              <a:t>Smalltalk</a:t>
            </a:r>
            <a:r>
              <a:rPr lang="en-US" altLang="zh-CN" sz="2800" dirty="0" err="1" smtClean="0"/>
              <a:t>，</a:t>
            </a:r>
            <a:r>
              <a:rPr lang="en-US" altLang="zh-CN" sz="2800" dirty="0" err="1" smtClean="0">
                <a:cs typeface="Times New Roman" panose="02020603050405020304" pitchFamily="18" charset="0"/>
              </a:rPr>
              <a:t>CLU</a:t>
            </a:r>
            <a:r>
              <a:rPr lang="en-US" altLang="zh-CN" sz="2800" dirty="0" err="1" smtClean="0"/>
              <a:t>，</a:t>
            </a:r>
            <a:r>
              <a:rPr lang="en-US" altLang="zh-CN" sz="2800" dirty="0" err="1" smtClean="0">
                <a:cs typeface="Times New Roman" panose="02020603050405020304" pitchFamily="18" charset="0"/>
              </a:rPr>
              <a:t>C</a:t>
            </a:r>
            <a:r>
              <a:rPr lang="en-US" altLang="zh-CN" sz="2800" dirty="0" smtClean="0">
                <a:cs typeface="Times New Roman" panose="02020603050405020304" pitchFamily="18" charset="0"/>
              </a:rPr>
              <a:t>++</a:t>
            </a:r>
            <a:r>
              <a:rPr lang="en-US" altLang="zh-CN" sz="2800" dirty="0" smtClean="0"/>
              <a:t>）</a:t>
            </a:r>
          </a:p>
          <a:p>
            <a:pPr eaLnBrk="1" hangingPunct="1"/>
            <a:r>
              <a:rPr lang="zh-CN" altLang="en-US" sz="2800" dirty="0" smtClean="0"/>
              <a:t>逻辑语言（如</a:t>
            </a:r>
            <a:r>
              <a:rPr lang="en-US" altLang="zh-CN" sz="2800" dirty="0" smtClean="0">
                <a:cs typeface="Times New Roman" panose="02020603050405020304" pitchFamily="18" charset="0"/>
              </a:rPr>
              <a:t>Prolog</a:t>
            </a:r>
            <a:r>
              <a:rPr lang="en-US" altLang="zh-CN" sz="2800" dirty="0" smtClean="0"/>
              <a:t>）</a:t>
            </a:r>
          </a:p>
          <a:p>
            <a:pPr eaLnBrk="1" hangingPunct="1"/>
            <a:r>
              <a:rPr lang="zh-CN" altLang="en-US" sz="2800" dirty="0" smtClean="0"/>
              <a:t>字符串语言（如</a:t>
            </a:r>
            <a:r>
              <a:rPr lang="en-US" altLang="zh-CN" sz="2800" dirty="0" smtClean="0">
                <a:cs typeface="Times New Roman" panose="02020603050405020304" pitchFamily="18" charset="0"/>
              </a:rPr>
              <a:t>SNOBOL</a:t>
            </a:r>
            <a:r>
              <a:rPr lang="en-US" altLang="zh-CN" sz="2800" dirty="0" smtClean="0"/>
              <a:t>）</a:t>
            </a:r>
            <a:endParaRPr lang="zh-CN" altLang="en-US" sz="2800" dirty="0" smtClean="0"/>
          </a:p>
          <a:p>
            <a:pPr eaLnBrk="1" hangingPunct="1"/>
            <a:r>
              <a:rPr lang="zh-CN" altLang="en-US" sz="2800" dirty="0" smtClean="0"/>
              <a:t>并发程序设计语言（如</a:t>
            </a:r>
            <a:r>
              <a:rPr lang="en-US" altLang="zh-CN" sz="2800" dirty="0" smtClean="0">
                <a:cs typeface="Times New Roman" panose="02020603050405020304" pitchFamily="18" charset="0"/>
              </a:rPr>
              <a:t>Concurrent </a:t>
            </a:r>
            <a:r>
              <a:rPr lang="en-US" altLang="zh-CN" sz="2800" dirty="0" err="1" smtClean="0">
                <a:cs typeface="Times New Roman" panose="02020603050405020304" pitchFamily="18" charset="0"/>
              </a:rPr>
              <a:t>Pascal</a:t>
            </a:r>
            <a:r>
              <a:rPr lang="en-US" altLang="zh-CN" sz="2800" dirty="0" err="1" smtClean="0"/>
              <a:t>，</a:t>
            </a:r>
            <a:r>
              <a:rPr lang="en-US" altLang="zh-CN" sz="2800" dirty="0" err="1" smtClean="0">
                <a:cs typeface="Times New Roman" panose="02020603050405020304" pitchFamily="18" charset="0"/>
              </a:rPr>
              <a:t>Modula</a:t>
            </a:r>
            <a:r>
              <a:rPr lang="en-US" altLang="zh-CN" sz="2800" dirty="0" smtClean="0">
                <a:cs typeface="Times New Roman" panose="02020603050405020304" pitchFamily="18" charset="0"/>
              </a:rPr>
              <a:t> 2</a:t>
            </a:r>
            <a:r>
              <a:rPr lang="en-US" altLang="zh-CN" sz="2800" dirty="0" smtClean="0"/>
              <a:t>）</a:t>
            </a:r>
            <a:endParaRPr lang="zh-CN" altLang="en-US" sz="2800" dirty="0" smtClean="0"/>
          </a:p>
        </p:txBody>
      </p:sp>
      <p:sp>
        <p:nvSpPr>
          <p:cNvPr id="6" name="Rectangle 11"/>
          <p:cNvSpPr txBox="1">
            <a:spLocks noChangeArrowheads="1"/>
          </p:cNvSpPr>
          <p:nvPr/>
        </p:nvSpPr>
        <p:spPr>
          <a:xfrm>
            <a:off x="685800" y="554184"/>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高级程序语言分类</a:t>
            </a:r>
            <a:endParaRPr lang="zh-CN" altLang="en-US" b="1" dirty="0" smtClean="0"/>
          </a:p>
        </p:txBody>
      </p:sp>
      <p:sp>
        <p:nvSpPr>
          <p:cNvPr id="7" name="Line 13"/>
          <p:cNvSpPr>
            <a:spLocks noChangeShapeType="1"/>
          </p:cNvSpPr>
          <p:nvPr/>
        </p:nvSpPr>
        <p:spPr bwMode="auto">
          <a:xfrm>
            <a:off x="609600" y="1316184"/>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668099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4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49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49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49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49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idx="1"/>
          </p:nvPr>
        </p:nvSpPr>
        <p:spPr>
          <a:xfrm>
            <a:off x="710738" y="2251998"/>
            <a:ext cx="7772400" cy="3560973"/>
          </a:xfrm>
        </p:spPr>
        <p:txBody>
          <a:bodyPr>
            <a:normAutofit lnSpcReduction="10000"/>
          </a:bodyPr>
          <a:lstStyle/>
          <a:p>
            <a:pPr eaLnBrk="1" hangingPunct="1"/>
            <a:r>
              <a:rPr lang="zh-CN" altLang="en-US" sz="2800" dirty="0" smtClean="0"/>
              <a:t>50年代高级语言出现</a:t>
            </a:r>
          </a:p>
          <a:p>
            <a:pPr eaLnBrk="1" hangingPunct="1"/>
            <a:r>
              <a:rPr lang="zh-CN" altLang="en-US" sz="2800" dirty="0" smtClean="0"/>
              <a:t>60年代奠基性研究</a:t>
            </a:r>
          </a:p>
          <a:p>
            <a:pPr eaLnBrk="1" hangingPunct="1"/>
            <a:r>
              <a:rPr lang="zh-CN" altLang="en-US" sz="2800" dirty="0" smtClean="0"/>
              <a:t>70年代完善的软件工程工具</a:t>
            </a:r>
          </a:p>
          <a:p>
            <a:pPr eaLnBrk="1" hangingPunct="1"/>
            <a:r>
              <a:rPr lang="zh-CN" altLang="en-US" sz="2800" dirty="0" smtClean="0"/>
              <a:t>80年代面向对象发展</a:t>
            </a:r>
          </a:p>
          <a:p>
            <a:pPr eaLnBrk="1" hangingPunct="1"/>
            <a:r>
              <a:rPr lang="zh-CN" altLang="en-US" sz="2800" dirty="0" smtClean="0"/>
              <a:t>90年代多范型、持久化、多媒体、平台</a:t>
            </a:r>
            <a:r>
              <a:rPr lang="zh-CN" altLang="en-US" sz="2800" dirty="0" smtClean="0"/>
              <a:t>无关</a:t>
            </a:r>
            <a:endParaRPr lang="en-US" altLang="zh-CN" sz="2800" dirty="0" smtClean="0"/>
          </a:p>
          <a:p>
            <a:pPr eaLnBrk="1" hangingPunct="1"/>
            <a:r>
              <a:rPr lang="en-US" altLang="zh-CN" sz="2800" dirty="0" smtClean="0"/>
              <a:t>21</a:t>
            </a:r>
            <a:r>
              <a:rPr lang="zh-CN" altLang="en-US" sz="2800" dirty="0" smtClean="0"/>
              <a:t>世纪脚本语言崛起、并行</a:t>
            </a:r>
            <a:r>
              <a:rPr lang="zh-CN" altLang="en-US" sz="2800" dirty="0" smtClean="0"/>
              <a:t>、声明式程序设计</a:t>
            </a:r>
            <a:r>
              <a:rPr lang="zh-CN" altLang="en-US" sz="2800" dirty="0" smtClean="0"/>
              <a:t>时代，</a:t>
            </a:r>
            <a:endParaRPr lang="en-US" altLang="zh-CN" sz="2800" dirty="0"/>
          </a:p>
          <a:p>
            <a:pPr eaLnBrk="1" hangingPunct="1"/>
            <a:r>
              <a:rPr lang="zh-CN" altLang="en-US" sz="2800" dirty="0" smtClean="0"/>
              <a:t>应用框架极大丰富</a:t>
            </a:r>
            <a:endParaRPr lang="zh-CN" altLang="en-US" sz="2800" dirty="0" smtClean="0"/>
          </a:p>
        </p:txBody>
      </p:sp>
      <p:sp>
        <p:nvSpPr>
          <p:cNvPr id="5" name="Rectangle 11"/>
          <p:cNvSpPr txBox="1">
            <a:spLocks noChangeArrowheads="1"/>
          </p:cNvSpPr>
          <p:nvPr/>
        </p:nvSpPr>
        <p:spPr>
          <a:xfrm>
            <a:off x="685800" y="786938"/>
            <a:ext cx="77724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高级程序语言简史</a:t>
            </a:r>
            <a:endParaRPr lang="zh-CN" altLang="en-US" b="1" dirty="0" smtClean="0"/>
          </a:p>
        </p:txBody>
      </p:sp>
      <p:sp>
        <p:nvSpPr>
          <p:cNvPr id="6" name="Line 13"/>
          <p:cNvSpPr>
            <a:spLocks noChangeShapeType="1"/>
          </p:cNvSpPr>
          <p:nvPr/>
        </p:nvSpPr>
        <p:spPr bwMode="auto">
          <a:xfrm>
            <a:off x="609600" y="1548938"/>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7558780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2"/>
          <p:cNvSpPr txBox="1">
            <a:spLocks noChangeArrowheads="1"/>
          </p:cNvSpPr>
          <p:nvPr/>
        </p:nvSpPr>
        <p:spPr bwMode="auto">
          <a:xfrm>
            <a:off x="1036638" y="60325"/>
            <a:ext cx="18288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298" tIns="37649" rIns="75298" bIns="37649">
            <a:spAutoFit/>
          </a:bodyPr>
          <a:lstStyle>
            <a:lvl1pPr defTabSz="75247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752475">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752475">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752475">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52475">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52475"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52475"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52475"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52475"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数学表示法</a:t>
            </a:r>
          </a:p>
        </p:txBody>
      </p:sp>
      <p:sp>
        <p:nvSpPr>
          <p:cNvPr id="52228" name="Text Box 3"/>
          <p:cNvSpPr txBox="1">
            <a:spLocks noChangeArrowheads="1"/>
          </p:cNvSpPr>
          <p:nvPr/>
        </p:nvSpPr>
        <p:spPr bwMode="auto">
          <a:xfrm>
            <a:off x="1036638" y="473075"/>
            <a:ext cx="17065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单元记录设施</a:t>
            </a:r>
          </a:p>
        </p:txBody>
      </p:sp>
      <p:sp>
        <p:nvSpPr>
          <p:cNvPr id="52229" name="Text Box 4"/>
          <p:cNvSpPr txBox="1">
            <a:spLocks noChangeArrowheads="1"/>
          </p:cNvSpPr>
          <p:nvPr/>
        </p:nvSpPr>
        <p:spPr bwMode="auto">
          <a:xfrm>
            <a:off x="1036638" y="838200"/>
            <a:ext cx="12795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符号名称</a:t>
            </a:r>
          </a:p>
        </p:txBody>
      </p:sp>
      <p:sp>
        <p:nvSpPr>
          <p:cNvPr id="52230" name="Text Box 5"/>
          <p:cNvSpPr txBox="1">
            <a:spLocks noChangeArrowheads="1"/>
          </p:cNvSpPr>
          <p:nvPr/>
        </p:nvSpPr>
        <p:spPr bwMode="auto">
          <a:xfrm>
            <a:off x="228600" y="244475"/>
            <a:ext cx="7921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1950</a:t>
            </a:r>
          </a:p>
        </p:txBody>
      </p:sp>
      <p:sp>
        <p:nvSpPr>
          <p:cNvPr id="52231" name="Text Box 6"/>
          <p:cNvSpPr txBox="1">
            <a:spLocks noChangeArrowheads="1"/>
          </p:cNvSpPr>
          <p:nvPr/>
        </p:nvSpPr>
        <p:spPr bwMode="auto">
          <a:xfrm>
            <a:off x="889000" y="1447800"/>
            <a:ext cx="15144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数据规格说明</a:t>
            </a:r>
          </a:p>
        </p:txBody>
      </p:sp>
      <p:sp>
        <p:nvSpPr>
          <p:cNvPr id="52232" name="Text Box 7"/>
          <p:cNvSpPr txBox="1">
            <a:spLocks noChangeArrowheads="1"/>
          </p:cNvSpPr>
          <p:nvPr/>
        </p:nvSpPr>
        <p:spPr bwMode="auto">
          <a:xfrm>
            <a:off x="1044575" y="1844675"/>
            <a:ext cx="13065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结构化控制</a:t>
            </a:r>
          </a:p>
        </p:txBody>
      </p:sp>
      <p:sp>
        <p:nvSpPr>
          <p:cNvPr id="52233" name="Line 8"/>
          <p:cNvSpPr>
            <a:spLocks noChangeShapeType="1"/>
          </p:cNvSpPr>
          <p:nvPr/>
        </p:nvSpPr>
        <p:spPr bwMode="auto">
          <a:xfrm>
            <a:off x="2193925" y="1627188"/>
            <a:ext cx="41910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4" name="Text Box 9"/>
          <p:cNvSpPr txBox="1">
            <a:spLocks noChangeArrowheads="1"/>
          </p:cNvSpPr>
          <p:nvPr/>
        </p:nvSpPr>
        <p:spPr bwMode="auto">
          <a:xfrm>
            <a:off x="2560638" y="1524000"/>
            <a:ext cx="17764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COBOL（1958）</a:t>
            </a:r>
          </a:p>
        </p:txBody>
      </p:sp>
      <p:sp>
        <p:nvSpPr>
          <p:cNvPr id="52235" name="Text Box 10"/>
          <p:cNvSpPr txBox="1">
            <a:spLocks noChangeArrowheads="1"/>
          </p:cNvSpPr>
          <p:nvPr/>
        </p:nvSpPr>
        <p:spPr bwMode="auto">
          <a:xfrm>
            <a:off x="261938" y="2103438"/>
            <a:ext cx="730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1960</a:t>
            </a:r>
          </a:p>
        </p:txBody>
      </p:sp>
      <p:sp>
        <p:nvSpPr>
          <p:cNvPr id="52236" name="Text Box 11"/>
          <p:cNvSpPr txBox="1">
            <a:spLocks noChangeArrowheads="1"/>
          </p:cNvSpPr>
          <p:nvPr/>
        </p:nvSpPr>
        <p:spPr bwMode="auto">
          <a:xfrm>
            <a:off x="836613" y="2743200"/>
            <a:ext cx="17668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非算法规格说明</a:t>
            </a:r>
          </a:p>
        </p:txBody>
      </p:sp>
      <p:sp>
        <p:nvSpPr>
          <p:cNvPr id="52237" name="Text Box 12"/>
          <p:cNvSpPr txBox="1">
            <a:spLocks noChangeArrowheads="1"/>
          </p:cNvSpPr>
          <p:nvPr/>
        </p:nvSpPr>
        <p:spPr bwMode="auto">
          <a:xfrm>
            <a:off x="992188" y="3200400"/>
            <a:ext cx="17684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交互使用</a:t>
            </a:r>
          </a:p>
        </p:txBody>
      </p:sp>
      <p:sp>
        <p:nvSpPr>
          <p:cNvPr id="52238" name="Text Box 13"/>
          <p:cNvSpPr txBox="1">
            <a:spLocks noChangeArrowheads="1"/>
          </p:cNvSpPr>
          <p:nvPr/>
        </p:nvSpPr>
        <p:spPr bwMode="auto">
          <a:xfrm>
            <a:off x="992188" y="3597275"/>
            <a:ext cx="17684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结构化数据</a:t>
            </a:r>
          </a:p>
        </p:txBody>
      </p:sp>
      <p:sp>
        <p:nvSpPr>
          <p:cNvPr id="52239" name="Text Box 14"/>
          <p:cNvSpPr txBox="1">
            <a:spLocks noChangeArrowheads="1"/>
          </p:cNvSpPr>
          <p:nvPr/>
        </p:nvSpPr>
        <p:spPr bwMode="auto">
          <a:xfrm>
            <a:off x="992188" y="4297363"/>
            <a:ext cx="17081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dirty="0"/>
              <a:t>面向对象编程</a:t>
            </a:r>
          </a:p>
        </p:txBody>
      </p:sp>
      <p:sp>
        <p:nvSpPr>
          <p:cNvPr id="52240" name="Text Box 15"/>
          <p:cNvSpPr txBox="1">
            <a:spLocks noChangeArrowheads="1"/>
          </p:cNvSpPr>
          <p:nvPr/>
        </p:nvSpPr>
        <p:spPr bwMode="auto">
          <a:xfrm>
            <a:off x="365125" y="4572000"/>
            <a:ext cx="7937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1970</a:t>
            </a:r>
          </a:p>
        </p:txBody>
      </p:sp>
      <p:sp>
        <p:nvSpPr>
          <p:cNvPr id="52241" name="Text Box 16"/>
          <p:cNvSpPr txBox="1">
            <a:spLocks noChangeArrowheads="1"/>
          </p:cNvSpPr>
          <p:nvPr/>
        </p:nvSpPr>
        <p:spPr bwMode="auto">
          <a:xfrm>
            <a:off x="1044575" y="4648200"/>
            <a:ext cx="7318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r>
              <a:rPr kumimoji="1" lang="zh-CN" altLang="en-US" sz="1600"/>
              <a:t>并发</a:t>
            </a:r>
          </a:p>
        </p:txBody>
      </p:sp>
      <p:sp>
        <p:nvSpPr>
          <p:cNvPr id="52242" name="Text Box 17"/>
          <p:cNvSpPr txBox="1">
            <a:spLocks noChangeArrowheads="1"/>
          </p:cNvSpPr>
          <p:nvPr/>
        </p:nvSpPr>
        <p:spPr bwMode="auto">
          <a:xfrm>
            <a:off x="939800" y="4953000"/>
            <a:ext cx="9652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数据抽象</a:t>
            </a:r>
          </a:p>
        </p:txBody>
      </p:sp>
      <p:sp>
        <p:nvSpPr>
          <p:cNvPr id="52243" name="Text Box 18"/>
          <p:cNvSpPr txBox="1">
            <a:spLocks noChangeArrowheads="1"/>
          </p:cNvSpPr>
          <p:nvPr/>
        </p:nvSpPr>
        <p:spPr bwMode="auto">
          <a:xfrm>
            <a:off x="365125" y="5495925"/>
            <a:ext cx="6715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1980</a:t>
            </a:r>
          </a:p>
        </p:txBody>
      </p:sp>
      <p:sp>
        <p:nvSpPr>
          <p:cNvPr id="52244" name="Text Box 19"/>
          <p:cNvSpPr txBox="1">
            <a:spLocks noChangeArrowheads="1"/>
          </p:cNvSpPr>
          <p:nvPr/>
        </p:nvSpPr>
        <p:spPr bwMode="auto">
          <a:xfrm>
            <a:off x="381000" y="5943600"/>
            <a:ext cx="7318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1985</a:t>
            </a:r>
          </a:p>
        </p:txBody>
      </p:sp>
      <p:sp>
        <p:nvSpPr>
          <p:cNvPr id="52245" name="Line 20"/>
          <p:cNvSpPr>
            <a:spLocks noChangeShapeType="1"/>
          </p:cNvSpPr>
          <p:nvPr/>
        </p:nvSpPr>
        <p:spPr bwMode="auto">
          <a:xfrm>
            <a:off x="2090738" y="976313"/>
            <a:ext cx="1776412"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Text Box 21"/>
          <p:cNvSpPr txBox="1">
            <a:spLocks noChangeArrowheads="1"/>
          </p:cNvSpPr>
          <p:nvPr/>
        </p:nvSpPr>
        <p:spPr bwMode="auto">
          <a:xfrm>
            <a:off x="3886200" y="838200"/>
            <a:ext cx="34480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符 号 汇编         （ 1950年代中期 ）</a:t>
            </a:r>
          </a:p>
        </p:txBody>
      </p:sp>
      <p:sp>
        <p:nvSpPr>
          <p:cNvPr id="52247" name="Text Box 22"/>
          <p:cNvSpPr txBox="1">
            <a:spLocks noChangeArrowheads="1"/>
          </p:cNvSpPr>
          <p:nvPr/>
        </p:nvSpPr>
        <p:spPr bwMode="auto">
          <a:xfrm>
            <a:off x="4597400" y="1311275"/>
            <a:ext cx="18811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dirty="0"/>
              <a:t>FORTRAN（1956）</a:t>
            </a:r>
          </a:p>
        </p:txBody>
      </p:sp>
      <p:sp>
        <p:nvSpPr>
          <p:cNvPr id="52248" name="Line 23"/>
          <p:cNvSpPr>
            <a:spLocks noChangeShapeType="1"/>
          </p:cNvSpPr>
          <p:nvPr/>
        </p:nvSpPr>
        <p:spPr bwMode="auto">
          <a:xfrm>
            <a:off x="2193925" y="1981200"/>
            <a:ext cx="4076700" cy="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Text Box 24"/>
          <p:cNvSpPr txBox="1">
            <a:spLocks noChangeArrowheads="1"/>
          </p:cNvSpPr>
          <p:nvPr/>
        </p:nvSpPr>
        <p:spPr bwMode="auto">
          <a:xfrm>
            <a:off x="6400800" y="1752600"/>
            <a:ext cx="1619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ALGOL-58</a:t>
            </a:r>
          </a:p>
        </p:txBody>
      </p:sp>
      <p:sp>
        <p:nvSpPr>
          <p:cNvPr id="52250" name="Line 25"/>
          <p:cNvSpPr>
            <a:spLocks noChangeShapeType="1"/>
          </p:cNvSpPr>
          <p:nvPr/>
        </p:nvSpPr>
        <p:spPr bwMode="auto">
          <a:xfrm>
            <a:off x="2209800" y="228600"/>
            <a:ext cx="2133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Line 26"/>
          <p:cNvSpPr>
            <a:spLocks noChangeShapeType="1"/>
          </p:cNvSpPr>
          <p:nvPr/>
        </p:nvSpPr>
        <p:spPr bwMode="auto">
          <a:xfrm>
            <a:off x="4343400" y="228600"/>
            <a:ext cx="0"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2" name="Line 27"/>
          <p:cNvSpPr>
            <a:spLocks noChangeShapeType="1"/>
          </p:cNvSpPr>
          <p:nvPr/>
        </p:nvSpPr>
        <p:spPr bwMode="auto">
          <a:xfrm>
            <a:off x="2209800" y="762000"/>
            <a:ext cx="558800" cy="7318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8"/>
          <p:cNvSpPr>
            <a:spLocks noChangeShapeType="1"/>
          </p:cNvSpPr>
          <p:nvPr/>
        </p:nvSpPr>
        <p:spPr bwMode="auto">
          <a:xfrm flipH="1">
            <a:off x="3082925" y="1066800"/>
            <a:ext cx="784225" cy="4270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Text Box 29"/>
          <p:cNvSpPr txBox="1">
            <a:spLocks noChangeArrowheads="1"/>
          </p:cNvSpPr>
          <p:nvPr/>
        </p:nvSpPr>
        <p:spPr bwMode="auto">
          <a:xfrm>
            <a:off x="3709988" y="2255838"/>
            <a:ext cx="1463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APL （1962）</a:t>
            </a:r>
          </a:p>
        </p:txBody>
      </p:sp>
      <p:sp>
        <p:nvSpPr>
          <p:cNvPr id="52255" name="Line 30"/>
          <p:cNvSpPr>
            <a:spLocks noChangeShapeType="1"/>
          </p:cNvSpPr>
          <p:nvPr/>
        </p:nvSpPr>
        <p:spPr bwMode="auto">
          <a:xfrm>
            <a:off x="4127500" y="1068388"/>
            <a:ext cx="0" cy="1217612"/>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6" name="Line 31"/>
          <p:cNvSpPr>
            <a:spLocks noChangeShapeType="1"/>
          </p:cNvSpPr>
          <p:nvPr/>
        </p:nvSpPr>
        <p:spPr bwMode="auto">
          <a:xfrm>
            <a:off x="4127500" y="1447800"/>
            <a:ext cx="419100" cy="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7" name="Line 32"/>
          <p:cNvSpPr>
            <a:spLocks noChangeShapeType="1"/>
          </p:cNvSpPr>
          <p:nvPr/>
        </p:nvSpPr>
        <p:spPr bwMode="auto">
          <a:xfrm>
            <a:off x="5849938" y="1539875"/>
            <a:ext cx="627062" cy="365125"/>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8" name="Line 33"/>
          <p:cNvSpPr>
            <a:spLocks noChangeShapeType="1"/>
          </p:cNvSpPr>
          <p:nvPr/>
        </p:nvSpPr>
        <p:spPr bwMode="auto">
          <a:xfrm>
            <a:off x="6740525" y="1036638"/>
            <a:ext cx="0" cy="700087"/>
          </a:xfrm>
          <a:prstGeom prst="line">
            <a:avLst/>
          </a:prstGeom>
          <a:noFill/>
          <a:ln w="38100">
            <a:solidFill>
              <a:srgbClr val="FF0000"/>
            </a:solidFill>
            <a:round/>
            <a:headEnd/>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9" name="Text Box 34"/>
          <p:cNvSpPr txBox="1">
            <a:spLocks noChangeArrowheads="1"/>
          </p:cNvSpPr>
          <p:nvPr/>
        </p:nvSpPr>
        <p:spPr bwMode="auto">
          <a:xfrm>
            <a:off x="6323013" y="2255838"/>
            <a:ext cx="12017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ALGOL-60</a:t>
            </a:r>
          </a:p>
        </p:txBody>
      </p:sp>
      <p:sp>
        <p:nvSpPr>
          <p:cNvPr id="52260" name="Text Box 35"/>
          <p:cNvSpPr txBox="1">
            <a:spLocks noChangeArrowheads="1"/>
          </p:cNvSpPr>
          <p:nvPr/>
        </p:nvSpPr>
        <p:spPr bwMode="auto">
          <a:xfrm>
            <a:off x="7053263" y="2011363"/>
            <a:ext cx="1463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MAD（1959）</a:t>
            </a:r>
          </a:p>
        </p:txBody>
      </p:sp>
      <p:sp>
        <p:nvSpPr>
          <p:cNvPr id="52261" name="Line 36"/>
          <p:cNvSpPr>
            <a:spLocks noChangeShapeType="1"/>
          </p:cNvSpPr>
          <p:nvPr/>
        </p:nvSpPr>
        <p:spPr bwMode="auto">
          <a:xfrm>
            <a:off x="6478588" y="1951038"/>
            <a:ext cx="0" cy="334962"/>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2" name="Line 37"/>
          <p:cNvSpPr>
            <a:spLocks noChangeShapeType="1"/>
          </p:cNvSpPr>
          <p:nvPr/>
        </p:nvSpPr>
        <p:spPr bwMode="auto">
          <a:xfrm>
            <a:off x="6740525" y="2027238"/>
            <a:ext cx="0" cy="1825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38"/>
          <p:cNvSpPr>
            <a:spLocks noChangeShapeType="1"/>
          </p:cNvSpPr>
          <p:nvPr/>
        </p:nvSpPr>
        <p:spPr bwMode="auto">
          <a:xfrm>
            <a:off x="6740525" y="2209800"/>
            <a:ext cx="312738" cy="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4" name="Line 39"/>
          <p:cNvSpPr>
            <a:spLocks noChangeShapeType="1"/>
          </p:cNvSpPr>
          <p:nvPr/>
        </p:nvSpPr>
        <p:spPr bwMode="auto">
          <a:xfrm>
            <a:off x="2351088" y="2895600"/>
            <a:ext cx="417512"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5" name="Text Box 40"/>
          <p:cNvSpPr txBox="1">
            <a:spLocks noChangeArrowheads="1"/>
          </p:cNvSpPr>
          <p:nvPr/>
        </p:nvSpPr>
        <p:spPr bwMode="auto">
          <a:xfrm>
            <a:off x="2768600" y="2743200"/>
            <a:ext cx="1254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RPG（1964）</a:t>
            </a:r>
          </a:p>
        </p:txBody>
      </p:sp>
      <p:sp>
        <p:nvSpPr>
          <p:cNvPr id="52266" name="Text Box 41"/>
          <p:cNvSpPr txBox="1">
            <a:spLocks noChangeArrowheads="1"/>
          </p:cNvSpPr>
          <p:nvPr/>
        </p:nvSpPr>
        <p:spPr bwMode="auto">
          <a:xfrm>
            <a:off x="4546600" y="2955925"/>
            <a:ext cx="14620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BASIC（1964）</a:t>
            </a:r>
          </a:p>
        </p:txBody>
      </p:sp>
      <p:sp>
        <p:nvSpPr>
          <p:cNvPr id="52267" name="Line 42"/>
          <p:cNvSpPr>
            <a:spLocks noChangeShapeType="1"/>
          </p:cNvSpPr>
          <p:nvPr/>
        </p:nvSpPr>
        <p:spPr bwMode="auto">
          <a:xfrm flipV="1">
            <a:off x="1905000" y="3413125"/>
            <a:ext cx="2327275" cy="158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8" name="Line 43"/>
          <p:cNvSpPr>
            <a:spLocks noChangeShapeType="1"/>
          </p:cNvSpPr>
          <p:nvPr/>
        </p:nvSpPr>
        <p:spPr bwMode="auto">
          <a:xfrm flipV="1">
            <a:off x="4179888" y="3154363"/>
            <a:ext cx="366712" cy="274637"/>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9" name="Text Box 44"/>
          <p:cNvSpPr txBox="1">
            <a:spLocks noChangeArrowheads="1"/>
          </p:cNvSpPr>
          <p:nvPr/>
        </p:nvSpPr>
        <p:spPr bwMode="auto">
          <a:xfrm>
            <a:off x="6583363" y="2620963"/>
            <a:ext cx="1254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CPL（1963）</a:t>
            </a:r>
          </a:p>
        </p:txBody>
      </p:sp>
      <p:sp>
        <p:nvSpPr>
          <p:cNvPr id="52270" name="Line 45"/>
          <p:cNvSpPr>
            <a:spLocks noChangeShapeType="1"/>
          </p:cNvSpPr>
          <p:nvPr/>
        </p:nvSpPr>
        <p:spPr bwMode="auto">
          <a:xfrm>
            <a:off x="7010400" y="2500313"/>
            <a:ext cx="0" cy="242887"/>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1" name="Line 46"/>
          <p:cNvSpPr>
            <a:spLocks noChangeShapeType="1"/>
          </p:cNvSpPr>
          <p:nvPr/>
        </p:nvSpPr>
        <p:spPr bwMode="auto">
          <a:xfrm>
            <a:off x="2351088" y="3733800"/>
            <a:ext cx="329247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2" name="Text Box 47"/>
          <p:cNvSpPr txBox="1">
            <a:spLocks noChangeArrowheads="1"/>
          </p:cNvSpPr>
          <p:nvPr/>
        </p:nvSpPr>
        <p:spPr bwMode="auto">
          <a:xfrm>
            <a:off x="6218238" y="3840163"/>
            <a:ext cx="1254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ALGOL-68</a:t>
            </a:r>
          </a:p>
        </p:txBody>
      </p:sp>
      <p:sp>
        <p:nvSpPr>
          <p:cNvPr id="52273" name="Text Box 48"/>
          <p:cNvSpPr txBox="1">
            <a:spLocks noChangeArrowheads="1"/>
          </p:cNvSpPr>
          <p:nvPr/>
        </p:nvSpPr>
        <p:spPr bwMode="auto">
          <a:xfrm>
            <a:off x="6845300" y="3138488"/>
            <a:ext cx="1044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zh-CN" sz="1600"/>
              <a:t>   </a:t>
            </a:r>
            <a:r>
              <a:rPr kumimoji="1" lang="en-US" altLang="zh-CN" sz="1600"/>
              <a:t>BCPL</a:t>
            </a:r>
          </a:p>
          <a:p>
            <a:pPr eaLnBrk="1" hangingPunct="1">
              <a:lnSpc>
                <a:spcPct val="20000"/>
              </a:lnSpc>
              <a:spcBef>
                <a:spcPct val="50000"/>
              </a:spcBef>
              <a:buFontTx/>
              <a:buNone/>
            </a:pPr>
            <a:r>
              <a:rPr kumimoji="1" lang="en-US" altLang="zh-CN" sz="1600"/>
              <a:t>（1967）</a:t>
            </a:r>
          </a:p>
        </p:txBody>
      </p:sp>
      <p:sp>
        <p:nvSpPr>
          <p:cNvPr id="52274" name="Text Box 49"/>
          <p:cNvSpPr txBox="1">
            <a:spLocks noChangeArrowheads="1"/>
          </p:cNvSpPr>
          <p:nvPr/>
        </p:nvSpPr>
        <p:spPr bwMode="auto">
          <a:xfrm>
            <a:off x="3552825" y="3962400"/>
            <a:ext cx="16716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PL/1   （1966）</a:t>
            </a:r>
          </a:p>
        </p:txBody>
      </p:sp>
      <p:sp>
        <p:nvSpPr>
          <p:cNvPr id="52275" name="Line 50"/>
          <p:cNvSpPr>
            <a:spLocks noChangeShapeType="1"/>
          </p:cNvSpPr>
          <p:nvPr/>
        </p:nvSpPr>
        <p:spPr bwMode="auto">
          <a:xfrm>
            <a:off x="3762375" y="2971800"/>
            <a:ext cx="0" cy="1096963"/>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6" name="Line 51"/>
          <p:cNvSpPr>
            <a:spLocks noChangeShapeType="1"/>
          </p:cNvSpPr>
          <p:nvPr/>
        </p:nvSpPr>
        <p:spPr bwMode="auto">
          <a:xfrm>
            <a:off x="6478588" y="2484438"/>
            <a:ext cx="0" cy="1401762"/>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7" name="Line 52"/>
          <p:cNvSpPr>
            <a:spLocks noChangeShapeType="1"/>
          </p:cNvSpPr>
          <p:nvPr/>
        </p:nvSpPr>
        <p:spPr bwMode="auto">
          <a:xfrm>
            <a:off x="2351088" y="4419600"/>
            <a:ext cx="366712" cy="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8" name="Text Box 53"/>
          <p:cNvSpPr txBox="1">
            <a:spLocks noChangeArrowheads="1"/>
          </p:cNvSpPr>
          <p:nvPr/>
        </p:nvSpPr>
        <p:spPr bwMode="auto">
          <a:xfrm>
            <a:off x="2717800" y="4267200"/>
            <a:ext cx="14620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en-US" sz="1600"/>
              <a:t>Simula</a:t>
            </a:r>
            <a:r>
              <a:rPr kumimoji="1" lang="en-US" altLang="zh-CN" sz="1600"/>
              <a:t> （1967）</a:t>
            </a:r>
          </a:p>
        </p:txBody>
      </p:sp>
      <p:sp>
        <p:nvSpPr>
          <p:cNvPr id="52279" name="Text Box 54"/>
          <p:cNvSpPr txBox="1">
            <a:spLocks noChangeArrowheads="1"/>
          </p:cNvSpPr>
          <p:nvPr/>
        </p:nvSpPr>
        <p:spPr bwMode="auto">
          <a:xfrm>
            <a:off x="6019800" y="4664075"/>
            <a:ext cx="13065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en-US" sz="1600" dirty="0"/>
              <a:t>Pascal(1973)</a:t>
            </a:r>
            <a:endParaRPr kumimoji="1" lang="en-US" altLang="zh-CN" sz="1600" dirty="0"/>
          </a:p>
        </p:txBody>
      </p:sp>
      <p:sp>
        <p:nvSpPr>
          <p:cNvPr id="52280" name="Text Box 55"/>
          <p:cNvSpPr txBox="1">
            <a:spLocks noChangeArrowheads="1"/>
          </p:cNvSpPr>
          <p:nvPr/>
        </p:nvSpPr>
        <p:spPr bwMode="auto">
          <a:xfrm>
            <a:off x="6950075" y="4176713"/>
            <a:ext cx="9921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B(1970)</a:t>
            </a:r>
          </a:p>
        </p:txBody>
      </p:sp>
      <p:sp>
        <p:nvSpPr>
          <p:cNvPr id="52281" name="Text Box 56"/>
          <p:cNvSpPr txBox="1">
            <a:spLocks noChangeArrowheads="1"/>
          </p:cNvSpPr>
          <p:nvPr/>
        </p:nvSpPr>
        <p:spPr bwMode="auto">
          <a:xfrm>
            <a:off x="7105650" y="4973638"/>
            <a:ext cx="11493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   (1972)</a:t>
            </a:r>
          </a:p>
        </p:txBody>
      </p:sp>
      <p:sp>
        <p:nvSpPr>
          <p:cNvPr id="52282" name="Line 57"/>
          <p:cNvSpPr>
            <a:spLocks noChangeShapeType="1"/>
          </p:cNvSpPr>
          <p:nvPr/>
        </p:nvSpPr>
        <p:spPr bwMode="auto">
          <a:xfrm>
            <a:off x="7162800" y="2835275"/>
            <a:ext cx="0" cy="365125"/>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3" name="Line 58"/>
          <p:cNvSpPr>
            <a:spLocks noChangeShapeType="1"/>
          </p:cNvSpPr>
          <p:nvPr/>
        </p:nvSpPr>
        <p:spPr bwMode="auto">
          <a:xfrm>
            <a:off x="7315200" y="3581400"/>
            <a:ext cx="0" cy="64135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4" name="Line 59"/>
          <p:cNvSpPr>
            <a:spLocks noChangeShapeType="1"/>
          </p:cNvSpPr>
          <p:nvPr/>
        </p:nvSpPr>
        <p:spPr bwMode="auto">
          <a:xfrm>
            <a:off x="7367588" y="4481513"/>
            <a:ext cx="0" cy="547687"/>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5" name="Line 60"/>
          <p:cNvSpPr>
            <a:spLocks noChangeShapeType="1"/>
          </p:cNvSpPr>
          <p:nvPr/>
        </p:nvSpPr>
        <p:spPr bwMode="auto">
          <a:xfrm>
            <a:off x="1724025" y="4800600"/>
            <a:ext cx="2508250" cy="0"/>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6" name="Text Box 61"/>
          <p:cNvSpPr txBox="1">
            <a:spLocks noChangeArrowheads="1"/>
          </p:cNvSpPr>
          <p:nvPr/>
        </p:nvSpPr>
        <p:spPr bwMode="auto">
          <a:xfrm>
            <a:off x="4267200" y="4495800"/>
            <a:ext cx="10668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zh-CN" sz="1600"/>
              <a:t>并发P</a:t>
            </a:r>
            <a:r>
              <a:rPr kumimoji="1" lang="en-US" altLang="zh-CN" sz="1600"/>
              <a:t>ascal</a:t>
            </a:r>
          </a:p>
          <a:p>
            <a:pPr eaLnBrk="1" hangingPunct="1">
              <a:lnSpc>
                <a:spcPct val="30000"/>
              </a:lnSpc>
              <a:spcBef>
                <a:spcPct val="50000"/>
              </a:spcBef>
              <a:buFontTx/>
              <a:buNone/>
            </a:pPr>
            <a:r>
              <a:rPr kumimoji="1" lang="en-US" altLang="zh-CN" sz="1600"/>
              <a:t>(1975)</a:t>
            </a:r>
          </a:p>
        </p:txBody>
      </p:sp>
      <p:sp>
        <p:nvSpPr>
          <p:cNvPr id="52287" name="Text Box 62"/>
          <p:cNvSpPr txBox="1">
            <a:spLocks noChangeArrowheads="1"/>
          </p:cNvSpPr>
          <p:nvPr/>
        </p:nvSpPr>
        <p:spPr bwMode="auto">
          <a:xfrm>
            <a:off x="4267200" y="4968875"/>
            <a:ext cx="889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Modula</a:t>
            </a:r>
          </a:p>
        </p:txBody>
      </p:sp>
      <p:sp>
        <p:nvSpPr>
          <p:cNvPr id="52288" name="Text Box 63"/>
          <p:cNvSpPr txBox="1">
            <a:spLocks noChangeArrowheads="1"/>
          </p:cNvSpPr>
          <p:nvPr/>
        </p:nvSpPr>
        <p:spPr bwMode="auto">
          <a:xfrm>
            <a:off x="4267200" y="5203825"/>
            <a:ext cx="1143000"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FontTx/>
              <a:buNone/>
            </a:pPr>
            <a:r>
              <a:rPr kumimoji="1" lang="en-US" altLang="zh-CN" sz="1600"/>
              <a:t>CLU(1977)</a:t>
            </a:r>
          </a:p>
        </p:txBody>
      </p:sp>
      <p:sp>
        <p:nvSpPr>
          <p:cNvPr id="52289" name="Line 64"/>
          <p:cNvSpPr>
            <a:spLocks noChangeShapeType="1"/>
          </p:cNvSpPr>
          <p:nvPr/>
        </p:nvSpPr>
        <p:spPr bwMode="auto">
          <a:xfrm>
            <a:off x="1881188" y="5138738"/>
            <a:ext cx="2351087" cy="0"/>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0" name="Line 65"/>
          <p:cNvSpPr>
            <a:spLocks noChangeShapeType="1"/>
          </p:cNvSpPr>
          <p:nvPr/>
        </p:nvSpPr>
        <p:spPr bwMode="auto">
          <a:xfrm>
            <a:off x="3187700" y="5138738"/>
            <a:ext cx="0" cy="152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1" name="Line 66"/>
          <p:cNvSpPr>
            <a:spLocks noChangeShapeType="1"/>
          </p:cNvSpPr>
          <p:nvPr/>
        </p:nvSpPr>
        <p:spPr bwMode="auto">
          <a:xfrm>
            <a:off x="3187700" y="5303838"/>
            <a:ext cx="1096963" cy="0"/>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2" name="Text Box 67"/>
          <p:cNvSpPr txBox="1">
            <a:spLocks noChangeArrowheads="1"/>
          </p:cNvSpPr>
          <p:nvPr/>
        </p:nvSpPr>
        <p:spPr bwMode="auto">
          <a:xfrm>
            <a:off x="2403475" y="5632450"/>
            <a:ext cx="1044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Smalltalk</a:t>
            </a:r>
          </a:p>
        </p:txBody>
      </p:sp>
      <p:sp>
        <p:nvSpPr>
          <p:cNvPr id="52293" name="Text Box 68"/>
          <p:cNvSpPr txBox="1">
            <a:spLocks noChangeArrowheads="1"/>
          </p:cNvSpPr>
          <p:nvPr/>
        </p:nvSpPr>
        <p:spPr bwMode="auto">
          <a:xfrm>
            <a:off x="3962400" y="5562600"/>
            <a:ext cx="10969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Ada(1982)</a:t>
            </a:r>
          </a:p>
        </p:txBody>
      </p:sp>
      <p:sp>
        <p:nvSpPr>
          <p:cNvPr id="52294" name="Text Box 69"/>
          <p:cNvSpPr txBox="1">
            <a:spLocks noChangeArrowheads="1"/>
          </p:cNvSpPr>
          <p:nvPr/>
        </p:nvSpPr>
        <p:spPr bwMode="auto">
          <a:xfrm>
            <a:off x="5173663" y="5754688"/>
            <a:ext cx="18288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buFontTx/>
              <a:buNone/>
            </a:pPr>
            <a:r>
              <a:rPr kumimoji="1" lang="en-US" altLang="zh-CN" sz="1600"/>
              <a:t>True BASIC(1980s)</a:t>
            </a:r>
          </a:p>
        </p:txBody>
      </p:sp>
      <p:sp>
        <p:nvSpPr>
          <p:cNvPr id="52295" name="Text Box 70"/>
          <p:cNvSpPr txBox="1">
            <a:spLocks noChangeArrowheads="1"/>
          </p:cNvSpPr>
          <p:nvPr/>
        </p:nvSpPr>
        <p:spPr bwMode="auto">
          <a:xfrm>
            <a:off x="7162800" y="6019800"/>
            <a:ext cx="8366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a:t>
            </a:r>
          </a:p>
        </p:txBody>
      </p:sp>
      <p:sp>
        <p:nvSpPr>
          <p:cNvPr id="52296" name="Line 71"/>
          <p:cNvSpPr>
            <a:spLocks noChangeShapeType="1"/>
          </p:cNvSpPr>
          <p:nvPr/>
        </p:nvSpPr>
        <p:spPr bwMode="auto">
          <a:xfrm>
            <a:off x="7367588" y="5238750"/>
            <a:ext cx="23812" cy="70485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7" name="Line 72"/>
          <p:cNvSpPr>
            <a:spLocks noChangeShapeType="1"/>
          </p:cNvSpPr>
          <p:nvPr/>
        </p:nvSpPr>
        <p:spPr bwMode="auto">
          <a:xfrm>
            <a:off x="6477000" y="4121150"/>
            <a:ext cx="0" cy="603250"/>
          </a:xfrm>
          <a:prstGeom prst="line">
            <a:avLst/>
          </a:prstGeom>
          <a:noFill/>
          <a:ln w="28575">
            <a:solidFill>
              <a:srgbClr val="FF0000"/>
            </a:solidFill>
            <a:prstDash val="sysDot"/>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8" name="Line 73"/>
          <p:cNvSpPr>
            <a:spLocks noChangeShapeType="1"/>
          </p:cNvSpPr>
          <p:nvPr/>
        </p:nvSpPr>
        <p:spPr bwMode="auto">
          <a:xfrm>
            <a:off x="6705600" y="4114800"/>
            <a:ext cx="0" cy="603250"/>
          </a:xfrm>
          <a:prstGeom prst="line">
            <a:avLst/>
          </a:prstGeom>
          <a:noFill/>
          <a:ln w="28575">
            <a:solidFill>
              <a:srgbClr val="FF0000"/>
            </a:solidFill>
            <a:prstDash val="sysDot"/>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9" name="Line 74"/>
          <p:cNvSpPr>
            <a:spLocks noChangeShapeType="1"/>
          </p:cNvSpPr>
          <p:nvPr/>
        </p:nvSpPr>
        <p:spPr bwMode="auto">
          <a:xfrm flipH="1">
            <a:off x="4953000" y="4953000"/>
            <a:ext cx="1371600" cy="7620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0" name="Line 75"/>
          <p:cNvSpPr>
            <a:spLocks noChangeShapeType="1"/>
          </p:cNvSpPr>
          <p:nvPr/>
        </p:nvSpPr>
        <p:spPr bwMode="auto">
          <a:xfrm>
            <a:off x="1933575" y="5138738"/>
            <a:ext cx="2036763" cy="576262"/>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1" name="Line 76"/>
          <p:cNvSpPr>
            <a:spLocks noChangeShapeType="1"/>
          </p:cNvSpPr>
          <p:nvPr/>
        </p:nvSpPr>
        <p:spPr bwMode="auto">
          <a:xfrm>
            <a:off x="2895600" y="4495800"/>
            <a:ext cx="0" cy="1219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2" name="Line 77"/>
          <p:cNvSpPr>
            <a:spLocks noChangeShapeType="1"/>
          </p:cNvSpPr>
          <p:nvPr/>
        </p:nvSpPr>
        <p:spPr bwMode="auto">
          <a:xfrm>
            <a:off x="3200400" y="5867400"/>
            <a:ext cx="3886200" cy="3048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3" name="Line 78"/>
          <p:cNvSpPr>
            <a:spLocks noChangeShapeType="1"/>
          </p:cNvSpPr>
          <p:nvPr/>
        </p:nvSpPr>
        <p:spPr bwMode="auto">
          <a:xfrm>
            <a:off x="5538788" y="3081338"/>
            <a:ext cx="0" cy="27432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4" name="Line 79"/>
          <p:cNvSpPr>
            <a:spLocks noChangeShapeType="1"/>
          </p:cNvSpPr>
          <p:nvPr/>
        </p:nvSpPr>
        <p:spPr bwMode="auto">
          <a:xfrm>
            <a:off x="7837488" y="2236788"/>
            <a:ext cx="0" cy="2716212"/>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5" name="Text Box 80"/>
          <p:cNvSpPr txBox="1">
            <a:spLocks noChangeArrowheads="1"/>
          </p:cNvSpPr>
          <p:nvPr/>
        </p:nvSpPr>
        <p:spPr bwMode="auto">
          <a:xfrm>
            <a:off x="381000" y="6280150"/>
            <a:ext cx="7318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1995</a:t>
            </a:r>
          </a:p>
        </p:txBody>
      </p:sp>
      <p:sp>
        <p:nvSpPr>
          <p:cNvPr id="52306" name="Text Box 81"/>
          <p:cNvSpPr txBox="1">
            <a:spLocks noChangeArrowheads="1"/>
          </p:cNvSpPr>
          <p:nvPr/>
        </p:nvSpPr>
        <p:spPr bwMode="auto">
          <a:xfrm>
            <a:off x="3344863" y="6296025"/>
            <a:ext cx="1096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Ada(95)</a:t>
            </a:r>
          </a:p>
        </p:txBody>
      </p:sp>
      <p:sp>
        <p:nvSpPr>
          <p:cNvPr id="52307" name="Line 82"/>
          <p:cNvSpPr>
            <a:spLocks noChangeShapeType="1"/>
          </p:cNvSpPr>
          <p:nvPr/>
        </p:nvSpPr>
        <p:spPr bwMode="auto">
          <a:xfrm flipH="1">
            <a:off x="3733800" y="5851525"/>
            <a:ext cx="446088" cy="473075"/>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8" name="Line 83"/>
          <p:cNvSpPr>
            <a:spLocks noChangeShapeType="1"/>
          </p:cNvSpPr>
          <p:nvPr/>
        </p:nvSpPr>
        <p:spPr bwMode="auto">
          <a:xfrm>
            <a:off x="6477000" y="4953000"/>
            <a:ext cx="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9" name="Line 84"/>
          <p:cNvSpPr>
            <a:spLocks noChangeShapeType="1"/>
          </p:cNvSpPr>
          <p:nvPr/>
        </p:nvSpPr>
        <p:spPr bwMode="auto">
          <a:xfrm>
            <a:off x="4724400" y="1066800"/>
            <a:ext cx="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0" name="Line 85"/>
          <p:cNvSpPr>
            <a:spLocks noChangeShapeType="1"/>
          </p:cNvSpPr>
          <p:nvPr/>
        </p:nvSpPr>
        <p:spPr bwMode="auto">
          <a:xfrm>
            <a:off x="5410200" y="1524000"/>
            <a:ext cx="0" cy="144780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1" name="Line 86"/>
          <p:cNvSpPr>
            <a:spLocks noChangeShapeType="1"/>
          </p:cNvSpPr>
          <p:nvPr/>
        </p:nvSpPr>
        <p:spPr bwMode="auto">
          <a:xfrm>
            <a:off x="5257800" y="1524000"/>
            <a:ext cx="0" cy="144780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2" name="Line 87"/>
          <p:cNvSpPr>
            <a:spLocks noChangeShapeType="1"/>
          </p:cNvSpPr>
          <p:nvPr/>
        </p:nvSpPr>
        <p:spPr bwMode="auto">
          <a:xfrm>
            <a:off x="3048000" y="1752600"/>
            <a:ext cx="0" cy="99060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3" name="Line 88"/>
          <p:cNvSpPr>
            <a:spLocks noChangeShapeType="1"/>
          </p:cNvSpPr>
          <p:nvPr/>
        </p:nvSpPr>
        <p:spPr bwMode="auto">
          <a:xfrm>
            <a:off x="3200400" y="1752600"/>
            <a:ext cx="0" cy="99060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4" name="Line 89"/>
          <p:cNvSpPr>
            <a:spLocks noChangeShapeType="1"/>
          </p:cNvSpPr>
          <p:nvPr/>
        </p:nvSpPr>
        <p:spPr bwMode="auto">
          <a:xfrm flipV="1">
            <a:off x="1905000" y="3048000"/>
            <a:ext cx="9144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5" name="Line 90"/>
          <p:cNvSpPr>
            <a:spLocks noChangeShapeType="1"/>
          </p:cNvSpPr>
          <p:nvPr/>
        </p:nvSpPr>
        <p:spPr bwMode="auto">
          <a:xfrm>
            <a:off x="4724400" y="3200400"/>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6" name="Line 91"/>
          <p:cNvSpPr>
            <a:spLocks noChangeShapeType="1"/>
          </p:cNvSpPr>
          <p:nvPr/>
        </p:nvSpPr>
        <p:spPr bwMode="auto">
          <a:xfrm>
            <a:off x="5638800" y="3733800"/>
            <a:ext cx="609600" cy="228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7" name="Line 92"/>
          <p:cNvSpPr>
            <a:spLocks noChangeShapeType="1"/>
          </p:cNvSpPr>
          <p:nvPr/>
        </p:nvSpPr>
        <p:spPr bwMode="auto">
          <a:xfrm>
            <a:off x="5029200" y="1524000"/>
            <a:ext cx="0" cy="1447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18" name="Text Box 93"/>
          <p:cNvSpPr txBox="1">
            <a:spLocks noChangeArrowheads="1"/>
          </p:cNvSpPr>
          <p:nvPr/>
        </p:nvSpPr>
        <p:spPr bwMode="auto">
          <a:xfrm>
            <a:off x="914400" y="62484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多范式型</a:t>
            </a:r>
          </a:p>
        </p:txBody>
      </p:sp>
      <p:sp>
        <p:nvSpPr>
          <p:cNvPr id="52319" name="Line 94"/>
          <p:cNvSpPr>
            <a:spLocks noChangeShapeType="1"/>
          </p:cNvSpPr>
          <p:nvPr/>
        </p:nvSpPr>
        <p:spPr bwMode="auto">
          <a:xfrm>
            <a:off x="1828800" y="6432550"/>
            <a:ext cx="15240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20" name="Line 95"/>
          <p:cNvSpPr>
            <a:spLocks noChangeShapeType="1"/>
          </p:cNvSpPr>
          <p:nvPr/>
        </p:nvSpPr>
        <p:spPr bwMode="auto">
          <a:xfrm>
            <a:off x="7391400" y="6310313"/>
            <a:ext cx="0" cy="166687"/>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21" name="Text Box 96"/>
          <p:cNvSpPr txBox="1">
            <a:spLocks noChangeArrowheads="1"/>
          </p:cNvSpPr>
          <p:nvPr/>
        </p:nvSpPr>
        <p:spPr bwMode="auto">
          <a:xfrm>
            <a:off x="7010400" y="6400800"/>
            <a:ext cx="17025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400" dirty="0" smtClean="0"/>
              <a:t>Java(1995)</a:t>
            </a:r>
            <a:endParaRPr kumimoji="1" lang="en-US" altLang="zh-CN" sz="2400" dirty="0"/>
          </a:p>
        </p:txBody>
      </p:sp>
      <p:sp>
        <p:nvSpPr>
          <p:cNvPr id="52322" name="Text Box 97"/>
          <p:cNvSpPr txBox="1">
            <a:spLocks noChangeArrowheads="1"/>
          </p:cNvSpPr>
          <p:nvPr/>
        </p:nvSpPr>
        <p:spPr bwMode="auto">
          <a:xfrm>
            <a:off x="304800" y="652145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1996</a:t>
            </a:r>
            <a:endParaRPr kumimoji="1" lang="zh-CN" altLang="en-US" sz="2400"/>
          </a:p>
        </p:txBody>
      </p:sp>
      <p:sp>
        <p:nvSpPr>
          <p:cNvPr id="52323" name="Text Box 98"/>
          <p:cNvSpPr txBox="1">
            <a:spLocks noChangeArrowheads="1"/>
          </p:cNvSpPr>
          <p:nvPr/>
        </p:nvSpPr>
        <p:spPr bwMode="auto">
          <a:xfrm>
            <a:off x="914400" y="6521450"/>
            <a:ext cx="1371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1600"/>
              <a:t>平台无关</a:t>
            </a:r>
          </a:p>
        </p:txBody>
      </p:sp>
      <p:sp>
        <p:nvSpPr>
          <p:cNvPr id="99" name="Text Box 96"/>
          <p:cNvSpPr txBox="1">
            <a:spLocks noChangeArrowheads="1"/>
          </p:cNvSpPr>
          <p:nvPr/>
        </p:nvSpPr>
        <p:spPr bwMode="auto">
          <a:xfrm>
            <a:off x="4669767" y="6308725"/>
            <a:ext cx="1926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400" dirty="0" err="1" smtClean="0"/>
              <a:t>Pyhton</a:t>
            </a:r>
            <a:r>
              <a:rPr kumimoji="1" lang="en-US" altLang="zh-CN" sz="2400" dirty="0" smtClean="0"/>
              <a:t>(1991)</a:t>
            </a:r>
            <a:endParaRPr kumimoji="1" lang="en-US" altLang="zh-CN" sz="2400" dirty="0"/>
          </a:p>
        </p:txBody>
      </p:sp>
      <p:sp>
        <p:nvSpPr>
          <p:cNvPr id="100" name="Line 82"/>
          <p:cNvSpPr>
            <a:spLocks noChangeShapeType="1"/>
          </p:cNvSpPr>
          <p:nvPr/>
        </p:nvSpPr>
        <p:spPr bwMode="auto">
          <a:xfrm>
            <a:off x="4332287" y="6003925"/>
            <a:ext cx="727075" cy="428625"/>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085816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7" name="Text Box 22"/>
          <p:cNvSpPr txBox="1">
            <a:spLocks noChangeArrowheads="1"/>
          </p:cNvSpPr>
          <p:nvPr/>
        </p:nvSpPr>
        <p:spPr bwMode="auto">
          <a:xfrm>
            <a:off x="4597400" y="1311275"/>
            <a:ext cx="18811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FORTRAN（1956）</a:t>
            </a:r>
          </a:p>
        </p:txBody>
      </p:sp>
      <p:sp>
        <p:nvSpPr>
          <p:cNvPr id="52266" name="Text Box 41"/>
          <p:cNvSpPr txBox="1">
            <a:spLocks noChangeArrowheads="1"/>
          </p:cNvSpPr>
          <p:nvPr/>
        </p:nvSpPr>
        <p:spPr bwMode="auto">
          <a:xfrm>
            <a:off x="4546600" y="2955925"/>
            <a:ext cx="14620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BASIC（1964）</a:t>
            </a:r>
          </a:p>
        </p:txBody>
      </p:sp>
      <p:sp>
        <p:nvSpPr>
          <p:cNvPr id="52279" name="Text Box 54"/>
          <p:cNvSpPr txBox="1">
            <a:spLocks noChangeArrowheads="1"/>
          </p:cNvSpPr>
          <p:nvPr/>
        </p:nvSpPr>
        <p:spPr bwMode="auto">
          <a:xfrm>
            <a:off x="6019800" y="4664075"/>
            <a:ext cx="13065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en-US" sz="1600"/>
              <a:t>Pascal(1973)</a:t>
            </a:r>
            <a:endParaRPr kumimoji="1" lang="en-US" altLang="zh-CN" sz="1600"/>
          </a:p>
        </p:txBody>
      </p:sp>
      <p:sp>
        <p:nvSpPr>
          <p:cNvPr id="52281" name="Text Box 56"/>
          <p:cNvSpPr txBox="1">
            <a:spLocks noChangeArrowheads="1"/>
          </p:cNvSpPr>
          <p:nvPr/>
        </p:nvSpPr>
        <p:spPr bwMode="auto">
          <a:xfrm>
            <a:off x="7105650" y="4973638"/>
            <a:ext cx="11493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   (1972)</a:t>
            </a:r>
          </a:p>
        </p:txBody>
      </p:sp>
      <p:sp>
        <p:nvSpPr>
          <p:cNvPr id="52286" name="Text Box 61"/>
          <p:cNvSpPr txBox="1">
            <a:spLocks noChangeArrowheads="1"/>
          </p:cNvSpPr>
          <p:nvPr/>
        </p:nvSpPr>
        <p:spPr bwMode="auto">
          <a:xfrm>
            <a:off x="4267200" y="4495800"/>
            <a:ext cx="10668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zh-CN" sz="1600"/>
              <a:t>并发P</a:t>
            </a:r>
            <a:r>
              <a:rPr kumimoji="1" lang="en-US" altLang="zh-CN" sz="1600"/>
              <a:t>ascal</a:t>
            </a:r>
          </a:p>
          <a:p>
            <a:pPr eaLnBrk="1" hangingPunct="1">
              <a:lnSpc>
                <a:spcPct val="30000"/>
              </a:lnSpc>
              <a:spcBef>
                <a:spcPct val="50000"/>
              </a:spcBef>
              <a:buFontTx/>
              <a:buNone/>
            </a:pPr>
            <a:r>
              <a:rPr kumimoji="1" lang="en-US" altLang="zh-CN" sz="1600"/>
              <a:t>(1975)</a:t>
            </a:r>
          </a:p>
        </p:txBody>
      </p:sp>
      <p:sp>
        <p:nvSpPr>
          <p:cNvPr id="52295" name="Text Box 70"/>
          <p:cNvSpPr txBox="1">
            <a:spLocks noChangeArrowheads="1"/>
          </p:cNvSpPr>
          <p:nvPr/>
        </p:nvSpPr>
        <p:spPr bwMode="auto">
          <a:xfrm>
            <a:off x="7162800" y="6019800"/>
            <a:ext cx="8366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C++</a:t>
            </a:r>
          </a:p>
        </p:txBody>
      </p:sp>
      <p:sp>
        <p:nvSpPr>
          <p:cNvPr id="52306" name="Text Box 81"/>
          <p:cNvSpPr txBox="1">
            <a:spLocks noChangeArrowheads="1"/>
          </p:cNvSpPr>
          <p:nvPr/>
        </p:nvSpPr>
        <p:spPr bwMode="auto">
          <a:xfrm>
            <a:off x="3344863" y="6296025"/>
            <a:ext cx="1096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181" tIns="22590" rIns="45181" bIns="22590">
            <a:spAutoFit/>
          </a:bodyPr>
          <a:lstStyle>
            <a:lvl1pPr defTabSz="45243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defTabSz="452438">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defTabSz="452438">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452438">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452438"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1600"/>
              <a:t>Ada(95)</a:t>
            </a:r>
          </a:p>
        </p:txBody>
      </p:sp>
      <p:sp>
        <p:nvSpPr>
          <p:cNvPr id="100" name="Text Box 96"/>
          <p:cNvSpPr txBox="1">
            <a:spLocks noChangeArrowheads="1"/>
          </p:cNvSpPr>
          <p:nvPr/>
        </p:nvSpPr>
        <p:spPr bwMode="auto">
          <a:xfrm>
            <a:off x="6988629" y="6400800"/>
            <a:ext cx="16981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kumimoji="1" lang="en-US" altLang="zh-CN" sz="2400" b="1" dirty="0"/>
              <a:t>Java(1995)</a:t>
            </a:r>
          </a:p>
        </p:txBody>
      </p:sp>
      <p:sp>
        <p:nvSpPr>
          <p:cNvPr id="11" name="Line 4"/>
          <p:cNvSpPr>
            <a:spLocks noChangeShapeType="1"/>
          </p:cNvSpPr>
          <p:nvPr/>
        </p:nvSpPr>
        <p:spPr bwMode="auto">
          <a:xfrm>
            <a:off x="685800" y="914400"/>
            <a:ext cx="8001000" cy="0"/>
          </a:xfrm>
          <a:prstGeom prst="line">
            <a:avLst/>
          </a:prstGeom>
          <a:noFill/>
          <a:ln w="9525">
            <a:solidFill>
              <a:srgbClr val="00FFFF"/>
            </a:solidFill>
            <a:round/>
            <a:headEnd/>
            <a:tailEnd/>
          </a:ln>
        </p:spPr>
        <p:txBody>
          <a:bodyPr wrap="none" anchor="ctr">
            <a:spAutoFit/>
          </a:bodyPr>
          <a:lstStyle/>
          <a:p>
            <a:endParaRPr lang="zh-CN" altLang="en-US"/>
          </a:p>
        </p:txBody>
      </p:sp>
      <p:sp>
        <p:nvSpPr>
          <p:cNvPr id="12" name="Rectangle 9"/>
          <p:cNvSpPr>
            <a:spLocks noGrp="1" noChangeArrowheads="1"/>
          </p:cNvSpPr>
          <p:nvPr>
            <p:ph type="title"/>
          </p:nvPr>
        </p:nvSpPr>
        <p:spPr>
          <a:xfrm>
            <a:off x="533400" y="228600"/>
            <a:ext cx="7772400" cy="762000"/>
          </a:xfrm>
        </p:spPr>
        <p:txBody>
          <a:bodyPr/>
          <a:lstStyle/>
          <a:p>
            <a:pPr eaLnBrk="1" hangingPunct="1"/>
            <a:r>
              <a:rPr lang="en-US" altLang="zh-CN" b="1" dirty="0" smtClean="0">
                <a:solidFill>
                  <a:schemeClr val="tx1"/>
                </a:solidFill>
              </a:rPr>
              <a:t>What Remains</a:t>
            </a:r>
            <a:r>
              <a:rPr lang="zh-CN" altLang="en-US" b="1" dirty="0" smtClean="0">
                <a:solidFill>
                  <a:schemeClr val="tx1"/>
                </a:solidFill>
              </a:rPr>
              <a:t>？</a:t>
            </a:r>
          </a:p>
        </p:txBody>
      </p:sp>
      <p:sp>
        <p:nvSpPr>
          <p:cNvPr id="13" name="Text Box 96"/>
          <p:cNvSpPr txBox="1">
            <a:spLocks noChangeArrowheads="1"/>
          </p:cNvSpPr>
          <p:nvPr/>
        </p:nvSpPr>
        <p:spPr bwMode="auto">
          <a:xfrm>
            <a:off x="4669767" y="6308725"/>
            <a:ext cx="1926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400" b="1" dirty="0" err="1" smtClean="0"/>
              <a:t>Pyhton</a:t>
            </a:r>
            <a:r>
              <a:rPr kumimoji="1" lang="en-US" altLang="zh-CN" sz="2400" b="1" dirty="0" smtClean="0"/>
              <a:t>(1991)</a:t>
            </a:r>
            <a:endParaRPr kumimoji="1" lang="en-US" altLang="zh-CN" sz="2400" b="1" dirty="0"/>
          </a:p>
        </p:txBody>
      </p:sp>
    </p:spTree>
    <p:extLst>
      <p:ext uri="{BB962C8B-B14F-4D97-AF65-F5344CB8AC3E}">
        <p14:creationId xmlns:p14="http://schemas.microsoft.com/office/powerpoint/2010/main" val="15549633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2018.cnblogs.com/blog/1473466/201810/1473466-20181023175309518-191845917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425" y="1825625"/>
            <a:ext cx="737514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Line 4"/>
          <p:cNvSpPr>
            <a:spLocks noChangeShapeType="1"/>
          </p:cNvSpPr>
          <p:nvPr/>
        </p:nvSpPr>
        <p:spPr bwMode="auto">
          <a:xfrm>
            <a:off x="685800" y="1449978"/>
            <a:ext cx="8001000" cy="0"/>
          </a:xfrm>
          <a:prstGeom prst="line">
            <a:avLst/>
          </a:prstGeom>
          <a:noFill/>
          <a:ln w="9525">
            <a:solidFill>
              <a:srgbClr val="00FFFF"/>
            </a:solidFill>
            <a:round/>
            <a:headEnd/>
            <a:tailEnd/>
          </a:ln>
        </p:spPr>
        <p:txBody>
          <a:bodyPr wrap="none" anchor="ctr">
            <a:spAutoFit/>
          </a:bodyPr>
          <a:lstStyle/>
          <a:p>
            <a:endParaRPr lang="zh-CN" altLang="en-US"/>
          </a:p>
        </p:txBody>
      </p:sp>
      <p:sp>
        <p:nvSpPr>
          <p:cNvPr id="6" name="Rectangle 9"/>
          <p:cNvSpPr txBox="1">
            <a:spLocks noChangeArrowheads="1"/>
          </p:cNvSpPr>
          <p:nvPr/>
        </p:nvSpPr>
        <p:spPr>
          <a:xfrm>
            <a:off x="533400" y="764178"/>
            <a:ext cx="7772400" cy="762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b="1" dirty="0" smtClean="0"/>
              <a:t>相关性</a:t>
            </a:r>
            <a:endParaRPr lang="zh-CN" altLang="en-US" b="1" dirty="0" smtClean="0"/>
          </a:p>
        </p:txBody>
      </p:sp>
    </p:spTree>
    <p:extLst>
      <p:ext uri="{BB962C8B-B14F-4D97-AF65-F5344CB8AC3E}">
        <p14:creationId xmlns:p14="http://schemas.microsoft.com/office/powerpoint/2010/main" val="103394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endParaRPr lang="zh-CN" altLang="en-US" smtClean="0"/>
          </a:p>
          <a:p>
            <a:pPr eaLnBrk="1" hangingPunct="1"/>
            <a:endParaRPr lang="zh-CN" altLang="en-US" smtClean="0"/>
          </a:p>
        </p:txBody>
      </p:sp>
      <p:grpSp>
        <p:nvGrpSpPr>
          <p:cNvPr id="53253" name="Group 4"/>
          <p:cNvGrpSpPr>
            <a:grpSpLocks/>
          </p:cNvGrpSpPr>
          <p:nvPr/>
        </p:nvGrpSpPr>
        <p:grpSpPr bwMode="auto">
          <a:xfrm>
            <a:off x="395288" y="1268413"/>
            <a:ext cx="8497887" cy="5329237"/>
            <a:chOff x="624" y="1008"/>
            <a:chExt cx="4965" cy="3312"/>
          </a:xfrm>
        </p:grpSpPr>
        <p:grpSp>
          <p:nvGrpSpPr>
            <p:cNvPr id="53254" name="Group 5"/>
            <p:cNvGrpSpPr>
              <a:grpSpLocks/>
            </p:cNvGrpSpPr>
            <p:nvPr/>
          </p:nvGrpSpPr>
          <p:grpSpPr bwMode="auto">
            <a:xfrm>
              <a:off x="628" y="1013"/>
              <a:ext cx="2012" cy="379"/>
              <a:chOff x="0" y="0"/>
              <a:chExt cx="1425" cy="374"/>
            </a:xfrm>
          </p:grpSpPr>
          <p:sp>
            <p:nvSpPr>
              <p:cNvPr id="53270" name="Rectangle 6"/>
              <p:cNvSpPr>
                <a:spLocks noChangeArrowheads="1"/>
              </p:cNvSpPr>
              <p:nvPr/>
            </p:nvSpPr>
            <p:spPr bwMode="auto">
              <a:xfrm>
                <a:off x="43" y="0"/>
                <a:ext cx="13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1" lang="zh-CN" altLang="en-US" sz="2400">
                    <a:ea typeface="黑体" panose="02010609060101010101" pitchFamily="49" charset="-122"/>
                  </a:rPr>
                  <a:t>抽象</a:t>
                </a:r>
                <a:endParaRPr kumimoji="1" lang="zh-CN" altLang="en-US" sz="2400"/>
              </a:p>
              <a:p>
                <a:pPr algn="ctr">
                  <a:spcBef>
                    <a:spcPct val="0"/>
                  </a:spcBef>
                  <a:buFontTx/>
                  <a:buNone/>
                </a:pPr>
                <a:endParaRPr kumimoji="1" lang="zh-CN" altLang="en-US" sz="2400"/>
              </a:p>
            </p:txBody>
          </p:sp>
          <p:sp>
            <p:nvSpPr>
              <p:cNvPr id="53271" name="Rectangle 7"/>
              <p:cNvSpPr>
                <a:spLocks noChangeArrowheads="1"/>
              </p:cNvSpPr>
              <p:nvPr/>
            </p:nvSpPr>
            <p:spPr bwMode="auto">
              <a:xfrm>
                <a:off x="0" y="0"/>
                <a:ext cx="1425"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53255" name="Group 8"/>
            <p:cNvGrpSpPr>
              <a:grpSpLocks/>
            </p:cNvGrpSpPr>
            <p:nvPr/>
          </p:nvGrpSpPr>
          <p:grpSpPr bwMode="auto">
            <a:xfrm>
              <a:off x="2640" y="1013"/>
              <a:ext cx="864" cy="379"/>
              <a:chOff x="1425" y="0"/>
              <a:chExt cx="844" cy="374"/>
            </a:xfrm>
          </p:grpSpPr>
          <p:sp>
            <p:nvSpPr>
              <p:cNvPr id="53268" name="Rectangle 9"/>
              <p:cNvSpPr>
                <a:spLocks noChangeArrowheads="1"/>
              </p:cNvSpPr>
              <p:nvPr/>
            </p:nvSpPr>
            <p:spPr bwMode="auto">
              <a:xfrm>
                <a:off x="1468" y="0"/>
                <a:ext cx="75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1" lang="zh-CN" altLang="en-US" sz="2400">
                    <a:ea typeface="黑体" panose="02010609060101010101" pitchFamily="49" charset="-122"/>
                  </a:rPr>
                  <a:t>理论</a:t>
                </a:r>
                <a:endParaRPr kumimoji="1" lang="zh-CN" altLang="en-US" sz="2400"/>
              </a:p>
              <a:p>
                <a:pPr algn="ctr">
                  <a:spcBef>
                    <a:spcPct val="0"/>
                  </a:spcBef>
                  <a:buFontTx/>
                  <a:buNone/>
                </a:pPr>
                <a:endParaRPr kumimoji="1" lang="zh-CN" altLang="en-US" sz="2400"/>
              </a:p>
            </p:txBody>
          </p:sp>
          <p:sp>
            <p:nvSpPr>
              <p:cNvPr id="53269" name="Rectangle 10"/>
              <p:cNvSpPr>
                <a:spLocks noChangeArrowheads="1"/>
              </p:cNvSpPr>
              <p:nvPr/>
            </p:nvSpPr>
            <p:spPr bwMode="auto">
              <a:xfrm>
                <a:off x="1425" y="0"/>
                <a:ext cx="84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53256" name="Group 11"/>
            <p:cNvGrpSpPr>
              <a:grpSpLocks/>
            </p:cNvGrpSpPr>
            <p:nvPr/>
          </p:nvGrpSpPr>
          <p:grpSpPr bwMode="auto">
            <a:xfrm>
              <a:off x="3504" y="1013"/>
              <a:ext cx="2012" cy="379"/>
              <a:chOff x="2269" y="0"/>
              <a:chExt cx="1009" cy="374"/>
            </a:xfrm>
          </p:grpSpPr>
          <p:sp>
            <p:nvSpPr>
              <p:cNvPr id="53266" name="Rectangle 12"/>
              <p:cNvSpPr>
                <a:spLocks noChangeArrowheads="1"/>
              </p:cNvSpPr>
              <p:nvPr/>
            </p:nvSpPr>
            <p:spPr bwMode="auto">
              <a:xfrm>
                <a:off x="2312" y="0"/>
                <a:ext cx="92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1" lang="zh-CN" altLang="en-US" sz="2400">
                    <a:ea typeface="黑体" panose="02010609060101010101" pitchFamily="49" charset="-122"/>
                  </a:rPr>
                  <a:t>设计</a:t>
                </a:r>
                <a:endParaRPr kumimoji="1" lang="zh-CN" altLang="en-US" sz="2400"/>
              </a:p>
              <a:p>
                <a:pPr algn="ctr">
                  <a:spcBef>
                    <a:spcPct val="0"/>
                  </a:spcBef>
                  <a:buFontTx/>
                  <a:buNone/>
                </a:pPr>
                <a:endParaRPr kumimoji="1" lang="zh-CN" altLang="en-US" sz="2400"/>
              </a:p>
            </p:txBody>
          </p:sp>
          <p:sp>
            <p:nvSpPr>
              <p:cNvPr id="53267" name="Rectangle 13"/>
              <p:cNvSpPr>
                <a:spLocks noChangeArrowheads="1"/>
              </p:cNvSpPr>
              <p:nvPr/>
            </p:nvSpPr>
            <p:spPr bwMode="auto">
              <a:xfrm>
                <a:off x="2269" y="0"/>
                <a:ext cx="100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53257" name="Group 14"/>
            <p:cNvGrpSpPr>
              <a:grpSpLocks/>
            </p:cNvGrpSpPr>
            <p:nvPr/>
          </p:nvGrpSpPr>
          <p:grpSpPr bwMode="auto">
            <a:xfrm>
              <a:off x="624" y="1392"/>
              <a:ext cx="2016" cy="2928"/>
              <a:chOff x="0" y="374"/>
              <a:chExt cx="1425" cy="1664"/>
            </a:xfrm>
          </p:grpSpPr>
          <p:sp>
            <p:nvSpPr>
              <p:cNvPr id="53264" name="Rectangle 15"/>
              <p:cNvSpPr>
                <a:spLocks noChangeArrowheads="1"/>
              </p:cNvSpPr>
              <p:nvPr/>
            </p:nvSpPr>
            <p:spPr bwMode="auto">
              <a:xfrm>
                <a:off x="43" y="374"/>
                <a:ext cx="1339"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000"/>
                  <a:t>常用的符号：数字</a:t>
                </a:r>
                <a:r>
                  <a:rPr kumimoji="1" lang="en-US" altLang="zh-CN" sz="2000"/>
                  <a:t>(0</a:t>
                </a:r>
                <a:r>
                  <a:rPr kumimoji="1" lang="en-US" altLang="zh-CN" sz="2000">
                    <a:sym typeface="Symbol" panose="05050102010706020507" pitchFamily="18" charset="2"/>
                  </a:rPr>
                  <a:t></a:t>
                </a:r>
                <a:r>
                  <a:rPr kumimoji="1" lang="en-US" altLang="zh-CN" sz="2000"/>
                  <a:t>9)</a:t>
                </a:r>
                <a:r>
                  <a:rPr kumimoji="1" lang="zh-CN" altLang="en-US" sz="2000">
                    <a:sym typeface="Symbol" panose="05050102010706020507" pitchFamily="18" charset="2"/>
                  </a:rPr>
                  <a:t>，大小写字母</a:t>
                </a:r>
                <a:r>
                  <a:rPr kumimoji="1" lang="en-US" altLang="zh-CN" sz="2000">
                    <a:sym typeface="Symbol" panose="05050102010706020507" pitchFamily="18" charset="2"/>
                  </a:rPr>
                  <a:t>(A</a:t>
                </a:r>
                <a:r>
                  <a:rPr kumimoji="1" lang="en-US" altLang="zh-CN" sz="2000"/>
                  <a:t>Z</a:t>
                </a:r>
                <a:r>
                  <a:rPr kumimoji="1" lang="zh-CN" altLang="en-US" sz="2000">
                    <a:sym typeface="Symbol" panose="05050102010706020507" pitchFamily="18" charset="2"/>
                  </a:rPr>
                  <a:t>、</a:t>
                </a:r>
                <a:r>
                  <a:rPr kumimoji="1" lang="en-US" altLang="zh-CN" sz="2000">
                    <a:sym typeface="Symbol" panose="05050102010706020507" pitchFamily="18" charset="2"/>
                  </a:rPr>
                  <a:t>a</a:t>
                </a:r>
                <a:r>
                  <a:rPr kumimoji="1" lang="en-US" altLang="zh-CN" sz="2000"/>
                  <a:t>z)</a:t>
                </a:r>
                <a:r>
                  <a:rPr kumimoji="1" lang="zh-CN" altLang="en-US" sz="2000">
                    <a:sym typeface="Symbol" panose="05050102010706020507" pitchFamily="18" charset="2"/>
                  </a:rPr>
                  <a:t>，括号，运算符</a:t>
                </a:r>
                <a:r>
                  <a:rPr kumimoji="1" lang="en-US" altLang="zh-CN" sz="2000">
                    <a:sym typeface="Symbol" panose="05050102010706020507" pitchFamily="18" charset="2"/>
                  </a:rPr>
                  <a:t>(+</a:t>
                </a:r>
                <a:r>
                  <a:rPr kumimoji="1" lang="zh-CN" altLang="en-US" sz="2000">
                    <a:sym typeface="Symbol" panose="05050102010706020507" pitchFamily="18" charset="2"/>
                  </a:rPr>
                  <a:t>，</a:t>
                </a:r>
                <a:r>
                  <a:rPr kumimoji="1" lang="zh-CN" altLang="en-US" sz="2000"/>
                  <a:t>，</a:t>
                </a:r>
                <a:r>
                  <a:rPr kumimoji="1" lang="zh-CN" altLang="en-US" sz="2000">
                    <a:sym typeface="Symbol" panose="05050102010706020507" pitchFamily="18" charset="2"/>
                  </a:rPr>
                  <a:t>*，</a:t>
                </a:r>
                <a:r>
                  <a:rPr kumimoji="1" lang="en-US" altLang="zh-CN" sz="2000">
                    <a:sym typeface="Symbol" panose="05050102010706020507" pitchFamily="18" charset="2"/>
                  </a:rPr>
                  <a:t>/)</a:t>
                </a:r>
                <a:r>
                  <a:rPr kumimoji="1" lang="zh-CN" altLang="en-US" sz="2000">
                    <a:sym typeface="Symbol" panose="05050102010706020507" pitchFamily="18" charset="2"/>
                  </a:rPr>
                  <a:t>等</a:t>
                </a:r>
                <a:r>
                  <a:rPr kumimoji="1" lang="en-US" altLang="zh-CN" sz="2000">
                    <a:sym typeface="Symbol" panose="05050102010706020507" pitchFamily="18" charset="2"/>
                  </a:rPr>
                  <a:t>;</a:t>
                </a:r>
              </a:p>
              <a:p>
                <a:pPr>
                  <a:spcBef>
                    <a:spcPct val="0"/>
                  </a:spcBef>
                  <a:buFontTx/>
                  <a:buNone/>
                </a:pPr>
                <a:r>
                  <a:rPr kumimoji="1" lang="zh-CN" altLang="en-US" sz="2000">
                    <a:sym typeface="Symbol" panose="05050102010706020507" pitchFamily="18" charset="2"/>
                  </a:rPr>
                  <a:t>用高级语言对算法进行的描述；</a:t>
                </a:r>
              </a:p>
              <a:p>
                <a:pPr>
                  <a:spcBef>
                    <a:spcPct val="0"/>
                  </a:spcBef>
                  <a:buFontTx/>
                  <a:buNone/>
                </a:pPr>
                <a:r>
                  <a:rPr kumimoji="1" lang="zh-CN" altLang="en-US" sz="2000">
                    <a:sym typeface="Symbol" panose="05050102010706020507" pitchFamily="18" charset="2"/>
                  </a:rPr>
                  <a:t>语言的分类方法；</a:t>
                </a:r>
              </a:p>
              <a:p>
                <a:pPr>
                  <a:spcBef>
                    <a:spcPct val="0"/>
                  </a:spcBef>
                  <a:buFontTx/>
                  <a:buNone/>
                </a:pPr>
                <a:r>
                  <a:rPr kumimoji="1" lang="zh-CN" altLang="en-US" sz="2000">
                    <a:sym typeface="Symbol" panose="05050102010706020507" pitchFamily="18" charset="2"/>
                  </a:rPr>
                  <a:t>各种数据类型的抽象实现模型；</a:t>
                </a:r>
              </a:p>
              <a:p>
                <a:pPr>
                  <a:spcBef>
                    <a:spcPct val="0"/>
                  </a:spcBef>
                  <a:buFontTx/>
                  <a:buNone/>
                </a:pPr>
                <a:r>
                  <a:rPr kumimoji="1" lang="zh-CN" altLang="en-US" sz="2000">
                    <a:sym typeface="Symbol" panose="05050102010706020507" pitchFamily="18" charset="2"/>
                  </a:rPr>
                  <a:t>词法分析、编译、解释和代码优化的方法；</a:t>
                </a:r>
              </a:p>
              <a:p>
                <a:pPr>
                  <a:spcBef>
                    <a:spcPct val="0"/>
                  </a:spcBef>
                  <a:buFontTx/>
                  <a:buNone/>
                </a:pPr>
                <a:r>
                  <a:rPr kumimoji="1" lang="zh-CN" altLang="en-US" sz="2000">
                    <a:sym typeface="Symbol" panose="05050102010706020507" pitchFamily="18" charset="2"/>
                  </a:rPr>
                  <a:t>词法分析器、扫描器、编译器组件和编译器的自动生成方法</a:t>
                </a:r>
              </a:p>
            </p:txBody>
          </p:sp>
          <p:sp>
            <p:nvSpPr>
              <p:cNvPr id="53265" name="Rectangle 16"/>
              <p:cNvSpPr>
                <a:spLocks noChangeArrowheads="1"/>
              </p:cNvSpPr>
              <p:nvPr/>
            </p:nvSpPr>
            <p:spPr bwMode="auto">
              <a:xfrm>
                <a:off x="0" y="374"/>
                <a:ext cx="1425" cy="166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grpSp>
          <p:nvGrpSpPr>
            <p:cNvPr id="53258" name="Group 17"/>
            <p:cNvGrpSpPr>
              <a:grpSpLocks/>
            </p:cNvGrpSpPr>
            <p:nvPr/>
          </p:nvGrpSpPr>
          <p:grpSpPr bwMode="auto">
            <a:xfrm>
              <a:off x="2640" y="1392"/>
              <a:ext cx="864" cy="2928"/>
              <a:chOff x="1425" y="374"/>
              <a:chExt cx="844" cy="1664"/>
            </a:xfrm>
          </p:grpSpPr>
          <p:sp>
            <p:nvSpPr>
              <p:cNvPr id="53262" name="Rectangle 18"/>
              <p:cNvSpPr>
                <a:spLocks noChangeArrowheads="1"/>
              </p:cNvSpPr>
              <p:nvPr/>
            </p:nvSpPr>
            <p:spPr bwMode="auto">
              <a:xfrm>
                <a:off x="1468" y="374"/>
                <a:ext cx="758"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000" dirty="0"/>
                  <a:t>形式语言和自动机理论；</a:t>
                </a:r>
              </a:p>
              <a:p>
                <a:pPr>
                  <a:spcBef>
                    <a:spcPct val="0"/>
                  </a:spcBef>
                  <a:buFontTx/>
                  <a:buNone/>
                </a:pPr>
                <a:r>
                  <a:rPr kumimoji="1" lang="zh-CN" altLang="en-US" sz="2000" dirty="0"/>
                  <a:t>形式语义学：操作、指称、公理、代数、并发和分布式程序的形式语义</a:t>
                </a:r>
              </a:p>
            </p:txBody>
          </p:sp>
          <p:sp>
            <p:nvSpPr>
              <p:cNvPr id="53263" name="Rectangle 19"/>
              <p:cNvSpPr>
                <a:spLocks noChangeArrowheads="1"/>
              </p:cNvSpPr>
              <p:nvPr/>
            </p:nvSpPr>
            <p:spPr bwMode="auto">
              <a:xfrm>
                <a:off x="1425" y="374"/>
                <a:ext cx="844" cy="166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sp>
          <p:nvSpPr>
            <p:cNvPr id="53259" name="Rectangle 20"/>
            <p:cNvSpPr>
              <a:spLocks noChangeArrowheads="1"/>
            </p:cNvSpPr>
            <p:nvPr/>
          </p:nvSpPr>
          <p:spPr bwMode="auto">
            <a:xfrm>
              <a:off x="3456" y="1392"/>
              <a:ext cx="2133" cy="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2305050" algn="ctr"/>
                </a:tabLst>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2305050" algn="ctr"/>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305050" algn="ctr"/>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305050" algn="ctr"/>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305050" algn="ctr"/>
                </a:tabLst>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000"/>
                <a:t>特定语言：过程式的</a:t>
              </a:r>
              <a:r>
                <a:rPr kumimoji="1" lang="en-US" altLang="zh-CN" sz="2000"/>
                <a:t>COBOL</a:t>
              </a:r>
              <a:r>
                <a:rPr kumimoji="1" lang="zh-CN" altLang="en-US" sz="2000"/>
                <a:t>，</a:t>
              </a:r>
              <a:r>
                <a:rPr kumimoji="1" lang="en-US" altLang="zh-CN" sz="2000"/>
                <a:t>FORTURN</a:t>
              </a:r>
              <a:r>
                <a:rPr kumimoji="1" lang="zh-CN" altLang="en-US" sz="2000"/>
                <a:t>，</a:t>
              </a:r>
              <a:r>
                <a:rPr kumimoji="1" lang="en-US" altLang="zh-CN" sz="2000"/>
                <a:t>ALGOL</a:t>
              </a:r>
              <a:r>
                <a:rPr kumimoji="1" lang="zh-CN" altLang="en-US" sz="2000"/>
                <a:t>，</a:t>
              </a:r>
              <a:r>
                <a:rPr kumimoji="1" lang="en-US" altLang="zh-CN" sz="2000"/>
                <a:t>Pascal</a:t>
              </a:r>
              <a:r>
                <a:rPr kumimoji="1" lang="zh-CN" altLang="en-US" sz="2000"/>
                <a:t>，</a:t>
              </a:r>
              <a:r>
                <a:rPr kumimoji="1" lang="en-US" altLang="zh-CN" sz="2000"/>
                <a:t>Ada</a:t>
              </a:r>
              <a:r>
                <a:rPr kumimoji="1" lang="zh-CN" altLang="en-US" sz="2000"/>
                <a:t>，</a:t>
              </a:r>
              <a:r>
                <a:rPr kumimoji="1" lang="en-US" altLang="zh-CN" sz="2000"/>
                <a:t>C</a:t>
              </a:r>
              <a:r>
                <a:rPr kumimoji="1" lang="zh-CN" altLang="en-US" sz="2000"/>
                <a:t>），函数式的（</a:t>
              </a:r>
              <a:r>
                <a:rPr kumimoji="1" lang="en-US" altLang="zh-CN" sz="2000"/>
                <a:t>LISP</a:t>
              </a:r>
              <a:r>
                <a:rPr kumimoji="1" lang="zh-CN" altLang="en-US" sz="2000"/>
                <a:t>），数据流的（</a:t>
              </a:r>
              <a:r>
                <a:rPr kumimoji="1" lang="en-US" altLang="zh-CN" sz="2000"/>
                <a:t>SISAL</a:t>
              </a:r>
              <a:r>
                <a:rPr kumimoji="1" lang="zh-CN" altLang="en-US" sz="2000"/>
                <a:t>，</a:t>
              </a:r>
              <a:r>
                <a:rPr kumimoji="1" lang="en-US" altLang="zh-CN" sz="2000"/>
                <a:t>VAL</a:t>
              </a:r>
              <a:r>
                <a:rPr kumimoji="1" lang="zh-CN" altLang="en-US" sz="2000"/>
                <a:t>），面向对象的（</a:t>
              </a:r>
              <a:r>
                <a:rPr kumimoji="1" lang="en-US" altLang="zh-CN" sz="2000"/>
                <a:t>Smalltalk</a:t>
              </a:r>
              <a:r>
                <a:rPr kumimoji="1" lang="zh-CN" altLang="en-US" sz="2000"/>
                <a:t>，</a:t>
              </a:r>
              <a:r>
                <a:rPr kumimoji="1" lang="en-US" altLang="zh-CN" sz="2000"/>
                <a:t>C++</a:t>
              </a:r>
              <a:r>
                <a:rPr kumimoji="1" lang="zh-CN" altLang="en-US" sz="2000"/>
                <a:t>），逻辑的（</a:t>
              </a:r>
              <a:r>
                <a:rPr kumimoji="1" lang="en-US" altLang="zh-CN" sz="2000"/>
                <a:t>Prolog</a:t>
              </a:r>
              <a:r>
                <a:rPr kumimoji="1" lang="zh-CN" altLang="en-US" sz="2000"/>
                <a:t>），字符串（</a:t>
              </a:r>
              <a:r>
                <a:rPr kumimoji="1" lang="en-US" altLang="zh-CN" sz="2000"/>
                <a:t>SNOBOL</a:t>
              </a:r>
              <a:r>
                <a:rPr kumimoji="1" lang="zh-CN" altLang="en-US" sz="2000"/>
                <a:t>），和并发（</a:t>
              </a:r>
              <a:r>
                <a:rPr kumimoji="1" lang="en-US" altLang="zh-CN" sz="2000"/>
                <a:t>Concurrent Pascal</a:t>
              </a:r>
              <a:r>
                <a:rPr kumimoji="1" lang="zh-CN" altLang="en-US" sz="2000"/>
                <a:t>，</a:t>
              </a:r>
              <a:r>
                <a:rPr kumimoji="1" lang="en-US" altLang="zh-CN" sz="2000"/>
                <a:t>Modula 2</a:t>
              </a:r>
              <a:r>
                <a:rPr kumimoji="1" lang="zh-CN" altLang="en-US" sz="2000"/>
                <a:t>）等语言；</a:t>
              </a:r>
            </a:p>
            <a:p>
              <a:pPr>
                <a:spcBef>
                  <a:spcPct val="0"/>
                </a:spcBef>
                <a:buFontTx/>
                <a:buNone/>
              </a:pPr>
              <a:r>
                <a:rPr kumimoji="1" lang="zh-CN" altLang="en-US" sz="2000"/>
                <a:t>词法分析器和扫描器的产生器（如</a:t>
              </a:r>
              <a:r>
                <a:rPr kumimoji="1" lang="en-US" altLang="zh-CN" sz="2000"/>
                <a:t>YACC</a:t>
              </a:r>
              <a:r>
                <a:rPr kumimoji="1" lang="zh-CN" altLang="en-US" sz="2000"/>
                <a:t>，</a:t>
              </a:r>
              <a:r>
                <a:rPr kumimoji="1" lang="en-US" altLang="zh-CN" sz="2000"/>
                <a:t>LEX</a:t>
              </a:r>
              <a:r>
                <a:rPr kumimoji="1" lang="zh-CN" altLang="en-US" sz="2000"/>
                <a:t>），编译器产生器；</a:t>
              </a:r>
            </a:p>
            <a:p>
              <a:pPr>
                <a:spcBef>
                  <a:spcPct val="0"/>
                </a:spcBef>
                <a:buFontTx/>
                <a:buNone/>
              </a:pPr>
              <a:r>
                <a:rPr kumimoji="1" lang="zh-CN" altLang="en-US" sz="2000"/>
                <a:t>语法和语义检查，成型、调试和追踪程序</a:t>
              </a:r>
            </a:p>
          </p:txBody>
        </p:sp>
        <p:sp>
          <p:nvSpPr>
            <p:cNvPr id="53260" name="Rectangle 21"/>
            <p:cNvSpPr>
              <a:spLocks noChangeArrowheads="1"/>
            </p:cNvSpPr>
            <p:nvPr/>
          </p:nvSpPr>
          <p:spPr bwMode="auto">
            <a:xfrm>
              <a:off x="3504" y="1392"/>
              <a:ext cx="2012" cy="292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sp>
          <p:nvSpPr>
            <p:cNvPr id="53261" name="Rectangle 22"/>
            <p:cNvSpPr>
              <a:spLocks noChangeArrowheads="1"/>
            </p:cNvSpPr>
            <p:nvPr/>
          </p:nvSpPr>
          <p:spPr bwMode="auto">
            <a:xfrm>
              <a:off x="624" y="1008"/>
              <a:ext cx="4896" cy="3312"/>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000"/>
            </a:p>
          </p:txBody>
        </p:sp>
      </p:grpSp>
      <p:sp>
        <p:nvSpPr>
          <p:cNvPr id="24" name="Rectangle 11"/>
          <p:cNvSpPr txBox="1">
            <a:spLocks noChangeArrowheads="1"/>
          </p:cNvSpPr>
          <p:nvPr/>
        </p:nvSpPr>
        <p:spPr>
          <a:xfrm>
            <a:off x="685800" y="446116"/>
            <a:ext cx="7772400" cy="838200"/>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a:t>高级语言中抽象、理论和设计形态</a:t>
            </a:r>
            <a:endParaRPr lang="zh-CN" altLang="en-US" b="1" dirty="0" smtClean="0"/>
          </a:p>
        </p:txBody>
      </p:sp>
      <p:sp>
        <p:nvSpPr>
          <p:cNvPr id="25"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47984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685800" y="285750"/>
            <a:ext cx="7772400" cy="1143000"/>
          </a:xfrm>
          <a:prstGeom prst="rect">
            <a:avLst/>
          </a:prstGeom>
          <a:no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a:lstStyle>
          <a:p>
            <a:pPr algn="l" eaLnBrk="1" hangingPunct="1">
              <a:defRPr/>
            </a:pPr>
            <a:r>
              <a:rPr lang="zh-CN" altLang="en-US" b="1" kern="0" dirty="0">
                <a:solidFill>
                  <a:schemeClr val="tx1"/>
                </a:solidFill>
              </a:rPr>
              <a:t>新趋</a:t>
            </a:r>
            <a:r>
              <a:rPr lang="zh-CN" altLang="en-US" b="1" kern="0" dirty="0" smtClean="0">
                <a:solidFill>
                  <a:schemeClr val="tx1"/>
                </a:solidFill>
              </a:rPr>
              <a:t>势：并行</a:t>
            </a:r>
          </a:p>
        </p:txBody>
      </p:sp>
      <p:sp>
        <p:nvSpPr>
          <p:cNvPr id="5" name="内容占位符 2"/>
          <p:cNvSpPr txBox="1">
            <a:spLocks/>
          </p:cNvSpPr>
          <p:nvPr/>
        </p:nvSpPr>
        <p:spPr bwMode="auto">
          <a:xfrm>
            <a:off x="466725" y="1314450"/>
            <a:ext cx="3673475" cy="5138738"/>
          </a:xfrm>
          <a:prstGeom prst="rect">
            <a:avLst/>
          </a:prstGeom>
          <a:noFill/>
          <a:ln>
            <a:noFill/>
          </a:ln>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SzPct val="60000"/>
              <a:buFont typeface="Wingdings" panose="05000000000000000000" pitchFamily="2"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Wingdings" panose="05000000000000000000" pitchFamily="2" charset="2"/>
              <a:buChar char="l"/>
              <a:defRPr/>
            </a:pPr>
            <a:r>
              <a:rPr lang="zh-CN" altLang="en-US" sz="2000" kern="0" dirty="0" smtClean="0"/>
              <a:t>狭义的</a:t>
            </a:r>
            <a:r>
              <a:rPr lang="zh-CN" altLang="en-US" sz="2000" b="1" kern="0" dirty="0" smtClean="0"/>
              <a:t>摩尔定律</a:t>
            </a:r>
            <a:r>
              <a:rPr lang="zh-CN" altLang="en-US" sz="2000" kern="0" dirty="0" smtClean="0"/>
              <a:t>已失效，提高主频的趋势已停止</a:t>
            </a:r>
          </a:p>
          <a:p>
            <a:pPr eaLnBrk="1" hangingPunct="1">
              <a:buFont typeface="Wingdings" panose="05000000000000000000" pitchFamily="2" charset="2"/>
              <a:buChar char="l"/>
              <a:defRPr/>
            </a:pPr>
            <a:r>
              <a:rPr lang="zh-CN" altLang="en-US" sz="2000" kern="0" dirty="0" smtClean="0"/>
              <a:t>并行环境已逐渐成为我们周围最常见计算机的基本结构的一部分</a:t>
            </a:r>
          </a:p>
          <a:p>
            <a:pPr eaLnBrk="1" hangingPunct="1">
              <a:buFont typeface="Wingdings" panose="05000000000000000000" pitchFamily="2" charset="2"/>
              <a:buChar char="l"/>
              <a:defRPr/>
            </a:pPr>
            <a:r>
              <a:rPr lang="zh-CN" altLang="en-US" sz="2000" kern="0" dirty="0" smtClean="0"/>
              <a:t>如何做并行程序设计的问题变成对每个计算机工作者的挑战</a:t>
            </a:r>
          </a:p>
          <a:p>
            <a:pPr eaLnBrk="1" hangingPunct="1">
              <a:buFont typeface="Wingdings" panose="05000000000000000000" pitchFamily="2" charset="2"/>
              <a:buChar char="l"/>
              <a:defRPr/>
            </a:pPr>
            <a:r>
              <a:rPr lang="zh-CN" altLang="en-US" sz="2000" kern="0" dirty="0" smtClean="0"/>
              <a:t>程序设计语言也需要反应这方面的需求</a:t>
            </a:r>
          </a:p>
          <a:p>
            <a:pPr eaLnBrk="1" hangingPunct="1">
              <a:buFont typeface="Wingdings" panose="05000000000000000000" pitchFamily="2" charset="2"/>
              <a:buChar char="l"/>
              <a:defRPr/>
            </a:pPr>
            <a:r>
              <a:rPr lang="zh-CN" altLang="en-US" sz="2000" kern="0" dirty="0" smtClean="0"/>
              <a:t>有关并行语言、程序和程序设计的问题，将在今后很多年里成为程序设计语言研究领域里最重要的问题</a:t>
            </a:r>
          </a:p>
        </p:txBody>
      </p:sp>
      <p:pic>
        <p:nvPicPr>
          <p:cNvPr id="30725" name="图片 5"/>
          <p:cNvPicPr>
            <a:picLocks noChangeAspect="1"/>
          </p:cNvPicPr>
          <p:nvPr/>
        </p:nvPicPr>
        <p:blipFill>
          <a:blip r:embed="rId2"/>
          <a:srcRect/>
          <a:stretch>
            <a:fillRect/>
          </a:stretch>
        </p:blipFill>
        <p:spPr bwMode="auto">
          <a:xfrm>
            <a:off x="4346575" y="1314450"/>
            <a:ext cx="4221163" cy="4822825"/>
          </a:xfrm>
          <a:prstGeom prst="rect">
            <a:avLst/>
          </a:prstGeom>
          <a:noFill/>
          <a:ln w="9525">
            <a:noFill/>
            <a:miter lim="800000"/>
            <a:headEnd/>
            <a:tailEnd/>
          </a:ln>
        </p:spPr>
      </p:pic>
      <p:sp>
        <p:nvSpPr>
          <p:cNvPr id="9"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583517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685800" y="285750"/>
            <a:ext cx="7772400" cy="1143000"/>
          </a:xfrm>
          <a:prstGeom prst="rect">
            <a:avLst/>
          </a:prstGeom>
          <a:no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a:lstStyle>
          <a:p>
            <a:pPr algn="l" eaLnBrk="1" hangingPunct="1">
              <a:defRPr/>
            </a:pPr>
            <a:r>
              <a:rPr lang="zh-CN" altLang="en-US" b="1" kern="0" dirty="0">
                <a:solidFill>
                  <a:schemeClr val="tx1"/>
                </a:solidFill>
              </a:rPr>
              <a:t>新趋</a:t>
            </a:r>
            <a:r>
              <a:rPr lang="zh-CN" altLang="en-US" b="1" kern="0" dirty="0" smtClean="0">
                <a:solidFill>
                  <a:schemeClr val="tx1"/>
                </a:solidFill>
              </a:rPr>
              <a:t>势：脚本语言</a:t>
            </a:r>
          </a:p>
        </p:txBody>
      </p:sp>
      <p:sp>
        <p:nvSpPr>
          <p:cNvPr id="7" name="内容占位符 2"/>
          <p:cNvSpPr txBox="1">
            <a:spLocks/>
          </p:cNvSpPr>
          <p:nvPr/>
        </p:nvSpPr>
        <p:spPr bwMode="auto">
          <a:xfrm>
            <a:off x="628650" y="1428750"/>
            <a:ext cx="7999961" cy="4814108"/>
          </a:xfrm>
          <a:prstGeom prst="rect">
            <a:avLst/>
          </a:prstGeom>
          <a:noFill/>
          <a:ln>
            <a:noFill/>
          </a:ln>
          <a:extLst/>
        </p:spPr>
        <p:txBody>
          <a:bodyPr/>
          <a:lstStyle/>
          <a:p>
            <a:pPr eaLnBrk="0" hangingPunct="0">
              <a:spcBef>
                <a:spcPct val="20000"/>
              </a:spcBef>
            </a:pPr>
            <a:r>
              <a:rPr lang="en-US" altLang="zh-CN" sz="2200" b="1" dirty="0" smtClean="0"/>
              <a:t>21</a:t>
            </a:r>
            <a:r>
              <a:rPr lang="zh-CN" altLang="en-US" sz="2200" b="1" dirty="0" smtClean="0"/>
              <a:t>世纪</a:t>
            </a:r>
            <a:r>
              <a:rPr lang="zh-CN" altLang="en-US" sz="2200" b="1" dirty="0"/>
              <a:t>以来，脚本语言在计算机应用盛行起来，重要实例：</a:t>
            </a:r>
          </a:p>
          <a:p>
            <a:pPr eaLnBrk="0" hangingPunct="0">
              <a:spcBef>
                <a:spcPct val="20000"/>
              </a:spcBef>
              <a:buFontTx/>
              <a:buChar char="•"/>
            </a:pPr>
            <a:r>
              <a:rPr lang="zh-CN" altLang="en-US" sz="2200" dirty="0"/>
              <a:t>用于开发</a:t>
            </a:r>
            <a:r>
              <a:rPr lang="en-US" altLang="zh-CN" sz="2200" b="1" dirty="0"/>
              <a:t>Web </a:t>
            </a:r>
            <a:r>
              <a:rPr lang="zh-CN" altLang="en-US" sz="2200" dirty="0"/>
              <a:t>服务端的</a:t>
            </a:r>
            <a:r>
              <a:rPr lang="en-US" altLang="zh-CN" sz="2200" b="1" dirty="0"/>
              <a:t>PHP</a:t>
            </a:r>
            <a:r>
              <a:rPr lang="zh-CN" altLang="en-US" sz="2200" dirty="0"/>
              <a:t>、</a:t>
            </a:r>
            <a:r>
              <a:rPr lang="en-US" altLang="zh-CN" sz="2200" b="1" dirty="0"/>
              <a:t>ASP</a:t>
            </a:r>
            <a:r>
              <a:rPr lang="zh-CN" altLang="en-US" sz="2200" dirty="0"/>
              <a:t>、</a:t>
            </a:r>
            <a:r>
              <a:rPr lang="en-US" altLang="zh-CN" sz="2200" b="1" dirty="0"/>
              <a:t>JSP </a:t>
            </a:r>
            <a:r>
              <a:rPr lang="zh-CN" altLang="en-US" sz="2200" dirty="0"/>
              <a:t>等</a:t>
            </a:r>
          </a:p>
          <a:p>
            <a:pPr eaLnBrk="0" hangingPunct="0">
              <a:spcBef>
                <a:spcPct val="20000"/>
              </a:spcBef>
              <a:buFontTx/>
              <a:buChar char="•"/>
            </a:pPr>
            <a:r>
              <a:rPr lang="zh-CN" altLang="en-US" sz="2200" dirty="0"/>
              <a:t>用于</a:t>
            </a:r>
            <a:r>
              <a:rPr lang="en-US" altLang="zh-CN" sz="2200" b="1" dirty="0"/>
              <a:t>Web </a:t>
            </a:r>
            <a:r>
              <a:rPr lang="zh-CN" altLang="en-US" sz="2200" dirty="0"/>
              <a:t>客户端网页嵌入应用的</a:t>
            </a:r>
            <a:r>
              <a:rPr lang="en-US" altLang="zh-CN" sz="2200" b="1" dirty="0"/>
              <a:t>JavaScript </a:t>
            </a:r>
            <a:r>
              <a:rPr lang="zh-CN" altLang="en-US" sz="2200" dirty="0"/>
              <a:t>等</a:t>
            </a:r>
          </a:p>
          <a:p>
            <a:pPr eaLnBrk="0" hangingPunct="0">
              <a:spcBef>
                <a:spcPct val="20000"/>
              </a:spcBef>
              <a:buFontTx/>
              <a:buChar char="•"/>
            </a:pPr>
            <a:r>
              <a:rPr lang="zh-CN" altLang="en-US" sz="2200" dirty="0"/>
              <a:t>用于更广泛的应用开发的</a:t>
            </a:r>
            <a:r>
              <a:rPr lang="en-US" altLang="zh-CN" sz="2200" b="1" dirty="0"/>
              <a:t>Perl</a:t>
            </a:r>
            <a:r>
              <a:rPr lang="zh-CN" altLang="en-US" sz="2200" dirty="0"/>
              <a:t>、</a:t>
            </a:r>
            <a:r>
              <a:rPr lang="en-US" altLang="zh-CN" sz="2200" b="1" dirty="0"/>
              <a:t>Python</a:t>
            </a:r>
            <a:r>
              <a:rPr lang="zh-CN" altLang="en-US" sz="2200" dirty="0"/>
              <a:t>、</a:t>
            </a:r>
            <a:r>
              <a:rPr lang="en-US" altLang="zh-CN" sz="2200" b="1" dirty="0"/>
              <a:t>Ruby </a:t>
            </a:r>
            <a:r>
              <a:rPr lang="zh-CN" altLang="en-US" sz="2200" dirty="0"/>
              <a:t>等</a:t>
            </a:r>
          </a:p>
          <a:p>
            <a:pPr eaLnBrk="0" hangingPunct="0">
              <a:spcBef>
                <a:spcPct val="20000"/>
              </a:spcBef>
              <a:buFontTx/>
              <a:buChar char="•"/>
            </a:pPr>
            <a:r>
              <a:rPr lang="zh-CN" altLang="en-US" sz="2200" dirty="0"/>
              <a:t>其他各种专门用途的脚本语言，如描述图形界面的</a:t>
            </a:r>
            <a:r>
              <a:rPr lang="en-US" altLang="zh-CN" sz="2200" dirty="0" err="1"/>
              <a:t>Tcl</a:t>
            </a:r>
            <a:r>
              <a:rPr lang="en-US" altLang="zh-CN" sz="2200" dirty="0"/>
              <a:t>/</a:t>
            </a:r>
            <a:r>
              <a:rPr lang="en-US" altLang="zh-CN" sz="2200" dirty="0" err="1"/>
              <a:t>tk</a:t>
            </a:r>
            <a:endParaRPr lang="en-US" altLang="zh-CN" sz="2200" dirty="0"/>
          </a:p>
          <a:p>
            <a:pPr eaLnBrk="0" hangingPunct="0">
              <a:spcBef>
                <a:spcPct val="20000"/>
              </a:spcBef>
            </a:pPr>
            <a:r>
              <a:rPr lang="zh-CN" altLang="en-US" sz="2200" b="1" dirty="0"/>
              <a:t>与通用程序设计语言相比，通用脚本语言有如下特点：</a:t>
            </a:r>
          </a:p>
          <a:p>
            <a:pPr eaLnBrk="0" hangingPunct="0">
              <a:spcBef>
                <a:spcPct val="20000"/>
              </a:spcBef>
              <a:buFontTx/>
              <a:buChar char="•"/>
            </a:pPr>
            <a:r>
              <a:rPr lang="zh-CN" altLang="en-US" sz="2200" dirty="0"/>
              <a:t>丰富的基础数据结构，灵活的使用方式，支持快速的应用开发</a:t>
            </a:r>
          </a:p>
          <a:p>
            <a:pPr eaLnBrk="0" hangingPunct="0">
              <a:spcBef>
                <a:spcPct val="20000"/>
              </a:spcBef>
              <a:buFontTx/>
              <a:buChar char="•"/>
            </a:pPr>
            <a:r>
              <a:rPr lang="zh-CN" altLang="en-US" sz="2200" dirty="0"/>
              <a:t>基于解释器的执行，或者解释和编译的结合，可以立即看到开发的效果</a:t>
            </a:r>
          </a:p>
          <a:p>
            <a:pPr eaLnBrk="0" hangingPunct="0">
              <a:spcBef>
                <a:spcPct val="20000"/>
              </a:spcBef>
              <a:buFontTx/>
              <a:buChar char="•"/>
            </a:pPr>
            <a:r>
              <a:rPr lang="zh-CN" altLang="en-US" sz="2200" dirty="0"/>
              <a:t>通常都没有标准化，随着应用的发展变化和很快地扩充</a:t>
            </a:r>
          </a:p>
          <a:p>
            <a:pPr eaLnBrk="0" hangingPunct="0">
              <a:spcBef>
                <a:spcPct val="20000"/>
              </a:spcBef>
              <a:buFontTx/>
              <a:buChar char="•"/>
            </a:pPr>
            <a:r>
              <a:rPr lang="zh-CN" altLang="en-US" sz="2200" dirty="0"/>
              <a:t>一些语言形成了很好的社团，开发了大量有用的</a:t>
            </a:r>
            <a:r>
              <a:rPr lang="zh-CN" altLang="en-US" sz="2200" dirty="0" smtClean="0"/>
              <a:t>库</a:t>
            </a:r>
            <a:endParaRPr lang="zh-CN" altLang="en-US" sz="2200" dirty="0"/>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17664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r>
              <a:rPr lang="zh-CN" altLang="en-US" dirty="0"/>
              <a:t>资料推荐</a:t>
            </a:r>
          </a:p>
        </p:txBody>
      </p:sp>
      <p:sp>
        <p:nvSpPr>
          <p:cNvPr id="3" name="内容占位符 2"/>
          <p:cNvSpPr>
            <a:spLocks noGrp="1"/>
          </p:cNvSpPr>
          <p:nvPr>
            <p:ph idx="1"/>
          </p:nvPr>
        </p:nvSpPr>
        <p:spPr/>
        <p:txBody>
          <a:bodyPr>
            <a:normAutofit/>
          </a:bodyPr>
          <a:lstStyle/>
          <a:p>
            <a:r>
              <a:rPr lang="zh-CN" altLang="en-US" dirty="0"/>
              <a:t>个人</a:t>
            </a:r>
            <a:r>
              <a:rPr lang="zh-CN" altLang="en-US" dirty="0" smtClean="0"/>
              <a:t>推荐</a:t>
            </a:r>
            <a:endParaRPr lang="en-US" altLang="zh-CN" dirty="0" smtClean="0"/>
          </a:p>
          <a:p>
            <a:pPr lvl="1"/>
            <a:r>
              <a:rPr lang="en-US" altLang="zh-CN" dirty="0">
                <a:hlinkClick r:id="rId2"/>
              </a:rPr>
              <a:t>https://docs.oracle.com/en/java</a:t>
            </a:r>
            <a:r>
              <a:rPr lang="en-US" altLang="zh-CN" dirty="0" smtClean="0">
                <a:hlinkClick r:id="rId2"/>
              </a:rPr>
              <a:t>/  </a:t>
            </a:r>
            <a:r>
              <a:rPr lang="zh-CN" altLang="en-US" dirty="0">
                <a:hlinkClick r:id="rId2"/>
              </a:rPr>
              <a:t> </a:t>
            </a:r>
            <a:r>
              <a:rPr lang="zh-CN" altLang="en-US" dirty="0" smtClean="0">
                <a:hlinkClick r:id="rId2"/>
              </a:rPr>
              <a:t> </a:t>
            </a:r>
            <a:endParaRPr lang="en-US" altLang="zh-CN" dirty="0" smtClean="0">
              <a:hlinkClick r:id="rId2"/>
            </a:endParaRPr>
          </a:p>
          <a:p>
            <a:pPr lvl="1"/>
            <a:r>
              <a:rPr lang="en-US" altLang="zh-CN" dirty="0" smtClean="0">
                <a:hlinkClick r:id="rId2"/>
              </a:rPr>
              <a:t>https://www.oracle.com/technetwork/java/javase/documentation/api-jsp-136079.html</a:t>
            </a:r>
          </a:p>
          <a:p>
            <a:pPr lvl="1"/>
            <a:r>
              <a:rPr lang="zh-CN" altLang="en-US" dirty="0">
                <a:hlinkClick r:id="rId2"/>
              </a:rPr>
              <a:t>基础学习： </a:t>
            </a:r>
            <a:r>
              <a:rPr lang="en-US" altLang="zh-CN" dirty="0">
                <a:hlinkClick r:id="rId2"/>
              </a:rPr>
              <a:t>https://www.runoob.com/java/java-tutorial.html  </a:t>
            </a:r>
            <a:endParaRPr lang="en-US" altLang="zh-CN" dirty="0" smtClean="0"/>
          </a:p>
          <a:p>
            <a:pPr lvl="1"/>
            <a:r>
              <a:rPr lang="zh-CN" altLang="en-US" dirty="0" smtClean="0">
                <a:hlinkClick r:id="rId3"/>
              </a:rPr>
              <a:t>基础学习：</a:t>
            </a:r>
            <a:r>
              <a:rPr lang="en-US" altLang="zh-CN" dirty="0" smtClean="0">
                <a:hlinkClick r:id="rId3"/>
              </a:rPr>
              <a:t>https</a:t>
            </a:r>
            <a:r>
              <a:rPr lang="en-US" altLang="zh-CN" dirty="0">
                <a:hlinkClick r:id="rId3"/>
              </a:rPr>
              <a:t>://www.w3cschool.cn/java</a:t>
            </a:r>
            <a:r>
              <a:rPr lang="en-US" altLang="zh-CN" dirty="0" smtClean="0">
                <a:hlinkClick r:id="rId3"/>
              </a:rPr>
              <a:t>/</a:t>
            </a:r>
            <a:endParaRPr lang="en-US" altLang="zh-CN" dirty="0">
              <a:hlinkClick r:id="rId2"/>
            </a:endParaRPr>
          </a:p>
          <a:p>
            <a:pPr lvl="1"/>
            <a:r>
              <a:rPr lang="zh-CN" altLang="en-US" dirty="0">
                <a:hlinkClick r:id="rId2"/>
              </a:rPr>
              <a:t>进阶学习：</a:t>
            </a:r>
            <a:r>
              <a:rPr lang="en-US" altLang="zh-CN" dirty="0">
                <a:hlinkClick r:id="rId2"/>
              </a:rPr>
              <a:t>http://how2j.cn/ </a:t>
            </a:r>
            <a:endParaRPr lang="en-US" altLang="zh-CN" dirty="0" smtClean="0">
              <a:hlinkClick r:id="rId2"/>
            </a:endParaRPr>
          </a:p>
          <a:p>
            <a:endParaRPr lang="en-US" altLang="zh-CN" dirty="0"/>
          </a:p>
          <a:p>
            <a:r>
              <a:rPr lang="zh-CN" altLang="en-US" dirty="0"/>
              <a:t>自行探索</a:t>
            </a:r>
            <a:endParaRPr lang="en-US" altLang="zh-CN" dirty="0"/>
          </a:p>
          <a:p>
            <a:pPr lvl="1"/>
            <a:r>
              <a:rPr lang="en-US" altLang="zh-CN" dirty="0" smtClean="0"/>
              <a:t>B</a:t>
            </a:r>
            <a:r>
              <a:rPr lang="zh-CN" altLang="en-US" dirty="0" smtClean="0"/>
              <a:t>站</a:t>
            </a:r>
            <a:endParaRPr lang="en-US" altLang="zh-CN" dirty="0" smtClean="0"/>
          </a:p>
          <a:p>
            <a:pPr lvl="1"/>
            <a:r>
              <a:rPr lang="en-US" altLang="zh-CN" dirty="0"/>
              <a:t>GitHub</a:t>
            </a:r>
            <a:endParaRPr lang="zh-CN" altLang="en-US" dirty="0"/>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9819454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685800" y="285750"/>
            <a:ext cx="7772400" cy="1143000"/>
          </a:xfrm>
          <a:prstGeom prst="rect">
            <a:avLst/>
          </a:prstGeom>
          <a:no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a:lstStyle>
          <a:p>
            <a:pPr algn="l" eaLnBrk="1" hangingPunct="1">
              <a:defRPr/>
            </a:pPr>
            <a:r>
              <a:rPr lang="zh-CN" altLang="en-US" b="1" kern="0" dirty="0">
                <a:solidFill>
                  <a:schemeClr val="tx1"/>
                </a:solidFill>
              </a:rPr>
              <a:t>新趋</a:t>
            </a:r>
            <a:r>
              <a:rPr lang="zh-CN" altLang="en-US" b="1" kern="0" dirty="0" smtClean="0">
                <a:solidFill>
                  <a:schemeClr val="tx1"/>
                </a:solidFill>
              </a:rPr>
              <a:t>势：</a:t>
            </a:r>
            <a:r>
              <a:rPr lang="zh-CN" altLang="en-US" b="1" kern="0" dirty="0">
                <a:solidFill>
                  <a:schemeClr val="tx1"/>
                </a:solidFill>
              </a:rPr>
              <a:t>应用</a:t>
            </a:r>
            <a:r>
              <a:rPr lang="zh-CN" altLang="en-US" b="1" kern="0" dirty="0" smtClean="0">
                <a:solidFill>
                  <a:schemeClr val="tx1"/>
                </a:solidFill>
              </a:rPr>
              <a:t>框架</a:t>
            </a:r>
          </a:p>
        </p:txBody>
      </p:sp>
      <p:sp>
        <p:nvSpPr>
          <p:cNvPr id="7" name="内容占位符 2"/>
          <p:cNvSpPr txBox="1">
            <a:spLocks/>
          </p:cNvSpPr>
          <p:nvPr/>
        </p:nvSpPr>
        <p:spPr bwMode="auto">
          <a:xfrm>
            <a:off x="466725" y="1314450"/>
            <a:ext cx="8353425" cy="4620837"/>
          </a:xfrm>
          <a:prstGeom prst="rect">
            <a:avLst/>
          </a:prstGeom>
          <a:noFill/>
          <a:ln>
            <a:noFill/>
          </a:ln>
          <a:extLst/>
        </p:spPr>
        <p:txBody>
          <a:bodyPr/>
          <a:lstStyle/>
          <a:p>
            <a:pPr eaLnBrk="0" hangingPunct="0">
              <a:spcBef>
                <a:spcPct val="20000"/>
              </a:spcBef>
            </a:pPr>
            <a:r>
              <a:rPr lang="zh-CN" altLang="en-US" sz="2200" b="1" dirty="0" smtClean="0"/>
              <a:t>近年来，各种框架越来越丰富：</a:t>
            </a:r>
            <a:endParaRPr lang="zh-CN" altLang="en-US" sz="2200" b="1" dirty="0"/>
          </a:p>
          <a:p>
            <a:pPr eaLnBrk="0" hangingPunct="0">
              <a:spcBef>
                <a:spcPct val="20000"/>
              </a:spcBef>
              <a:buFontTx/>
              <a:buChar char="•"/>
            </a:pPr>
            <a:r>
              <a:rPr lang="zh-CN" altLang="en-US" sz="2200" dirty="0" smtClean="0"/>
              <a:t>用于</a:t>
            </a:r>
            <a:r>
              <a:rPr lang="zh-CN" altLang="en-US" sz="2200" b="1" dirty="0" smtClean="0"/>
              <a:t>深度学习的</a:t>
            </a:r>
            <a:r>
              <a:rPr lang="en-US" altLang="zh-CN" sz="2200" b="1" dirty="0" err="1" smtClean="0"/>
              <a:t>Caffe</a:t>
            </a:r>
            <a:r>
              <a:rPr lang="en-US" altLang="zh-CN" sz="2200" b="1" dirty="0" smtClean="0"/>
              <a:t>, </a:t>
            </a:r>
            <a:r>
              <a:rPr lang="en-US" altLang="zh-CN" sz="2200" b="1" dirty="0" err="1" smtClean="0"/>
              <a:t>tensorflow</a:t>
            </a:r>
            <a:r>
              <a:rPr lang="en-US" altLang="zh-CN" sz="2200" b="1" dirty="0" smtClean="0"/>
              <a:t>, </a:t>
            </a:r>
            <a:r>
              <a:rPr lang="en-US" altLang="zh-CN" sz="2200" b="1" dirty="0" err="1" smtClean="0"/>
              <a:t>pytorch</a:t>
            </a:r>
            <a:r>
              <a:rPr lang="zh-CN" altLang="en-US" sz="2200" dirty="0" smtClean="0"/>
              <a:t>等</a:t>
            </a:r>
            <a:endParaRPr lang="zh-CN" altLang="en-US" sz="2200" dirty="0"/>
          </a:p>
          <a:p>
            <a:pPr eaLnBrk="0" hangingPunct="0">
              <a:spcBef>
                <a:spcPct val="20000"/>
              </a:spcBef>
              <a:buFontTx/>
              <a:buChar char="•"/>
            </a:pPr>
            <a:r>
              <a:rPr lang="zh-CN" altLang="en-US" sz="2200" dirty="0" smtClean="0"/>
              <a:t>用于</a:t>
            </a:r>
            <a:r>
              <a:rPr lang="zh-CN" altLang="en-US" sz="2200" b="1" dirty="0" smtClean="0"/>
              <a:t>计算机视觉的</a:t>
            </a:r>
            <a:r>
              <a:rPr lang="en-US" altLang="zh-CN" sz="2200" b="1" dirty="0" smtClean="0"/>
              <a:t>OpenCV</a:t>
            </a:r>
            <a:endParaRPr lang="zh-CN" altLang="en-US" sz="2200" dirty="0"/>
          </a:p>
          <a:p>
            <a:pPr eaLnBrk="0" hangingPunct="0">
              <a:spcBef>
                <a:spcPct val="20000"/>
              </a:spcBef>
              <a:buFontTx/>
              <a:buChar char="•"/>
            </a:pPr>
            <a:r>
              <a:rPr lang="zh-CN" altLang="en-US" sz="2200" dirty="0" smtClean="0"/>
              <a:t>用于</a:t>
            </a:r>
            <a:r>
              <a:rPr lang="zh-CN" altLang="en-US" sz="2200" b="1" dirty="0" smtClean="0"/>
              <a:t>计算机图形学的</a:t>
            </a:r>
            <a:r>
              <a:rPr lang="en-US" altLang="zh-CN" sz="2200" b="1" dirty="0" smtClean="0"/>
              <a:t>OpenGL</a:t>
            </a:r>
            <a:r>
              <a:rPr lang="zh-CN" altLang="en-US" sz="2200" dirty="0" smtClean="0"/>
              <a:t>等</a:t>
            </a:r>
            <a:endParaRPr lang="zh-CN" altLang="en-US" sz="2200" dirty="0"/>
          </a:p>
          <a:p>
            <a:pPr eaLnBrk="0" hangingPunct="0">
              <a:spcBef>
                <a:spcPct val="20000"/>
              </a:spcBef>
              <a:buFontTx/>
              <a:buChar char="•"/>
            </a:pPr>
            <a:r>
              <a:rPr lang="zh-CN" altLang="en-US" sz="2200" dirty="0"/>
              <a:t>其他各种专门用途</a:t>
            </a:r>
            <a:r>
              <a:rPr lang="zh-CN" altLang="en-US" sz="2200" dirty="0" smtClean="0"/>
              <a:t>的应用框架</a:t>
            </a:r>
            <a:endParaRPr lang="en-US" altLang="zh-CN" sz="2200" dirty="0"/>
          </a:p>
          <a:p>
            <a:pPr eaLnBrk="0" hangingPunct="0">
              <a:spcBef>
                <a:spcPct val="20000"/>
              </a:spcBef>
            </a:pPr>
            <a:r>
              <a:rPr lang="zh-CN" altLang="en-US" sz="2200" b="1" dirty="0"/>
              <a:t>与通用程序设计语言相比，通用脚本语言有如下特点：</a:t>
            </a:r>
          </a:p>
          <a:p>
            <a:pPr eaLnBrk="0" hangingPunct="0">
              <a:spcBef>
                <a:spcPct val="20000"/>
              </a:spcBef>
              <a:buFontTx/>
              <a:buChar char="•"/>
            </a:pPr>
            <a:r>
              <a:rPr lang="zh-CN" altLang="en-US" sz="2200" dirty="0"/>
              <a:t>丰富</a:t>
            </a:r>
            <a:r>
              <a:rPr lang="zh-CN" altLang="en-US" sz="2200" dirty="0" smtClean="0"/>
              <a:t>的应用场景</a:t>
            </a:r>
            <a:endParaRPr lang="en-US" altLang="zh-CN" sz="2200" dirty="0" smtClean="0"/>
          </a:p>
          <a:p>
            <a:pPr eaLnBrk="0" hangingPunct="0">
              <a:spcBef>
                <a:spcPct val="20000"/>
              </a:spcBef>
              <a:buFontTx/>
              <a:buChar char="•"/>
            </a:pPr>
            <a:r>
              <a:rPr lang="zh-CN" altLang="en-US" sz="2200" dirty="0" smtClean="0"/>
              <a:t>完备简洁</a:t>
            </a:r>
            <a:r>
              <a:rPr lang="en-US" altLang="zh-CN" sz="2200" dirty="0" smtClean="0"/>
              <a:t>API</a:t>
            </a:r>
            <a:r>
              <a:rPr lang="zh-CN" altLang="en-US" sz="2200" dirty="0"/>
              <a:t>接口</a:t>
            </a:r>
            <a:r>
              <a:rPr lang="zh-CN" altLang="en-US" sz="2200" dirty="0" smtClean="0"/>
              <a:t>，大大增加了应用开发的效率</a:t>
            </a:r>
            <a:endParaRPr lang="zh-CN" altLang="en-US" sz="2200" dirty="0"/>
          </a:p>
          <a:p>
            <a:pPr eaLnBrk="0" hangingPunct="0">
              <a:spcBef>
                <a:spcPct val="20000"/>
              </a:spcBef>
              <a:buFontTx/>
              <a:buChar char="•"/>
            </a:pPr>
            <a:r>
              <a:rPr lang="zh-CN" altLang="en-US" sz="2200" dirty="0" smtClean="0"/>
              <a:t>多语言多平台甚至多硬件</a:t>
            </a:r>
            <a:endParaRPr lang="en-US" altLang="zh-CN" sz="2200" dirty="0" smtClean="0"/>
          </a:p>
          <a:p>
            <a:pPr eaLnBrk="0" hangingPunct="0">
              <a:spcBef>
                <a:spcPct val="20000"/>
              </a:spcBef>
              <a:buFontTx/>
              <a:buChar char="•"/>
            </a:pPr>
            <a:r>
              <a:rPr lang="zh-CN" altLang="en-US" sz="2200" dirty="0" smtClean="0"/>
              <a:t>种类形形色色</a:t>
            </a:r>
            <a:endParaRPr lang="en-US" altLang="zh-CN" sz="2200" dirty="0" smtClean="0"/>
          </a:p>
          <a:p>
            <a:pPr eaLnBrk="0" hangingPunct="0">
              <a:spcBef>
                <a:spcPct val="20000"/>
              </a:spcBef>
              <a:buFontTx/>
              <a:buChar char="•"/>
            </a:pPr>
            <a:r>
              <a:rPr lang="zh-CN" altLang="en-US" sz="2200" dirty="0" smtClean="0"/>
              <a:t>应用开发社区极其成熟</a:t>
            </a:r>
            <a:endParaRPr lang="en-US" altLang="zh-CN" sz="2200" dirty="0" smtClean="0"/>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2747623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89709" y="1078491"/>
            <a:ext cx="7513528" cy="4669290"/>
          </a:xfrm>
          <a:prstGeom prst="rect">
            <a:avLst/>
          </a:prstGeom>
        </p:spPr>
      </p:pic>
      <p:sp>
        <p:nvSpPr>
          <p:cNvPr id="7" name="Line 4"/>
          <p:cNvSpPr>
            <a:spLocks noChangeShapeType="1"/>
          </p:cNvSpPr>
          <p:nvPr/>
        </p:nvSpPr>
        <p:spPr bwMode="auto">
          <a:xfrm>
            <a:off x="685800" y="914400"/>
            <a:ext cx="8001000" cy="0"/>
          </a:xfrm>
          <a:prstGeom prst="line">
            <a:avLst/>
          </a:prstGeom>
          <a:noFill/>
          <a:ln w="9525">
            <a:solidFill>
              <a:srgbClr val="00FFFF"/>
            </a:solidFill>
            <a:round/>
            <a:headEnd/>
            <a:tailEnd/>
          </a:ln>
        </p:spPr>
        <p:txBody>
          <a:bodyPr wrap="none" anchor="ctr">
            <a:spAutoFit/>
          </a:bodyPr>
          <a:lstStyle/>
          <a:p>
            <a:endParaRPr lang="zh-CN" altLang="en-US"/>
          </a:p>
        </p:txBody>
      </p:sp>
      <p:sp>
        <p:nvSpPr>
          <p:cNvPr id="8" name="Rectangle 9"/>
          <p:cNvSpPr>
            <a:spLocks noGrp="1" noChangeArrowheads="1"/>
          </p:cNvSpPr>
          <p:nvPr>
            <p:ph type="title"/>
          </p:nvPr>
        </p:nvSpPr>
        <p:spPr>
          <a:xfrm>
            <a:off x="533400" y="228600"/>
            <a:ext cx="7772400" cy="762000"/>
          </a:xfrm>
        </p:spPr>
        <p:txBody>
          <a:bodyPr/>
          <a:lstStyle/>
          <a:p>
            <a:pPr eaLnBrk="1" hangingPunct="1"/>
            <a:r>
              <a:rPr lang="zh-CN" altLang="en-US" b="1" dirty="0" smtClean="0">
                <a:solidFill>
                  <a:schemeClr val="tx1"/>
                </a:solidFill>
              </a:rPr>
              <a:t>程序设计语言流行程度</a:t>
            </a:r>
          </a:p>
        </p:txBody>
      </p:sp>
      <p:sp>
        <p:nvSpPr>
          <p:cNvPr id="2" name="矩形 1"/>
          <p:cNvSpPr/>
          <p:nvPr/>
        </p:nvSpPr>
        <p:spPr>
          <a:xfrm>
            <a:off x="1299284" y="5867400"/>
            <a:ext cx="3768980" cy="369332"/>
          </a:xfrm>
          <a:prstGeom prst="rect">
            <a:avLst/>
          </a:prstGeom>
        </p:spPr>
        <p:txBody>
          <a:bodyPr wrap="none">
            <a:spAutoFit/>
          </a:bodyPr>
          <a:lstStyle/>
          <a:p>
            <a:r>
              <a:rPr lang="zh-CN" altLang="en-US" dirty="0"/>
              <a:t>https://www.tiobe.com/tiobe-index/</a:t>
            </a:r>
          </a:p>
        </p:txBody>
      </p:sp>
    </p:spTree>
    <p:extLst>
      <p:ext uri="{BB962C8B-B14F-4D97-AF65-F5344CB8AC3E}">
        <p14:creationId xmlns:p14="http://schemas.microsoft.com/office/powerpoint/2010/main" val="14880020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a:xfrm>
            <a:off x="0" y="83130"/>
            <a:ext cx="9144000" cy="785813"/>
          </a:xfrm>
        </p:spPr>
        <p:txBody>
          <a:bodyPr/>
          <a:lstStyle/>
          <a:p>
            <a:pPr algn="ctr"/>
            <a:r>
              <a:rPr lang="zh-CN" altLang="en-US" sz="4000" dirty="0" smtClean="0"/>
              <a:t>排名前</a:t>
            </a:r>
            <a:r>
              <a:rPr lang="en-US" altLang="zh-CN" sz="4000" dirty="0" smtClean="0"/>
              <a:t>20</a:t>
            </a:r>
            <a:r>
              <a:rPr lang="zh-CN" altLang="en-US" sz="4000" dirty="0" smtClean="0"/>
              <a:t>语言的初创和发行时间</a:t>
            </a:r>
          </a:p>
        </p:txBody>
      </p:sp>
      <p:graphicFrame>
        <p:nvGraphicFramePr>
          <p:cNvPr id="4" name="表格 3"/>
          <p:cNvGraphicFramePr>
            <a:graphicFrameLocks noGrp="1"/>
          </p:cNvGraphicFramePr>
          <p:nvPr>
            <p:extLst>
              <p:ext uri="{D42A27DB-BD31-4B8C-83A1-F6EECF244321}">
                <p14:modId xmlns:p14="http://schemas.microsoft.com/office/powerpoint/2010/main" val="2527309130"/>
              </p:ext>
            </p:extLst>
          </p:nvPr>
        </p:nvGraphicFramePr>
        <p:xfrm>
          <a:off x="650588" y="932047"/>
          <a:ext cx="7842824" cy="5808226"/>
        </p:xfrm>
        <a:graphic>
          <a:graphicData uri="http://schemas.openxmlformats.org/drawingml/2006/table">
            <a:tbl>
              <a:tblPr>
                <a:tableStyleId>{35758FB7-9AC5-4552-8A53-C91805E547FA}</a:tableStyleId>
              </a:tblPr>
              <a:tblGrid>
                <a:gridCol w="2196976">
                  <a:extLst>
                    <a:ext uri="{9D8B030D-6E8A-4147-A177-3AD203B41FA5}">
                      <a16:colId xmlns:a16="http://schemas.microsoft.com/office/drawing/2014/main" val="20000"/>
                    </a:ext>
                  </a:extLst>
                </a:gridCol>
                <a:gridCol w="1942416">
                  <a:extLst>
                    <a:ext uri="{9D8B030D-6E8A-4147-A177-3AD203B41FA5}">
                      <a16:colId xmlns:a16="http://schemas.microsoft.com/office/drawing/2014/main" val="20001"/>
                    </a:ext>
                  </a:extLst>
                </a:gridCol>
                <a:gridCol w="3703432">
                  <a:extLst>
                    <a:ext uri="{9D8B030D-6E8A-4147-A177-3AD203B41FA5}">
                      <a16:colId xmlns:a16="http://schemas.microsoft.com/office/drawing/2014/main" val="20002"/>
                    </a:ext>
                  </a:extLst>
                </a:gridCol>
              </a:tblGrid>
              <a:tr h="197155">
                <a:tc>
                  <a:txBody>
                    <a:bodyPr/>
                    <a:lstStyle/>
                    <a:p>
                      <a:pPr algn="ctr">
                        <a:spcAft>
                          <a:spcPts val="0"/>
                        </a:spcAft>
                      </a:pPr>
                      <a:r>
                        <a:rPr lang="zh-CN" sz="1400" b="1" kern="100" dirty="0"/>
                        <a:t>语言</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zh-CN" sz="1400" b="1" kern="100"/>
                        <a:t>诞生</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zh-CN" sz="1400" b="1" kern="100"/>
                        <a:t>商用</a:t>
                      </a:r>
                      <a:r>
                        <a:rPr lang="en-US" sz="1400" b="1" kern="100"/>
                        <a:t>/</a:t>
                      </a:r>
                      <a:r>
                        <a:rPr lang="zh-CN" sz="1400" b="1" kern="100"/>
                        <a:t>应用</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0"/>
                  </a:ext>
                </a:extLst>
              </a:tr>
              <a:tr h="197155">
                <a:tc>
                  <a:txBody>
                    <a:bodyPr/>
                    <a:lstStyle/>
                    <a:p>
                      <a:pPr algn="ctr">
                        <a:spcAft>
                          <a:spcPts val="0"/>
                        </a:spcAft>
                      </a:pPr>
                      <a:r>
                        <a:rPr lang="en-US" sz="1400" b="1" kern="100" dirty="0"/>
                        <a:t>JAVA</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1995 </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1996</a:t>
                      </a:r>
                      <a:endParaRPr lang="zh-CN"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01"/>
                  </a:ext>
                </a:extLst>
              </a:tr>
              <a:tr h="197155">
                <a:tc>
                  <a:txBody>
                    <a:bodyPr/>
                    <a:lstStyle/>
                    <a:p>
                      <a:pPr algn="ctr">
                        <a:spcAft>
                          <a:spcPts val="0"/>
                        </a:spcAft>
                      </a:pPr>
                      <a:r>
                        <a:rPr lang="en-US" sz="1400" b="1" kern="100" dirty="0"/>
                        <a:t>C</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1972</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1973</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2"/>
                  </a:ext>
                </a:extLst>
              </a:tr>
              <a:tr h="197155">
                <a:tc>
                  <a:txBody>
                    <a:bodyPr/>
                    <a:lstStyle/>
                    <a:p>
                      <a:pPr algn="ctr">
                        <a:spcAft>
                          <a:spcPts val="0"/>
                        </a:spcAft>
                      </a:pPr>
                      <a:r>
                        <a:rPr lang="en-US" sz="1400" b="1" kern="100" dirty="0"/>
                        <a:t>PHP</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1995</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1997</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3"/>
                  </a:ext>
                </a:extLst>
              </a:tr>
              <a:tr h="197155">
                <a:tc>
                  <a:txBody>
                    <a:bodyPr/>
                    <a:lstStyle/>
                    <a:p>
                      <a:pPr algn="ctr">
                        <a:spcAft>
                          <a:spcPts val="0"/>
                        </a:spcAft>
                      </a:pPr>
                      <a:r>
                        <a:rPr lang="en-US" sz="1400" b="1" kern="100" dirty="0"/>
                        <a:t>C++</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1983</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1990</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4"/>
                  </a:ext>
                </a:extLst>
              </a:tr>
              <a:tr h="197155">
                <a:tc>
                  <a:txBody>
                    <a:bodyPr/>
                    <a:lstStyle/>
                    <a:p>
                      <a:pPr algn="ctr">
                        <a:spcAft>
                          <a:spcPts val="0"/>
                        </a:spcAft>
                      </a:pPr>
                      <a:r>
                        <a:rPr lang="en-US" sz="1400" b="1" kern="100" dirty="0"/>
                        <a:t>Visual Basic</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1991</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1991</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5"/>
                  </a:ext>
                </a:extLst>
              </a:tr>
              <a:tr h="197155">
                <a:tc>
                  <a:txBody>
                    <a:bodyPr/>
                    <a:lstStyle/>
                    <a:p>
                      <a:pPr algn="ctr">
                        <a:spcAft>
                          <a:spcPts val="0"/>
                        </a:spcAft>
                      </a:pPr>
                      <a:r>
                        <a:rPr lang="en-US" sz="1400" b="1" kern="100"/>
                        <a:t>Perl</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1987</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1991</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6"/>
                  </a:ext>
                </a:extLst>
              </a:tr>
              <a:tr h="204207">
                <a:tc>
                  <a:txBody>
                    <a:bodyPr/>
                    <a:lstStyle/>
                    <a:p>
                      <a:pPr algn="ctr">
                        <a:spcAft>
                          <a:spcPts val="0"/>
                        </a:spcAft>
                      </a:pPr>
                      <a:r>
                        <a:rPr lang="en-US" sz="1400" b="1" kern="100" dirty="0"/>
                        <a:t>C#</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2000</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2002</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7"/>
                  </a:ext>
                </a:extLst>
              </a:tr>
              <a:tr h="197155">
                <a:tc>
                  <a:txBody>
                    <a:bodyPr/>
                    <a:lstStyle/>
                    <a:p>
                      <a:pPr algn="ctr">
                        <a:spcAft>
                          <a:spcPts val="0"/>
                        </a:spcAft>
                      </a:pPr>
                      <a:r>
                        <a:rPr lang="en-US" sz="1400" b="1" kern="100" dirty="0"/>
                        <a:t>Python</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1991</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2000</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8"/>
                  </a:ext>
                </a:extLst>
              </a:tr>
              <a:tr h="197155">
                <a:tc>
                  <a:txBody>
                    <a:bodyPr/>
                    <a:lstStyle/>
                    <a:p>
                      <a:pPr algn="ctr">
                        <a:spcAft>
                          <a:spcPts val="0"/>
                        </a:spcAft>
                      </a:pPr>
                      <a:r>
                        <a:rPr lang="en-US" sz="1400" b="1" kern="100" dirty="0"/>
                        <a:t>JavaScript</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1995</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1996</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09"/>
                  </a:ext>
                </a:extLst>
              </a:tr>
              <a:tr h="197155">
                <a:tc>
                  <a:txBody>
                    <a:bodyPr/>
                    <a:lstStyle/>
                    <a:p>
                      <a:pPr algn="ctr">
                        <a:spcAft>
                          <a:spcPts val="0"/>
                        </a:spcAft>
                      </a:pPr>
                      <a:r>
                        <a:rPr lang="en-US" sz="1400" b="1" kern="100"/>
                        <a:t>Ruby</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1995</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2011</a:t>
                      </a:r>
                      <a:endParaRPr lang="zh-CN"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10"/>
                  </a:ext>
                </a:extLst>
              </a:tr>
              <a:tr h="197155">
                <a:tc>
                  <a:txBody>
                    <a:bodyPr/>
                    <a:lstStyle/>
                    <a:p>
                      <a:pPr algn="ctr">
                        <a:spcAft>
                          <a:spcPts val="0"/>
                        </a:spcAft>
                      </a:pPr>
                      <a:r>
                        <a:rPr lang="en-US" sz="1400" b="1" kern="100" dirty="0"/>
                        <a:t>Delphi</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1995</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1999</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1"/>
                  </a:ext>
                </a:extLst>
              </a:tr>
              <a:tr h="197155">
                <a:tc>
                  <a:txBody>
                    <a:bodyPr/>
                    <a:lstStyle/>
                    <a:p>
                      <a:pPr algn="ctr">
                        <a:spcAft>
                          <a:spcPts val="0"/>
                        </a:spcAft>
                      </a:pPr>
                      <a:r>
                        <a:rPr lang="en-US" sz="1400" b="1" kern="100"/>
                        <a:t>Pascal</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1970</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1983</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2"/>
                  </a:ext>
                </a:extLst>
              </a:tr>
              <a:tr h="260866">
                <a:tc>
                  <a:txBody>
                    <a:bodyPr/>
                    <a:lstStyle/>
                    <a:p>
                      <a:pPr algn="ctr">
                        <a:spcAft>
                          <a:spcPts val="0"/>
                        </a:spcAft>
                      </a:pPr>
                      <a:r>
                        <a:rPr lang="en-US" sz="1400" b="1" kern="100" dirty="0"/>
                        <a:t>Lisp/Scheme</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1958</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1962</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3"/>
                  </a:ext>
                </a:extLst>
              </a:tr>
              <a:tr h="197155">
                <a:tc>
                  <a:txBody>
                    <a:bodyPr/>
                    <a:lstStyle/>
                    <a:p>
                      <a:pPr algn="ctr">
                        <a:spcAft>
                          <a:spcPts val="0"/>
                        </a:spcAft>
                      </a:pPr>
                      <a:r>
                        <a:rPr lang="en-US" sz="1400" b="1" kern="100" dirty="0"/>
                        <a:t>PL/SQL</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1985</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1985</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4"/>
                  </a:ext>
                </a:extLst>
              </a:tr>
              <a:tr h="197155">
                <a:tc>
                  <a:txBody>
                    <a:bodyPr/>
                    <a:lstStyle/>
                    <a:p>
                      <a:pPr algn="ctr">
                        <a:spcAft>
                          <a:spcPts val="0"/>
                        </a:spcAft>
                      </a:pPr>
                      <a:r>
                        <a:rPr lang="en-US" sz="1400" b="1" kern="100" dirty="0"/>
                        <a:t>SAS</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1976</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1985</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5"/>
                  </a:ext>
                </a:extLst>
              </a:tr>
              <a:tr h="197155">
                <a:tc>
                  <a:txBody>
                    <a:bodyPr/>
                    <a:lstStyle/>
                    <a:p>
                      <a:pPr algn="ctr">
                        <a:spcAft>
                          <a:spcPts val="0"/>
                        </a:spcAft>
                      </a:pPr>
                      <a:r>
                        <a:rPr lang="en-US" sz="1400" b="1" kern="100"/>
                        <a:t>ABAP</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1985</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1985</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6"/>
                  </a:ext>
                </a:extLst>
              </a:tr>
              <a:tr h="197155">
                <a:tc>
                  <a:txBody>
                    <a:bodyPr/>
                    <a:lstStyle/>
                    <a:p>
                      <a:pPr algn="ctr">
                        <a:spcAft>
                          <a:spcPts val="0"/>
                        </a:spcAft>
                      </a:pPr>
                      <a:r>
                        <a:rPr lang="en-US" sz="1400" b="1" kern="100"/>
                        <a:t>D</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1999</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2007</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7"/>
                  </a:ext>
                </a:extLst>
              </a:tr>
              <a:tr h="197155">
                <a:tc>
                  <a:txBody>
                    <a:bodyPr/>
                    <a:lstStyle/>
                    <a:p>
                      <a:pPr algn="ctr">
                        <a:spcAft>
                          <a:spcPts val="0"/>
                        </a:spcAft>
                      </a:pPr>
                      <a:r>
                        <a:rPr lang="en-US" sz="1400" b="1" kern="100"/>
                        <a:t>Objective-C</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1983</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1992</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18"/>
                  </a:ext>
                </a:extLst>
              </a:tr>
              <a:tr h="197155">
                <a:tc>
                  <a:txBody>
                    <a:bodyPr/>
                    <a:lstStyle/>
                    <a:p>
                      <a:pPr algn="ctr">
                        <a:spcAft>
                          <a:spcPts val="0"/>
                        </a:spcAft>
                      </a:pPr>
                      <a:r>
                        <a:rPr lang="en-US" sz="1400" b="1" kern="100" dirty="0"/>
                        <a:t>Lua</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1993</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smtClean="0">
                          <a:latin typeface="Calibri"/>
                          <a:ea typeface="宋体"/>
                          <a:cs typeface="Times New Roman"/>
                        </a:rPr>
                        <a:t>1993</a:t>
                      </a:r>
                      <a:endParaRPr lang="en-US"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19"/>
                  </a:ext>
                </a:extLst>
              </a:tr>
              <a:tr h="197155">
                <a:tc>
                  <a:txBody>
                    <a:bodyPr/>
                    <a:lstStyle/>
                    <a:p>
                      <a:pPr algn="ctr">
                        <a:spcAft>
                          <a:spcPts val="0"/>
                        </a:spcAft>
                      </a:pPr>
                      <a:r>
                        <a:rPr lang="en-US" sz="1400" b="1" kern="100"/>
                        <a:t>MATLAB</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1970</a:t>
                      </a:r>
                      <a:r>
                        <a:rPr lang="zh-CN" sz="1400" b="1" kern="100" dirty="0"/>
                        <a:t>末</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1984</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20"/>
                  </a:ext>
                </a:extLst>
              </a:tr>
              <a:tr h="197155">
                <a:tc>
                  <a:txBody>
                    <a:bodyPr/>
                    <a:lstStyle/>
                    <a:p>
                      <a:pPr algn="ctr">
                        <a:spcAft>
                          <a:spcPts val="0"/>
                        </a:spcAft>
                      </a:pPr>
                      <a:r>
                        <a:rPr lang="en-US" sz="1400" b="1" kern="100"/>
                        <a:t>Delphi/Object Pascal</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1986</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1994</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21"/>
                  </a:ext>
                </a:extLst>
              </a:tr>
              <a:tr h="197155">
                <a:tc>
                  <a:txBody>
                    <a:bodyPr/>
                    <a:lstStyle/>
                    <a:p>
                      <a:pPr algn="ctr">
                        <a:spcAft>
                          <a:spcPts val="0"/>
                        </a:spcAft>
                      </a:pPr>
                      <a:r>
                        <a:rPr lang="en-US" sz="1400" b="1" kern="100"/>
                        <a:t>Lisp</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1958</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a:t>1962</a:t>
                      </a:r>
                      <a:endParaRPr lang="zh-CN"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22"/>
                  </a:ext>
                </a:extLst>
              </a:tr>
              <a:tr h="197155">
                <a:tc>
                  <a:txBody>
                    <a:bodyPr/>
                    <a:lstStyle/>
                    <a:p>
                      <a:pPr algn="ctr">
                        <a:spcAft>
                          <a:spcPts val="0"/>
                        </a:spcAft>
                      </a:pPr>
                      <a:r>
                        <a:rPr lang="en-US" sz="1400" b="1" kern="100"/>
                        <a:t>Transact-SQL</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1992+</a:t>
                      </a:r>
                      <a:endParaRPr lang="zh-CN" sz="1400" b="1" kern="100" dirty="0">
                        <a:latin typeface="Calibri"/>
                        <a:ea typeface="宋体"/>
                        <a:cs typeface="Times New Roman"/>
                      </a:endParaRPr>
                    </a:p>
                  </a:txBody>
                  <a:tcPr marL="62666" marR="62666" marT="0" marB="0" anchor="ctr"/>
                </a:tc>
                <a:tc>
                  <a:txBody>
                    <a:bodyPr/>
                    <a:lstStyle/>
                    <a:p>
                      <a:pPr algn="ctr">
                        <a:spcAft>
                          <a:spcPts val="0"/>
                        </a:spcAft>
                      </a:pPr>
                      <a:endParaRPr lang="en-US" sz="1400" b="1" kern="100">
                        <a:latin typeface="Calibri"/>
                        <a:ea typeface="宋体"/>
                        <a:cs typeface="Times New Roman"/>
                      </a:endParaRPr>
                    </a:p>
                  </a:txBody>
                  <a:tcPr marL="62666" marR="62666" marT="0" marB="0" anchor="ctr"/>
                </a:tc>
                <a:extLst>
                  <a:ext uri="{0D108BD9-81ED-4DB2-BD59-A6C34878D82A}">
                    <a16:rowId xmlns:a16="http://schemas.microsoft.com/office/drawing/2014/main" val="10023"/>
                  </a:ext>
                </a:extLst>
              </a:tr>
              <a:tr h="197155">
                <a:tc>
                  <a:txBody>
                    <a:bodyPr/>
                    <a:lstStyle/>
                    <a:p>
                      <a:pPr algn="ctr">
                        <a:spcAft>
                          <a:spcPts val="0"/>
                        </a:spcAft>
                      </a:pPr>
                      <a:r>
                        <a:rPr lang="en-US" sz="1400" b="1" kern="100" dirty="0"/>
                        <a:t>Visual Basic .NET</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2001</a:t>
                      </a:r>
                      <a:endParaRPr lang="zh-CN" sz="1400" b="1" kern="100" dirty="0">
                        <a:latin typeface="Calibri"/>
                        <a:ea typeface="宋体"/>
                        <a:cs typeface="Times New Roman"/>
                      </a:endParaRPr>
                    </a:p>
                  </a:txBody>
                  <a:tcPr marL="62666" marR="62666" marT="0" marB="0" anchor="ctr"/>
                </a:tc>
                <a:tc>
                  <a:txBody>
                    <a:bodyPr/>
                    <a:lstStyle/>
                    <a:p>
                      <a:pPr algn="ctr">
                        <a:spcAft>
                          <a:spcPts val="0"/>
                        </a:spcAft>
                      </a:pPr>
                      <a:r>
                        <a:rPr lang="en-US" sz="1400" b="1" kern="100" dirty="0"/>
                        <a:t>2002</a:t>
                      </a:r>
                      <a:endParaRPr lang="zh-CN"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24"/>
                  </a:ext>
                </a:extLst>
              </a:tr>
              <a:tr h="197155">
                <a:tc>
                  <a:txBody>
                    <a:bodyPr/>
                    <a:lstStyle/>
                    <a:p>
                      <a:pPr algn="ctr">
                        <a:spcAft>
                          <a:spcPts val="0"/>
                        </a:spcAft>
                      </a:pPr>
                      <a:r>
                        <a:rPr lang="en-US" sz="1400" b="1" kern="100"/>
                        <a:t>Ada</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a:t>1980</a:t>
                      </a:r>
                      <a:endParaRPr lang="zh-CN" sz="1400" b="1" kern="100">
                        <a:latin typeface="Calibri"/>
                        <a:ea typeface="宋体"/>
                        <a:cs typeface="Times New Roman"/>
                      </a:endParaRPr>
                    </a:p>
                  </a:txBody>
                  <a:tcPr marL="62666" marR="62666" marT="0" marB="0" anchor="ctr"/>
                </a:tc>
                <a:tc>
                  <a:txBody>
                    <a:bodyPr/>
                    <a:lstStyle/>
                    <a:p>
                      <a:pPr algn="ctr">
                        <a:spcAft>
                          <a:spcPts val="0"/>
                        </a:spcAft>
                      </a:pPr>
                      <a:r>
                        <a:rPr lang="en-US" sz="1400" b="1" kern="100" dirty="0"/>
                        <a:t>1983</a:t>
                      </a:r>
                      <a:endParaRPr lang="zh-CN"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25"/>
                  </a:ext>
                </a:extLst>
              </a:tr>
              <a:tr h="197155">
                <a:tc>
                  <a:txBody>
                    <a:bodyPr/>
                    <a:lstStyle/>
                    <a:p>
                      <a:pPr algn="ctr">
                        <a:spcAft>
                          <a:spcPts val="0"/>
                        </a:spcAft>
                      </a:pPr>
                      <a:r>
                        <a:rPr lang="en-US" sz="1400" b="1" kern="100"/>
                        <a:t>Assembly</a:t>
                      </a:r>
                      <a:endParaRPr lang="zh-CN" sz="1400" b="1" kern="100">
                        <a:latin typeface="Calibri"/>
                        <a:ea typeface="宋体"/>
                        <a:cs typeface="Times New Roman"/>
                      </a:endParaRPr>
                    </a:p>
                  </a:txBody>
                  <a:tcPr marL="62666" marR="62666" marT="0" marB="0" anchor="ctr"/>
                </a:tc>
                <a:tc>
                  <a:txBody>
                    <a:bodyPr/>
                    <a:lstStyle/>
                    <a:p>
                      <a:pPr algn="ctr">
                        <a:spcAft>
                          <a:spcPts val="0"/>
                        </a:spcAft>
                      </a:pPr>
                      <a:endParaRPr lang="zh-CN" sz="1400" b="1" kern="100">
                        <a:latin typeface="Calibri"/>
                        <a:ea typeface="宋体"/>
                        <a:cs typeface="Times New Roman"/>
                      </a:endParaRPr>
                    </a:p>
                  </a:txBody>
                  <a:tcPr marL="62666" marR="62666" marT="0" marB="0" anchor="ctr"/>
                </a:tc>
                <a:tc>
                  <a:txBody>
                    <a:bodyPr/>
                    <a:lstStyle/>
                    <a:p>
                      <a:pPr algn="ctr">
                        <a:spcAft>
                          <a:spcPts val="0"/>
                        </a:spcAft>
                      </a:pPr>
                      <a:endParaRPr lang="en-US" sz="1400" b="1" kern="100" dirty="0">
                        <a:latin typeface="Calibri"/>
                        <a:ea typeface="宋体"/>
                        <a:cs typeface="Times New Roman"/>
                      </a:endParaRPr>
                    </a:p>
                  </a:txBody>
                  <a:tcPr marL="62666" marR="62666" marT="0" marB="0" anchor="ctr"/>
                </a:tc>
                <a:extLst>
                  <a:ext uri="{0D108BD9-81ED-4DB2-BD59-A6C34878D82A}">
                    <a16:rowId xmlns:a16="http://schemas.microsoft.com/office/drawing/2014/main" val="10026"/>
                  </a:ext>
                </a:extLst>
              </a:tr>
            </a:tbl>
          </a:graphicData>
        </a:graphic>
      </p:graphicFrame>
      <p:sp>
        <p:nvSpPr>
          <p:cNvPr id="7" name="Line 13"/>
          <p:cNvSpPr>
            <a:spLocks noChangeShapeType="1"/>
          </p:cNvSpPr>
          <p:nvPr/>
        </p:nvSpPr>
        <p:spPr bwMode="auto">
          <a:xfrm>
            <a:off x="592975" y="855088"/>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124102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71" name="Line 4"/>
          <p:cNvSpPr>
            <a:spLocks noChangeShapeType="1"/>
          </p:cNvSpPr>
          <p:nvPr/>
        </p:nvSpPr>
        <p:spPr bwMode="auto">
          <a:xfrm>
            <a:off x="685800" y="914400"/>
            <a:ext cx="8001000" cy="0"/>
          </a:xfrm>
          <a:prstGeom prst="line">
            <a:avLst/>
          </a:prstGeom>
          <a:noFill/>
          <a:ln w="9525">
            <a:solidFill>
              <a:srgbClr val="00FFFF"/>
            </a:solidFill>
            <a:round/>
            <a:headEnd/>
            <a:tailEnd/>
          </a:ln>
        </p:spPr>
        <p:txBody>
          <a:bodyPr wrap="none" anchor="ctr">
            <a:spAutoFit/>
          </a:bodyPr>
          <a:lstStyle/>
          <a:p>
            <a:endParaRPr lang="zh-CN" altLang="en-US"/>
          </a:p>
        </p:txBody>
      </p:sp>
      <p:sp>
        <p:nvSpPr>
          <p:cNvPr id="117773" name="Rectangle 9"/>
          <p:cNvSpPr>
            <a:spLocks noGrp="1" noChangeArrowheads="1"/>
          </p:cNvSpPr>
          <p:nvPr>
            <p:ph type="title" idx="4294967295"/>
          </p:nvPr>
        </p:nvSpPr>
        <p:spPr>
          <a:xfrm>
            <a:off x="0" y="228600"/>
            <a:ext cx="7086600" cy="762000"/>
          </a:xfrm>
        </p:spPr>
        <p:txBody>
          <a:bodyPr/>
          <a:lstStyle/>
          <a:p>
            <a:pPr eaLnBrk="1" hangingPunct="1"/>
            <a:r>
              <a:rPr lang="zh-CN" altLang="en-US" b="1" dirty="0" smtClean="0">
                <a:solidFill>
                  <a:schemeClr val="tx1"/>
                </a:solidFill>
              </a:rPr>
              <a:t>程序设计语言流行程度</a:t>
            </a:r>
          </a:p>
        </p:txBody>
      </p:sp>
      <p:pic>
        <p:nvPicPr>
          <p:cNvPr id="117774" name="图片 1"/>
          <p:cNvPicPr>
            <a:picLocks noChangeAspect="1"/>
          </p:cNvPicPr>
          <p:nvPr/>
        </p:nvPicPr>
        <p:blipFill>
          <a:blip r:embed="rId3"/>
          <a:srcRect/>
          <a:stretch>
            <a:fillRect/>
          </a:stretch>
        </p:blipFill>
        <p:spPr bwMode="auto">
          <a:xfrm>
            <a:off x="71438" y="1330325"/>
            <a:ext cx="9037637" cy="4567238"/>
          </a:xfrm>
          <a:prstGeom prst="rect">
            <a:avLst/>
          </a:prstGeom>
          <a:noFill/>
          <a:ln w="9525">
            <a:noFill/>
            <a:miter lim="800000"/>
            <a:headEnd/>
            <a:tailEnd/>
          </a:ln>
        </p:spPr>
      </p:pic>
    </p:spTree>
    <p:extLst>
      <p:ext uri="{BB962C8B-B14F-4D97-AF65-F5344CB8AC3E}">
        <p14:creationId xmlns:p14="http://schemas.microsoft.com/office/powerpoint/2010/main" val="47780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946150" y="1600201"/>
            <a:ext cx="6502054" cy="3457575"/>
          </a:xfrm>
          <a:prstGeom prst="rect">
            <a:avLst/>
          </a:prstGeom>
          <a:noFill/>
          <a:ln w="9525">
            <a:noFill/>
            <a:miter lim="800000"/>
            <a:headEnd/>
            <a:tailEnd/>
          </a:ln>
        </p:spPr>
        <p:txBody>
          <a:bodyPr/>
          <a:lstStyle/>
          <a:p>
            <a:pPr eaLnBrk="0" hangingPunct="0">
              <a:spcBef>
                <a:spcPct val="30000"/>
              </a:spcBef>
            </a:pPr>
            <a:r>
              <a:rPr lang="en-US" altLang="zh-CN" sz="2800" dirty="0"/>
              <a:t>1</a:t>
            </a:r>
            <a:r>
              <a:rPr lang="zh-CN" altLang="en-US" sz="2800" dirty="0"/>
              <a:t>、随着机器学习与深度学习的迅速发展，</a:t>
            </a:r>
            <a:r>
              <a:rPr lang="en-US" altLang="zh-CN" sz="2800" dirty="0"/>
              <a:t>Python</a:t>
            </a:r>
            <a:r>
              <a:rPr lang="zh-CN" altLang="en-US" sz="2800" dirty="0"/>
              <a:t>首次超越</a:t>
            </a:r>
            <a:r>
              <a:rPr lang="en-US" altLang="zh-CN" sz="2800" dirty="0"/>
              <a:t>C++,</a:t>
            </a:r>
            <a:r>
              <a:rPr lang="zh-CN" altLang="en-US" sz="2800" dirty="0"/>
              <a:t>排名第三；</a:t>
            </a:r>
            <a:endParaRPr lang="en-US" altLang="zh-CN" sz="2800" dirty="0"/>
          </a:p>
          <a:p>
            <a:pPr eaLnBrk="0" hangingPunct="0">
              <a:spcBef>
                <a:spcPct val="30000"/>
              </a:spcBef>
            </a:pPr>
            <a:r>
              <a:rPr lang="en-US" altLang="zh-CN" sz="2800" dirty="0"/>
              <a:t>2</a:t>
            </a:r>
            <a:r>
              <a:rPr lang="zh-CN" altLang="en-US" sz="2800" dirty="0" smtClean="0"/>
              <a:t>、智能硬件芯片的推广使得</a:t>
            </a:r>
            <a:r>
              <a:rPr lang="en-US" altLang="zh-CN" sz="2800" dirty="0" smtClean="0"/>
              <a:t>C</a:t>
            </a:r>
            <a:r>
              <a:rPr lang="zh-CN" altLang="en-US" sz="2800" dirty="0" smtClean="0"/>
              <a:t>语言重新活跃</a:t>
            </a:r>
            <a:endParaRPr lang="en-US" altLang="zh-CN" sz="2800" dirty="0" smtClean="0"/>
          </a:p>
          <a:p>
            <a:pPr eaLnBrk="0" hangingPunct="0">
              <a:spcBef>
                <a:spcPct val="30000"/>
              </a:spcBef>
            </a:pPr>
            <a:r>
              <a:rPr lang="en-US" altLang="zh-CN" sz="2800" dirty="0" smtClean="0"/>
              <a:t>3</a:t>
            </a:r>
            <a:r>
              <a:rPr lang="zh-CN" altLang="en-US" sz="2800" dirty="0" smtClean="0"/>
              <a:t>、</a:t>
            </a:r>
            <a:r>
              <a:rPr lang="en-US" altLang="zh-CN" sz="2800" dirty="0" smtClean="0"/>
              <a:t>JAVA</a:t>
            </a:r>
            <a:r>
              <a:rPr lang="zh-CN" altLang="en-US" sz="2800" dirty="0" smtClean="0"/>
              <a:t>一直独占鳌头</a:t>
            </a:r>
            <a:endParaRPr lang="zh-CN" altLang="en-US" sz="2800" dirty="0"/>
          </a:p>
        </p:txBody>
      </p:sp>
      <p:sp>
        <p:nvSpPr>
          <p:cNvPr id="6" name="Line 4"/>
          <p:cNvSpPr>
            <a:spLocks noChangeShapeType="1"/>
          </p:cNvSpPr>
          <p:nvPr/>
        </p:nvSpPr>
        <p:spPr bwMode="auto">
          <a:xfrm>
            <a:off x="685800" y="914400"/>
            <a:ext cx="8001000" cy="0"/>
          </a:xfrm>
          <a:prstGeom prst="line">
            <a:avLst/>
          </a:prstGeom>
          <a:noFill/>
          <a:ln w="9525">
            <a:solidFill>
              <a:srgbClr val="00FFFF"/>
            </a:solidFill>
            <a:round/>
            <a:headEnd/>
            <a:tailEnd/>
          </a:ln>
        </p:spPr>
        <p:txBody>
          <a:bodyPr wrap="none" anchor="ctr">
            <a:spAutoFit/>
          </a:bodyPr>
          <a:lstStyle/>
          <a:p>
            <a:endParaRPr lang="zh-CN" altLang="en-US"/>
          </a:p>
        </p:txBody>
      </p:sp>
      <p:sp>
        <p:nvSpPr>
          <p:cNvPr id="7" name="Rectangle 9"/>
          <p:cNvSpPr>
            <a:spLocks noGrp="1" noChangeArrowheads="1"/>
          </p:cNvSpPr>
          <p:nvPr>
            <p:ph type="title"/>
          </p:nvPr>
        </p:nvSpPr>
        <p:spPr>
          <a:xfrm>
            <a:off x="533400" y="228600"/>
            <a:ext cx="7772400" cy="762000"/>
          </a:xfrm>
        </p:spPr>
        <p:txBody>
          <a:bodyPr/>
          <a:lstStyle/>
          <a:p>
            <a:pPr eaLnBrk="1" hangingPunct="1"/>
            <a:r>
              <a:rPr lang="zh-CN" altLang="en-US" b="1" dirty="0" smtClean="0">
                <a:solidFill>
                  <a:schemeClr val="tx1"/>
                </a:solidFill>
              </a:rPr>
              <a:t>程序设计语言流行程度</a:t>
            </a:r>
          </a:p>
        </p:txBody>
      </p:sp>
    </p:spTree>
    <p:extLst>
      <p:ext uri="{BB962C8B-B14F-4D97-AF65-F5344CB8AC3E}">
        <p14:creationId xmlns:p14="http://schemas.microsoft.com/office/powerpoint/2010/main" val="10102658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11537"/>
            <a:ext cx="9144000" cy="994172"/>
          </a:xfrm>
        </p:spPr>
        <p:txBody>
          <a:bodyPr>
            <a:normAutofit/>
          </a:bodyPr>
          <a:lstStyle/>
          <a:p>
            <a:pPr algn="ctr"/>
            <a:r>
              <a:rPr lang="en-US" altLang="zh-CN" sz="4000" b="1" dirty="0"/>
              <a:t>About JAVA</a:t>
            </a:r>
            <a:endParaRPr lang="zh-CN" altLang="en-US" sz="4000" b="1" dirty="0"/>
          </a:p>
        </p:txBody>
      </p:sp>
    </p:spTree>
    <p:extLst>
      <p:ext uri="{BB962C8B-B14F-4D97-AF65-F5344CB8AC3E}">
        <p14:creationId xmlns:p14="http://schemas.microsoft.com/office/powerpoint/2010/main" val="16916606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915034"/>
          </a:xfrm>
        </p:spPr>
        <p:txBody>
          <a:bodyPr>
            <a:normAutofit/>
          </a:bodyPr>
          <a:lstStyle/>
          <a:p>
            <a:r>
              <a:rPr lang="en-US" altLang="zh-CN" sz="3600" b="1" dirty="0"/>
              <a:t>About JAVA</a:t>
            </a:r>
            <a:endParaRPr lang="zh-CN" altLang="en-US" sz="3600" b="1" dirty="0"/>
          </a:p>
        </p:txBody>
      </p:sp>
      <p:sp>
        <p:nvSpPr>
          <p:cNvPr id="3" name="内容占位符 2"/>
          <p:cNvSpPr>
            <a:spLocks noGrp="1"/>
          </p:cNvSpPr>
          <p:nvPr>
            <p:ph idx="1"/>
          </p:nvPr>
        </p:nvSpPr>
        <p:spPr>
          <a:xfrm>
            <a:off x="628650" y="2030611"/>
            <a:ext cx="3242164" cy="1037675"/>
          </a:xfrm>
        </p:spPr>
        <p:txBody>
          <a:bodyPr>
            <a:normAutofit/>
          </a:bodyPr>
          <a:lstStyle/>
          <a:p>
            <a:r>
              <a:rPr lang="zh-CN" altLang="en-US" dirty="0"/>
              <a:t>什么是</a:t>
            </a:r>
            <a:r>
              <a:rPr lang="en-US" altLang="zh-CN" dirty="0"/>
              <a:t>JAVA</a:t>
            </a:r>
            <a:r>
              <a:rPr lang="zh-CN" altLang="en-US" dirty="0"/>
              <a:t>？能吃吗？</a:t>
            </a:r>
            <a:endParaRPr lang="en-US" altLang="zh-CN" dirty="0"/>
          </a:p>
          <a:p>
            <a:pPr lvl="1"/>
            <a:r>
              <a:rPr lang="zh-CN" altLang="en-US" dirty="0"/>
              <a:t>不能，能喝，是一种咖啡</a:t>
            </a:r>
            <a:endParaRPr lang="en-US" altLang="zh-CN" dirty="0"/>
          </a:p>
          <a:p>
            <a:pPr lvl="1"/>
            <a:r>
              <a:rPr lang="en-US" altLang="zh-CN" dirty="0"/>
              <a:t>A Programing Language</a:t>
            </a:r>
          </a:p>
        </p:txBody>
      </p:sp>
      <p:pic>
        <p:nvPicPr>
          <p:cNvPr id="6" name="图片 5"/>
          <p:cNvPicPr>
            <a:picLocks noChangeAspect="1"/>
          </p:cNvPicPr>
          <p:nvPr/>
        </p:nvPicPr>
        <p:blipFill>
          <a:blip r:embed="rId2"/>
          <a:stretch>
            <a:fillRect/>
          </a:stretch>
        </p:blipFill>
        <p:spPr>
          <a:xfrm>
            <a:off x="1013314" y="3321111"/>
            <a:ext cx="2857500" cy="2328863"/>
          </a:xfrm>
          <a:prstGeom prst="rect">
            <a:avLst/>
          </a:prstGeom>
        </p:spPr>
      </p:pic>
      <p:pic>
        <p:nvPicPr>
          <p:cNvPr id="8" name="图片 7"/>
          <p:cNvPicPr>
            <a:picLocks noChangeAspect="1"/>
          </p:cNvPicPr>
          <p:nvPr/>
        </p:nvPicPr>
        <p:blipFill>
          <a:blip r:embed="rId3"/>
          <a:stretch>
            <a:fillRect/>
          </a:stretch>
        </p:blipFill>
        <p:spPr>
          <a:xfrm>
            <a:off x="5419358" y="2226469"/>
            <a:ext cx="2657475" cy="3121819"/>
          </a:xfrm>
          <a:prstGeom prst="rect">
            <a:avLst/>
          </a:prstGeom>
        </p:spPr>
      </p:pic>
      <p:sp>
        <p:nvSpPr>
          <p:cNvPr id="9" name="内容占位符 2"/>
          <p:cNvSpPr txBox="1">
            <a:spLocks/>
          </p:cNvSpPr>
          <p:nvPr/>
        </p:nvSpPr>
        <p:spPr>
          <a:xfrm>
            <a:off x="5127014" y="1628180"/>
            <a:ext cx="3242164" cy="40243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None/>
            </a:pPr>
            <a:r>
              <a:rPr lang="en-US" altLang="zh-CN" sz="1800" dirty="0"/>
              <a:t>A Programing Language</a:t>
            </a:r>
          </a:p>
        </p:txBody>
      </p:sp>
      <p:sp>
        <p:nvSpPr>
          <p:cNvPr id="10"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9918733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609600" y="675468"/>
            <a:ext cx="7886700" cy="915034"/>
          </a:xfrm>
        </p:spPr>
        <p:txBody>
          <a:bodyPr>
            <a:normAutofit/>
          </a:bodyPr>
          <a:lstStyle/>
          <a:p>
            <a:r>
              <a:rPr lang="en-US" altLang="zh-CN" sz="3600" b="1" dirty="0"/>
              <a:t>About JAVA</a:t>
            </a:r>
            <a:endParaRPr lang="zh-CN" altLang="en-US" sz="3600" b="1" dirty="0"/>
          </a:p>
        </p:txBody>
      </p:sp>
      <p:sp>
        <p:nvSpPr>
          <p:cNvPr id="3" name="内容占位符 2"/>
          <p:cNvSpPr>
            <a:spLocks noGrp="1"/>
          </p:cNvSpPr>
          <p:nvPr>
            <p:ph idx="1"/>
          </p:nvPr>
        </p:nvSpPr>
        <p:spPr>
          <a:xfrm>
            <a:off x="714301" y="2125266"/>
            <a:ext cx="6987887" cy="3263504"/>
          </a:xfrm>
        </p:spPr>
        <p:txBody>
          <a:bodyPr>
            <a:normAutofit/>
          </a:bodyPr>
          <a:lstStyle/>
          <a:p>
            <a:r>
              <a:rPr lang="en-US" altLang="zh-CN" sz="2800" dirty="0" smtClean="0"/>
              <a:t>How </a:t>
            </a:r>
            <a:r>
              <a:rPr lang="en-US" altLang="zh-CN" sz="2800" dirty="0"/>
              <a:t>to learn JAVA</a:t>
            </a:r>
            <a:r>
              <a:rPr lang="zh-CN" altLang="en-US" sz="2800" dirty="0"/>
              <a:t>？</a:t>
            </a:r>
            <a:endParaRPr lang="en-US" altLang="zh-CN" sz="2800" dirty="0"/>
          </a:p>
          <a:p>
            <a:pPr lvl="1"/>
            <a:r>
              <a:rPr lang="zh-CN" altLang="en-US" sz="2400" dirty="0"/>
              <a:t>了解</a:t>
            </a:r>
            <a:r>
              <a:rPr lang="en-US" altLang="zh-CN" sz="2400" dirty="0"/>
              <a:t>JAVA</a:t>
            </a:r>
          </a:p>
          <a:p>
            <a:pPr lvl="2"/>
            <a:r>
              <a:rPr lang="zh-CN" altLang="en-US" sz="1800" dirty="0"/>
              <a:t>了解历史</a:t>
            </a:r>
            <a:endParaRPr lang="en-US" altLang="zh-CN" sz="1800" dirty="0"/>
          </a:p>
          <a:p>
            <a:pPr lvl="2"/>
            <a:r>
              <a:rPr lang="zh-CN" altLang="en-US" sz="1800" dirty="0"/>
              <a:t>了解语法</a:t>
            </a:r>
            <a:endParaRPr lang="en-US" altLang="zh-CN" sz="1800" dirty="0"/>
          </a:p>
          <a:p>
            <a:pPr lvl="2"/>
            <a:r>
              <a:rPr lang="zh-CN" altLang="en-US" sz="1800" dirty="0"/>
              <a:t>了解语言特征</a:t>
            </a:r>
            <a:endParaRPr lang="en-US" altLang="zh-CN" sz="1800" dirty="0"/>
          </a:p>
          <a:p>
            <a:pPr lvl="2"/>
            <a:r>
              <a:rPr lang="zh-CN" altLang="en-US" sz="1800" dirty="0"/>
              <a:t>了解应用技巧</a:t>
            </a:r>
            <a:endParaRPr lang="en-US" altLang="zh-CN" sz="1800" dirty="0"/>
          </a:p>
          <a:p>
            <a:pPr lvl="1"/>
            <a:r>
              <a:rPr lang="zh-CN" altLang="en-US" sz="2400" dirty="0"/>
              <a:t>了解计算机工作原理</a:t>
            </a:r>
            <a:endParaRPr lang="en-US" altLang="zh-CN" sz="2400" dirty="0"/>
          </a:p>
          <a:p>
            <a:pPr lvl="1"/>
            <a:r>
              <a:rPr lang="zh-CN" altLang="en-US" sz="2400" dirty="0"/>
              <a:t>了解编程</a:t>
            </a:r>
            <a:r>
              <a:rPr lang="zh-CN" altLang="en-US" sz="2400" dirty="0" smtClean="0"/>
              <a:t>原理和技巧</a:t>
            </a:r>
            <a:endParaRPr lang="en-US" altLang="zh-CN" sz="2400" dirty="0"/>
          </a:p>
          <a:p>
            <a:pPr lvl="1"/>
            <a:r>
              <a:rPr lang="zh-CN" altLang="en-US" sz="2400" dirty="0"/>
              <a:t>了解应用方法</a:t>
            </a:r>
            <a:endParaRPr lang="en-US" altLang="zh-CN" sz="2400" dirty="0"/>
          </a:p>
        </p:txBody>
      </p:sp>
      <p:sp>
        <p:nvSpPr>
          <p:cNvPr id="9" name="Line 13"/>
          <p:cNvSpPr>
            <a:spLocks noChangeShapeType="1"/>
          </p:cNvSpPr>
          <p:nvPr/>
        </p:nvSpPr>
        <p:spPr bwMode="auto">
          <a:xfrm>
            <a:off x="609600" y="159050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6256095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2"/>
          <p:cNvSpPr>
            <a:spLocks noGrp="1"/>
          </p:cNvSpPr>
          <p:nvPr>
            <p:ph idx="4294967295"/>
          </p:nvPr>
        </p:nvSpPr>
        <p:spPr>
          <a:xfrm>
            <a:off x="3371850" y="2349500"/>
            <a:ext cx="5772150" cy="3222625"/>
          </a:xfrm>
        </p:spPr>
        <p:txBody>
          <a:bodyPr>
            <a:normAutofit lnSpcReduction="10000"/>
          </a:bodyPr>
          <a:lstStyle/>
          <a:p>
            <a:r>
              <a:rPr lang="zh-CN" altLang="en-US" sz="1800" dirty="0"/>
              <a:t>詹姆斯</a:t>
            </a:r>
            <a:r>
              <a:rPr lang="en-US" altLang="zh-CN" sz="1800" dirty="0"/>
              <a:t>·</a:t>
            </a:r>
            <a:r>
              <a:rPr lang="zh-CN" altLang="en-US" sz="1800" dirty="0"/>
              <a:t>高斯林（</a:t>
            </a:r>
            <a:r>
              <a:rPr lang="en-US" altLang="zh-CN" sz="1800" dirty="0"/>
              <a:t>James Gosling</a:t>
            </a:r>
            <a:r>
              <a:rPr lang="zh-CN" altLang="en-US" sz="1800" dirty="0"/>
              <a:t>）</a:t>
            </a:r>
            <a:endParaRPr lang="en-US" altLang="zh-CN" sz="1800" dirty="0"/>
          </a:p>
          <a:p>
            <a:r>
              <a:rPr lang="en-US" altLang="zh-CN" sz="1800" dirty="0"/>
              <a:t>1977</a:t>
            </a:r>
            <a:r>
              <a:rPr lang="zh-CN" altLang="en-US" sz="1800" dirty="0"/>
              <a:t>年获得了加拿大卡尔加里大</a:t>
            </a:r>
          </a:p>
          <a:p>
            <a:pPr>
              <a:buFont typeface="Wingdings" panose="05000000000000000000" pitchFamily="2" charset="2"/>
              <a:buNone/>
            </a:pPr>
            <a:r>
              <a:rPr lang="zh-CN" altLang="en-US" sz="1800" dirty="0"/>
              <a:t>	学计算机科学学士学位，</a:t>
            </a:r>
            <a:r>
              <a:rPr lang="en-US" altLang="zh-CN" sz="1800" dirty="0"/>
              <a:t>1983</a:t>
            </a:r>
            <a:r>
              <a:rPr lang="zh-CN" altLang="en-US" sz="1800" dirty="0"/>
              <a:t>年</a:t>
            </a:r>
          </a:p>
          <a:p>
            <a:pPr>
              <a:buFont typeface="Wingdings" panose="05000000000000000000" pitchFamily="2" charset="2"/>
              <a:buNone/>
            </a:pPr>
            <a:r>
              <a:rPr lang="zh-CN" altLang="en-US" sz="1800" dirty="0"/>
              <a:t>	获得了美国卡内基梅隆大学计算</a:t>
            </a:r>
          </a:p>
          <a:p>
            <a:pPr>
              <a:buFont typeface="Wingdings" panose="05000000000000000000" pitchFamily="2" charset="2"/>
              <a:buNone/>
            </a:pPr>
            <a:r>
              <a:rPr lang="zh-CN" altLang="en-US" sz="1800" dirty="0"/>
              <a:t>	机科学博士学位，毕业后到</a:t>
            </a:r>
            <a:r>
              <a:rPr lang="en-US" altLang="zh-CN" sz="1800" dirty="0"/>
              <a:t>IBM</a:t>
            </a:r>
          </a:p>
          <a:p>
            <a:pPr>
              <a:buFont typeface="Wingdings" panose="05000000000000000000" pitchFamily="2" charset="2"/>
              <a:buNone/>
            </a:pPr>
            <a:r>
              <a:rPr lang="zh-CN" altLang="en-US" sz="1800" dirty="0"/>
              <a:t>	工作，设计</a:t>
            </a:r>
            <a:r>
              <a:rPr lang="en-US" altLang="zh-CN" sz="1800" dirty="0"/>
              <a:t>IBM</a:t>
            </a:r>
            <a:r>
              <a:rPr lang="zh-CN" altLang="en-US" sz="1800" dirty="0"/>
              <a:t>第一代工作站</a:t>
            </a:r>
          </a:p>
          <a:p>
            <a:pPr>
              <a:buFont typeface="Wingdings" panose="05000000000000000000" pitchFamily="2" charset="2"/>
              <a:buNone/>
            </a:pPr>
            <a:r>
              <a:rPr lang="en-US" altLang="zh-CN" sz="1800" dirty="0"/>
              <a:t>	</a:t>
            </a:r>
            <a:r>
              <a:rPr lang="en-US" altLang="zh-CN" sz="1800" dirty="0" err="1"/>
              <a:t>NeWS</a:t>
            </a:r>
            <a:r>
              <a:rPr lang="zh-CN" altLang="en-US" sz="1800" dirty="0"/>
              <a:t>系统，但不受重视。后来</a:t>
            </a:r>
          </a:p>
          <a:p>
            <a:pPr>
              <a:buFont typeface="Wingdings" panose="05000000000000000000" pitchFamily="2" charset="2"/>
              <a:buNone/>
            </a:pPr>
            <a:r>
              <a:rPr lang="zh-CN" altLang="en-US" sz="1800" dirty="0"/>
              <a:t>	转至</a:t>
            </a:r>
            <a:r>
              <a:rPr lang="en-US" altLang="zh-CN" sz="1800" dirty="0"/>
              <a:t>Sun</a:t>
            </a:r>
            <a:r>
              <a:rPr lang="zh-CN" altLang="en-US" sz="1800" dirty="0"/>
              <a:t>公司，</a:t>
            </a:r>
            <a:r>
              <a:rPr lang="en-US" altLang="zh-CN" sz="1800" dirty="0"/>
              <a:t>1990</a:t>
            </a:r>
            <a:r>
              <a:rPr lang="zh-CN" altLang="en-US" sz="1800" dirty="0"/>
              <a:t>年，与</a:t>
            </a:r>
            <a:r>
              <a:rPr lang="en-US" altLang="zh-CN" sz="1800" dirty="0"/>
              <a:t>Patrick</a:t>
            </a:r>
            <a:r>
              <a:rPr lang="zh-CN" altLang="en-US" sz="1800" dirty="0"/>
              <a:t>，</a:t>
            </a:r>
            <a:r>
              <a:rPr lang="en-US" altLang="zh-CN" sz="1800" dirty="0" err="1"/>
              <a:t>Naughton</a:t>
            </a:r>
            <a:r>
              <a:rPr lang="zh-CN" altLang="en-US" sz="1800" dirty="0"/>
              <a:t>和</a:t>
            </a:r>
            <a:r>
              <a:rPr lang="en-US" altLang="zh-CN" sz="1800" dirty="0"/>
              <a:t>Mike Sheridan</a:t>
            </a:r>
            <a:r>
              <a:rPr lang="zh-CN" altLang="en-US" sz="1800" dirty="0"/>
              <a:t>等人合作“绿色计划”，后来发展一套语言叫做“</a:t>
            </a:r>
            <a:r>
              <a:rPr lang="en-US" altLang="zh-CN" sz="1800" dirty="0"/>
              <a:t>Oak”</a:t>
            </a:r>
            <a:r>
              <a:rPr lang="zh-CN" altLang="en-US" sz="1800" dirty="0"/>
              <a:t>，后改名为</a:t>
            </a:r>
            <a:r>
              <a:rPr lang="en-US" altLang="zh-CN" sz="1800" dirty="0"/>
              <a:t>Java</a:t>
            </a:r>
            <a:r>
              <a:rPr lang="zh-CN" altLang="en-US" sz="1800" dirty="0"/>
              <a:t>。</a:t>
            </a:r>
          </a:p>
          <a:p>
            <a:pPr lvl="1">
              <a:lnSpc>
                <a:spcPct val="90000"/>
              </a:lnSpc>
            </a:pPr>
            <a:endParaRPr lang="zh-CN" altLang="en-US" sz="1500" dirty="0"/>
          </a:p>
          <a:p>
            <a:pPr lvl="1"/>
            <a:endParaRPr lang="en-US" altLang="zh-CN" sz="1500" dirty="0"/>
          </a:p>
          <a:p>
            <a:pPr lvl="1"/>
            <a:endParaRPr lang="zh-CN" altLang="en-US" sz="1500" dirty="0"/>
          </a:p>
          <a:p>
            <a:pPr lvl="1"/>
            <a:endParaRPr lang="en-US" altLang="zh-CN" sz="1425" dirty="0"/>
          </a:p>
          <a:p>
            <a:endParaRPr lang="zh-CN" altLang="en-US" sz="1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8" y="2633773"/>
            <a:ext cx="1878806" cy="210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628650" y="647760"/>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b="1" dirty="0" smtClean="0"/>
              <a:t>History of JAVA</a:t>
            </a:r>
            <a:endParaRPr lang="zh-CN" altLang="en-US" sz="3600" b="1" dirty="0"/>
          </a:p>
        </p:txBody>
      </p:sp>
      <p:sp>
        <p:nvSpPr>
          <p:cNvPr id="9" name="Line 13"/>
          <p:cNvSpPr>
            <a:spLocks noChangeShapeType="1"/>
          </p:cNvSpPr>
          <p:nvPr/>
        </p:nvSpPr>
        <p:spPr bwMode="auto">
          <a:xfrm>
            <a:off x="609600" y="1490749"/>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1290653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idx="4294967295"/>
          </p:nvPr>
        </p:nvSpPr>
        <p:spPr>
          <a:xfrm>
            <a:off x="857250" y="320675"/>
            <a:ext cx="8286750" cy="603250"/>
          </a:xfrm>
        </p:spPr>
        <p:txBody>
          <a:bodyPr>
            <a:normAutofit fontScale="90000"/>
          </a:bodyPr>
          <a:lstStyle/>
          <a:p>
            <a:r>
              <a:rPr lang="en-US" altLang="zh-TW" sz="4000" b="1" dirty="0"/>
              <a:t>Java Editions</a:t>
            </a:r>
          </a:p>
        </p:txBody>
      </p:sp>
      <p:grpSp>
        <p:nvGrpSpPr>
          <p:cNvPr id="524291" name="Group 3"/>
          <p:cNvGrpSpPr>
            <a:grpSpLocks/>
          </p:cNvGrpSpPr>
          <p:nvPr/>
        </p:nvGrpSpPr>
        <p:grpSpPr bwMode="auto">
          <a:xfrm>
            <a:off x="0" y="2371725"/>
            <a:ext cx="9144000" cy="2514600"/>
            <a:chOff x="0" y="0"/>
            <a:chExt cx="5760" cy="1584"/>
          </a:xfrm>
        </p:grpSpPr>
        <p:sp>
          <p:nvSpPr>
            <p:cNvPr id="524292" name="Rectangle 4"/>
            <p:cNvSpPr>
              <a:spLocks noChangeArrowheads="1"/>
            </p:cNvSpPr>
            <p:nvPr/>
          </p:nvSpPr>
          <p:spPr bwMode="auto">
            <a:xfrm>
              <a:off x="0" y="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4293" name="Rectangle 5"/>
            <p:cNvSpPr>
              <a:spLocks noChangeArrowheads="1"/>
            </p:cNvSpPr>
            <p:nvPr/>
          </p:nvSpPr>
          <p:spPr bwMode="auto">
            <a:xfrm>
              <a:off x="0" y="0"/>
              <a:ext cx="5760"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TW" altLang="en-US" sz="900">
                  <a:solidFill>
                    <a:srgbClr val="000000"/>
                  </a:solidFill>
                  <a:ea typeface="PMingLiU" pitchFamily="18" charset="-120"/>
                </a:rPr>
                <a:t>  </a:t>
              </a:r>
              <a:r>
                <a:rPr kumimoji="1" lang="zh-TW" altLang="en-US" sz="15900">
                  <a:solidFill>
                    <a:srgbClr val="000000"/>
                  </a:solidFill>
                  <a:ea typeface="PMingLiU" pitchFamily="18" charset="-120"/>
                </a:rPr>
                <a:t> </a:t>
              </a:r>
              <a:r>
                <a:rPr kumimoji="1" lang="zh-TW" altLang="en-US" sz="900">
                  <a:solidFill>
                    <a:srgbClr val="000000"/>
                  </a:solidFill>
                  <a:ea typeface="PMingLiU" pitchFamily="18" charset="-120"/>
                </a:rPr>
                <a:t>                                                                                                                                                                                    </a:t>
              </a:r>
            </a:p>
          </p:txBody>
        </p:sp>
      </p:grpSp>
      <p:grpSp>
        <p:nvGrpSpPr>
          <p:cNvPr id="524294" name="Group 6"/>
          <p:cNvGrpSpPr>
            <a:grpSpLocks/>
          </p:cNvGrpSpPr>
          <p:nvPr/>
        </p:nvGrpSpPr>
        <p:grpSpPr bwMode="auto">
          <a:xfrm>
            <a:off x="685800" y="914400"/>
            <a:ext cx="7848600" cy="5257800"/>
            <a:chOff x="624" y="672"/>
            <a:chExt cx="4701" cy="3090"/>
          </a:xfrm>
        </p:grpSpPr>
        <p:pic>
          <p:nvPicPr>
            <p:cNvPr id="524295" name="Picture 7" descr="java2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672"/>
              <a:ext cx="4701" cy="3090"/>
            </a:xfrm>
            <a:prstGeom prst="rect">
              <a:avLst/>
            </a:prstGeom>
            <a:noFill/>
            <a:extLst>
              <a:ext uri="{909E8E84-426E-40DD-AFC4-6F175D3DCCD1}">
                <a14:hiddenFill xmlns:a14="http://schemas.microsoft.com/office/drawing/2010/main">
                  <a:solidFill>
                    <a:srgbClr val="FFFFFF"/>
                  </a:solidFill>
                </a14:hiddenFill>
              </a:ext>
            </a:extLst>
          </p:spPr>
        </p:pic>
        <p:sp>
          <p:nvSpPr>
            <p:cNvPr id="524296" name="Text Box 8"/>
            <p:cNvSpPr txBox="1">
              <a:spLocks noChangeArrowheads="1"/>
            </p:cNvSpPr>
            <p:nvPr/>
          </p:nvSpPr>
          <p:spPr bwMode="auto">
            <a:xfrm>
              <a:off x="3448" y="1092"/>
              <a:ext cx="182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800">
                  <a:ea typeface="PMingLiU" pitchFamily="18" charset="-120"/>
                </a:rPr>
                <a:t>J2EE,  J2SE,  J2ME</a:t>
              </a:r>
            </a:p>
          </p:txBody>
        </p:sp>
        <p:sp>
          <p:nvSpPr>
            <p:cNvPr id="524297" name="Oval 9"/>
            <p:cNvSpPr>
              <a:spLocks noChangeArrowheads="1"/>
            </p:cNvSpPr>
            <p:nvPr/>
          </p:nvSpPr>
          <p:spPr bwMode="auto">
            <a:xfrm>
              <a:off x="3984" y="672"/>
              <a:ext cx="624" cy="1200"/>
            </a:xfrm>
            <a:prstGeom prst="ellipse">
              <a:avLst/>
            </a:prstGeom>
            <a:noFill/>
            <a:ln w="381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524298" name="Line 10"/>
            <p:cNvSpPr>
              <a:spLocks noChangeShapeType="1"/>
            </p:cNvSpPr>
            <p:nvPr/>
          </p:nvSpPr>
          <p:spPr bwMode="auto">
            <a:xfrm flipH="1">
              <a:off x="2592" y="1488"/>
              <a:ext cx="1392" cy="384"/>
            </a:xfrm>
            <a:prstGeom prst="line">
              <a:avLst/>
            </a:prstGeom>
            <a:noFill/>
            <a:ln w="381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en-US"/>
            </a:p>
          </p:txBody>
        </p:sp>
      </p:grpSp>
      <p:sp>
        <p:nvSpPr>
          <p:cNvPr id="14" name="Line 13"/>
          <p:cNvSpPr>
            <a:spLocks noChangeShapeType="1"/>
          </p:cNvSpPr>
          <p:nvPr/>
        </p:nvSpPr>
        <p:spPr bwMode="auto">
          <a:xfrm>
            <a:off x="628650" y="96705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7573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其它资料推荐</a:t>
            </a:r>
          </a:p>
        </p:txBody>
      </p:sp>
      <p:pic>
        <p:nvPicPr>
          <p:cNvPr id="1028" name="Picture 4" descr="http://images.cnblogs.com/cnblogs_com/JeffreyZhao/170283/o_sicp-cov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9343" y="2391662"/>
            <a:ext cx="1615438" cy="233834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3675460" y="2317823"/>
            <a:ext cx="1793081" cy="2421731"/>
          </a:xfrm>
          <a:prstGeom prst="rect">
            <a:avLst/>
          </a:prstGeom>
        </p:spPr>
      </p:pic>
      <p:pic>
        <p:nvPicPr>
          <p:cNvPr id="4" name="图片 3"/>
          <p:cNvPicPr>
            <a:picLocks noChangeAspect="1"/>
          </p:cNvPicPr>
          <p:nvPr/>
        </p:nvPicPr>
        <p:blipFill>
          <a:blip r:embed="rId5"/>
          <a:stretch>
            <a:fillRect/>
          </a:stretch>
        </p:blipFill>
        <p:spPr>
          <a:xfrm>
            <a:off x="1079872" y="2317823"/>
            <a:ext cx="1907381" cy="2486025"/>
          </a:xfrm>
          <a:prstGeom prst="rect">
            <a:avLst/>
          </a:prstGeom>
        </p:spPr>
      </p:pic>
      <p:sp>
        <p:nvSpPr>
          <p:cNvPr id="3" name="文本框 2"/>
          <p:cNvSpPr txBox="1"/>
          <p:nvPr/>
        </p:nvSpPr>
        <p:spPr>
          <a:xfrm>
            <a:off x="5970375" y="4996403"/>
            <a:ext cx="2213374" cy="300082"/>
          </a:xfrm>
          <a:prstGeom prst="rect">
            <a:avLst/>
          </a:prstGeom>
          <a:noFill/>
        </p:spPr>
        <p:txBody>
          <a:bodyPr wrap="square" rtlCol="0">
            <a:spAutoFit/>
          </a:bodyPr>
          <a:lstStyle/>
          <a:p>
            <a:r>
              <a:rPr lang="zh-CN" altLang="en-US" sz="1350" dirty="0"/>
              <a:t>计算机程序的构造与解释</a:t>
            </a:r>
            <a:endParaRPr lang="en-US" sz="1350" dirty="0"/>
          </a:p>
        </p:txBody>
      </p:sp>
      <p:sp>
        <p:nvSpPr>
          <p:cNvPr id="10"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3077353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p:cNvSpPr>
            <a:spLocks noGrp="1"/>
          </p:cNvSpPr>
          <p:nvPr>
            <p:ph idx="4294967295"/>
          </p:nvPr>
        </p:nvSpPr>
        <p:spPr>
          <a:xfrm>
            <a:off x="628650" y="1860175"/>
            <a:ext cx="4616450" cy="3222625"/>
          </a:xfrm>
        </p:spPr>
        <p:txBody>
          <a:bodyPr>
            <a:normAutofit fontScale="92500" lnSpcReduction="10000"/>
          </a:bodyPr>
          <a:lstStyle/>
          <a:p>
            <a:r>
              <a:rPr lang="en-US" altLang="zh-CN" dirty="0">
                <a:solidFill>
                  <a:srgbClr val="FF0000"/>
                </a:solidFill>
              </a:rPr>
              <a:t>J</a:t>
            </a:r>
            <a:r>
              <a:rPr lang="en-US" altLang="zh-CN" dirty="0"/>
              <a:t>ava </a:t>
            </a:r>
            <a:r>
              <a:rPr lang="en-US" altLang="zh-CN" dirty="0">
                <a:solidFill>
                  <a:srgbClr val="FF0000"/>
                </a:solidFill>
              </a:rPr>
              <a:t>D</a:t>
            </a:r>
            <a:r>
              <a:rPr lang="en-US" altLang="zh-CN" dirty="0"/>
              <a:t>evelopment </a:t>
            </a:r>
            <a:r>
              <a:rPr lang="en-US" altLang="zh-CN" dirty="0">
                <a:solidFill>
                  <a:srgbClr val="FF0000"/>
                </a:solidFill>
              </a:rPr>
              <a:t>K</a:t>
            </a:r>
            <a:r>
              <a:rPr lang="en-US" altLang="zh-CN" dirty="0"/>
              <a:t>it</a:t>
            </a:r>
          </a:p>
          <a:p>
            <a:pPr lvl="1"/>
            <a:r>
              <a:rPr lang="en-US" altLang="zh-CN" dirty="0"/>
              <a:t>1.0.2</a:t>
            </a:r>
          </a:p>
          <a:p>
            <a:pPr lvl="1"/>
            <a:r>
              <a:rPr lang="en-US" altLang="zh-CN" dirty="0"/>
              <a:t>1.1.1 </a:t>
            </a:r>
            <a:r>
              <a:rPr lang="en-US" altLang="zh-CN" dirty="0">
                <a:sym typeface="Wingdings" panose="05000000000000000000" pitchFamily="2" charset="2"/>
              </a:rPr>
              <a:t> </a:t>
            </a:r>
            <a:r>
              <a:rPr lang="en-US" altLang="zh-CN" dirty="0"/>
              <a:t>1.1.6 </a:t>
            </a:r>
            <a:r>
              <a:rPr lang="en-US" altLang="zh-CN" dirty="0">
                <a:sym typeface="Wingdings" panose="05000000000000000000" pitchFamily="2" charset="2"/>
              </a:rPr>
              <a:t> 1.1.7  1.1.8</a:t>
            </a:r>
          </a:p>
          <a:p>
            <a:pPr lvl="1"/>
            <a:r>
              <a:rPr lang="en-US" altLang="zh-CN" dirty="0"/>
              <a:t>1.2.1</a:t>
            </a:r>
          </a:p>
          <a:p>
            <a:r>
              <a:rPr lang="en-US" altLang="zh-CN" dirty="0"/>
              <a:t>Java 2 SDK</a:t>
            </a:r>
          </a:p>
          <a:p>
            <a:pPr lvl="1"/>
            <a:r>
              <a:rPr lang="en-US" altLang="zh-CN" dirty="0"/>
              <a:t>1.2.2</a:t>
            </a:r>
          </a:p>
          <a:p>
            <a:pPr lvl="1"/>
            <a:r>
              <a:rPr lang="en-US" altLang="zh-CN" dirty="0">
                <a:sym typeface="Wingdings" panose="05000000000000000000" pitchFamily="2" charset="2"/>
              </a:rPr>
              <a:t>1.3.0  1.3.1</a:t>
            </a:r>
          </a:p>
          <a:p>
            <a:pPr lvl="1"/>
            <a:r>
              <a:rPr lang="en-US" altLang="zh-CN" dirty="0"/>
              <a:t>1.4.0 </a:t>
            </a:r>
            <a:r>
              <a:rPr lang="en-US" altLang="zh-CN" dirty="0">
                <a:sym typeface="Wingdings" panose="05000000000000000000" pitchFamily="2" charset="2"/>
              </a:rPr>
              <a:t> 1.4.1 1.4.2 </a:t>
            </a:r>
            <a:r>
              <a:rPr lang="en-US" altLang="zh-CN" dirty="0">
                <a:solidFill>
                  <a:srgbClr val="FF0000"/>
                </a:solidFill>
                <a:sym typeface="Wingdings" panose="05000000000000000000" pitchFamily="2" charset="2"/>
              </a:rPr>
              <a:t>1.5.0(5.0)</a:t>
            </a:r>
            <a:r>
              <a:rPr lang="zh-CN" altLang="en-US" dirty="0">
                <a:sym typeface="Wingdings" panose="05000000000000000000" pitchFamily="2" charset="2"/>
              </a:rPr>
              <a:t> </a:t>
            </a:r>
            <a:r>
              <a:rPr lang="en-US" altLang="zh-CN" dirty="0">
                <a:solidFill>
                  <a:srgbClr val="FF0000"/>
                </a:solidFill>
                <a:sym typeface="Wingdings" panose="05000000000000000000" pitchFamily="2" charset="2"/>
              </a:rPr>
              <a:t>1.6.0(6.0) </a:t>
            </a:r>
            <a:r>
              <a:rPr lang="zh-CN" altLang="en-US" dirty="0" smtClean="0">
                <a:sym typeface="Wingdings" panose="05000000000000000000" pitchFamily="2" charset="2"/>
              </a:rPr>
              <a:t></a:t>
            </a:r>
            <a:r>
              <a:rPr lang="en-US" altLang="zh-CN" dirty="0" smtClean="0">
                <a:solidFill>
                  <a:srgbClr val="FF0000"/>
                </a:solidFill>
                <a:sym typeface="Wingdings" panose="05000000000000000000" pitchFamily="2" charset="2"/>
              </a:rPr>
              <a:t>1.7.0(7.0)</a:t>
            </a:r>
          </a:p>
          <a:p>
            <a:pPr marL="342900" lvl="1" indent="0">
              <a:buNone/>
            </a:pPr>
            <a:r>
              <a:rPr lang="en-US" altLang="zh-CN" dirty="0">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a:t>
            </a:r>
            <a:r>
              <a:rPr lang="en-US" altLang="zh-CN" sz="2400" b="1" dirty="0" smtClean="0">
                <a:solidFill>
                  <a:srgbClr val="FF0000"/>
                </a:solidFill>
                <a:sym typeface="Wingdings" panose="05000000000000000000" pitchFamily="2" charset="2"/>
              </a:rPr>
              <a:t>1.8.0(8.0)</a:t>
            </a:r>
            <a:endParaRPr lang="en-US" altLang="zh-CN" b="1" dirty="0" smtClean="0">
              <a:solidFill>
                <a:srgbClr val="FF0000"/>
              </a:solidFill>
              <a:sym typeface="Wingdings" panose="05000000000000000000" pitchFamily="2" charset="2"/>
            </a:endParaRPr>
          </a:p>
          <a:p>
            <a:pPr lvl="1"/>
            <a:r>
              <a:rPr lang="en-US" altLang="zh-CN" dirty="0" smtClean="0">
                <a:solidFill>
                  <a:srgbClr val="0000FF"/>
                </a:solidFill>
                <a:sym typeface="Wingdings" panose="05000000000000000000" pitchFamily="2" charset="2"/>
              </a:rPr>
              <a:t>Jdk8 </a:t>
            </a:r>
            <a:endParaRPr lang="en-US" altLang="zh-CN" dirty="0">
              <a:solidFill>
                <a:srgbClr val="0000FF"/>
              </a:solidFill>
              <a:sym typeface="Wingdings" panose="05000000000000000000" pitchFamily="2" charset="2"/>
            </a:endParaRPr>
          </a:p>
          <a:p>
            <a:endParaRPr lang="zh-CN" altLang="en-US" sz="1800" dirty="0"/>
          </a:p>
        </p:txBody>
      </p:sp>
      <p:sp>
        <p:nvSpPr>
          <p:cNvPr id="7" name="标题 1"/>
          <p:cNvSpPr txBox="1">
            <a:spLocks/>
          </p:cNvSpPr>
          <p:nvPr/>
        </p:nvSpPr>
        <p:spPr>
          <a:xfrm>
            <a:off x="628650" y="664385"/>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b="1" dirty="0" smtClean="0"/>
              <a:t>JAVA </a:t>
            </a:r>
            <a:r>
              <a:rPr lang="zh-CN" altLang="en-US" sz="3600" b="1" dirty="0" smtClean="0"/>
              <a:t>发行版本变化</a:t>
            </a:r>
            <a:endParaRPr lang="zh-CN" altLang="en-US" sz="3600" b="1" dirty="0"/>
          </a:p>
        </p:txBody>
      </p:sp>
      <p:sp>
        <p:nvSpPr>
          <p:cNvPr id="8" name="Line 13"/>
          <p:cNvSpPr>
            <a:spLocks noChangeShapeType="1"/>
          </p:cNvSpPr>
          <p:nvPr/>
        </p:nvSpPr>
        <p:spPr bwMode="auto">
          <a:xfrm>
            <a:off x="609600" y="1507374"/>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3988231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nvSpPr>
        <p:spPr bwMode="auto">
          <a:xfrm>
            <a:off x="5181567" y="2595151"/>
            <a:ext cx="557213" cy="154781"/>
          </a:xfrm>
          <a:prstGeom prst="ellipse">
            <a:avLst/>
          </a:prstGeom>
          <a:gradFill rotWithShape="0">
            <a:gsLst>
              <a:gs pos="0">
                <a:srgbClr val="FEFEFE"/>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3" name="Oval 3"/>
          <p:cNvSpPr>
            <a:spLocks noChangeArrowheads="1"/>
          </p:cNvSpPr>
          <p:nvPr/>
        </p:nvSpPr>
        <p:spPr bwMode="auto">
          <a:xfrm>
            <a:off x="4217161" y="3859594"/>
            <a:ext cx="942975" cy="261938"/>
          </a:xfrm>
          <a:prstGeom prst="ellipse">
            <a:avLst/>
          </a:prstGeom>
          <a:gradFill rotWithShape="0">
            <a:gsLst>
              <a:gs pos="0">
                <a:srgbClr val="FEFEFE"/>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4" name="Oval 4"/>
          <p:cNvSpPr>
            <a:spLocks noChangeArrowheads="1"/>
          </p:cNvSpPr>
          <p:nvPr/>
        </p:nvSpPr>
        <p:spPr bwMode="auto">
          <a:xfrm>
            <a:off x="2416936" y="4356085"/>
            <a:ext cx="1110853" cy="308372"/>
          </a:xfrm>
          <a:prstGeom prst="ellipse">
            <a:avLst/>
          </a:prstGeom>
          <a:gradFill rotWithShape="0">
            <a:gsLst>
              <a:gs pos="0">
                <a:srgbClr val="FEFEFE"/>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5" name="Rectangle 5"/>
          <p:cNvSpPr>
            <a:spLocks noChangeArrowheads="1"/>
          </p:cNvSpPr>
          <p:nvPr/>
        </p:nvSpPr>
        <p:spPr bwMode="auto">
          <a:xfrm rot="13740000">
            <a:off x="4845811" y="3783395"/>
            <a:ext cx="720328" cy="144065"/>
          </a:xfrm>
          <a:prstGeom prst="rect">
            <a:avLst/>
          </a:prstGeom>
          <a:gradFill rotWithShape="0">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6" name="Rectangle 6"/>
          <p:cNvSpPr>
            <a:spLocks noChangeArrowheads="1"/>
          </p:cNvSpPr>
          <p:nvPr/>
        </p:nvSpPr>
        <p:spPr bwMode="auto">
          <a:xfrm rot="20820000">
            <a:off x="3352767" y="3442876"/>
            <a:ext cx="757238" cy="129778"/>
          </a:xfrm>
          <a:prstGeom prst="rect">
            <a:avLst/>
          </a:prstGeom>
          <a:gradFill rotWithShape="0">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nvGrpSpPr>
          <p:cNvPr id="7" name="Group 7"/>
          <p:cNvGrpSpPr>
            <a:grpSpLocks/>
          </p:cNvGrpSpPr>
          <p:nvPr/>
        </p:nvGrpSpPr>
        <p:grpSpPr bwMode="auto">
          <a:xfrm>
            <a:off x="4056426" y="2441560"/>
            <a:ext cx="1206104" cy="1396604"/>
            <a:chOff x="0" y="-17"/>
            <a:chExt cx="1013" cy="1173"/>
          </a:xfrm>
        </p:grpSpPr>
        <p:sp>
          <p:nvSpPr>
            <p:cNvPr id="8" name="Rectangle 8"/>
            <p:cNvSpPr>
              <a:spLocks noChangeArrowheads="1"/>
            </p:cNvSpPr>
            <p:nvPr/>
          </p:nvSpPr>
          <p:spPr bwMode="auto">
            <a:xfrm rot="18360000">
              <a:off x="737" y="129"/>
              <a:ext cx="376" cy="83"/>
            </a:xfrm>
            <a:prstGeom prst="rect">
              <a:avLst/>
            </a:prstGeom>
            <a:gradFill rotWithShape="0">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nvGrpSpPr>
            <p:cNvPr id="9" name="Group 9"/>
            <p:cNvGrpSpPr>
              <a:grpSpLocks/>
            </p:cNvGrpSpPr>
            <p:nvPr/>
          </p:nvGrpSpPr>
          <p:grpSpPr bwMode="auto">
            <a:xfrm>
              <a:off x="0" y="155"/>
              <a:ext cx="1013" cy="1001"/>
              <a:chOff x="0" y="0"/>
              <a:chExt cx="1013" cy="1001"/>
            </a:xfrm>
          </p:grpSpPr>
          <p:sp>
            <p:nvSpPr>
              <p:cNvPr id="11" name="Oval 10"/>
              <p:cNvSpPr>
                <a:spLocks noChangeArrowheads="1"/>
              </p:cNvSpPr>
              <p:nvPr/>
            </p:nvSpPr>
            <p:spPr bwMode="auto">
              <a:xfrm>
                <a:off x="0" y="0"/>
                <a:ext cx="1014" cy="1002"/>
              </a:xfrm>
              <a:prstGeom prst="ellipse">
                <a:avLst/>
              </a:prstGeom>
              <a:gradFill rotWithShape="0">
                <a:gsLst>
                  <a:gs pos="0">
                    <a:srgbClr val="969696"/>
                  </a:gs>
                  <a:gs pos="100000">
                    <a:srgbClr val="242424"/>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2" name="未知"/>
              <p:cNvSpPr>
                <a:spLocks/>
              </p:cNvSpPr>
              <p:nvPr/>
            </p:nvSpPr>
            <p:spPr bwMode="auto">
              <a:xfrm>
                <a:off x="116" y="16"/>
                <a:ext cx="782" cy="37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rgbClr val="FFFFFF"/>
                  </a:gs>
                  <a:gs pos="100000">
                    <a:srgbClr val="96969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sp>
          <p:nvSpPr>
            <p:cNvPr id="10" name="Text Box 12"/>
            <p:cNvSpPr txBox="1">
              <a:spLocks noChangeArrowheads="1"/>
            </p:cNvSpPr>
            <p:nvPr/>
          </p:nvSpPr>
          <p:spPr bwMode="auto">
            <a:xfrm>
              <a:off x="145" y="591"/>
              <a:ext cx="707"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b="1" dirty="0">
                  <a:solidFill>
                    <a:srgbClr val="FFFFFF"/>
                  </a:solidFill>
                  <a:effectLst>
                    <a:outerShdw blurRad="38100" dist="38100" dir="2700000" algn="tl">
                      <a:srgbClr val="C0C0C0"/>
                    </a:outerShdw>
                  </a:effectLst>
                </a:rPr>
                <a:t>Java 2</a:t>
              </a:r>
            </a:p>
          </p:txBody>
        </p:sp>
      </p:grpSp>
      <p:grpSp>
        <p:nvGrpSpPr>
          <p:cNvPr id="13" name="Group 13"/>
          <p:cNvGrpSpPr>
            <a:grpSpLocks/>
          </p:cNvGrpSpPr>
          <p:nvPr/>
        </p:nvGrpSpPr>
        <p:grpSpPr bwMode="auto">
          <a:xfrm>
            <a:off x="5113701" y="1949832"/>
            <a:ext cx="652463" cy="645319"/>
            <a:chOff x="0" y="0"/>
            <a:chExt cx="548" cy="542"/>
          </a:xfrm>
        </p:grpSpPr>
        <p:grpSp>
          <p:nvGrpSpPr>
            <p:cNvPr id="14" name="Group 14"/>
            <p:cNvGrpSpPr>
              <a:grpSpLocks/>
            </p:cNvGrpSpPr>
            <p:nvPr/>
          </p:nvGrpSpPr>
          <p:grpSpPr bwMode="auto">
            <a:xfrm>
              <a:off x="0" y="0"/>
              <a:ext cx="548" cy="542"/>
              <a:chOff x="0" y="0"/>
              <a:chExt cx="548" cy="542"/>
            </a:xfrm>
          </p:grpSpPr>
          <p:sp>
            <p:nvSpPr>
              <p:cNvPr id="16" name="Oval 15"/>
              <p:cNvSpPr>
                <a:spLocks noChangeArrowheads="1"/>
              </p:cNvSpPr>
              <p:nvPr/>
            </p:nvSpPr>
            <p:spPr bwMode="auto">
              <a:xfrm>
                <a:off x="0" y="0"/>
                <a:ext cx="549" cy="543"/>
              </a:xfrm>
              <a:prstGeom prst="ellipse">
                <a:avLst/>
              </a:prstGeom>
              <a:gradFill rotWithShape="0">
                <a:gsLst>
                  <a:gs pos="0">
                    <a:srgbClr val="009999"/>
                  </a:gs>
                  <a:gs pos="100000">
                    <a:srgbClr val="00454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7" name="未知"/>
              <p:cNvSpPr>
                <a:spLocks/>
              </p:cNvSpPr>
              <p:nvPr/>
            </p:nvSpPr>
            <p:spPr bwMode="auto">
              <a:xfrm>
                <a:off x="63" y="9"/>
                <a:ext cx="424" cy="20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rgbClr val="FFFFFF"/>
                  </a:gs>
                  <a:gs pos="100000">
                    <a:srgbClr val="009999"/>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sp>
          <p:nvSpPr>
            <p:cNvPr id="15" name="Text Box 17"/>
            <p:cNvSpPr txBox="1">
              <a:spLocks noChangeArrowheads="1"/>
            </p:cNvSpPr>
            <p:nvPr/>
          </p:nvSpPr>
          <p:spPr bwMode="auto">
            <a:xfrm>
              <a:off x="85" y="209"/>
              <a:ext cx="404"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1050">
                  <a:solidFill>
                    <a:srgbClr val="FFFFFF"/>
                  </a:solidFill>
                  <a:effectLst>
                    <a:outerShdw blurRad="38100" dist="38100" dir="2700000" algn="tl">
                      <a:srgbClr val="C0C0C0"/>
                    </a:outerShdw>
                  </a:effectLst>
                  <a:latin typeface="Verdana" panose="020B0604030504040204" pitchFamily="34" charset="0"/>
                </a:rPr>
                <a:t>J2ME</a:t>
              </a:r>
            </a:p>
          </p:txBody>
        </p:sp>
      </p:grpSp>
      <p:grpSp>
        <p:nvGrpSpPr>
          <p:cNvPr id="18" name="Group 18"/>
          <p:cNvGrpSpPr>
            <a:grpSpLocks/>
          </p:cNvGrpSpPr>
          <p:nvPr/>
        </p:nvGrpSpPr>
        <p:grpSpPr bwMode="auto">
          <a:xfrm>
            <a:off x="2245486" y="2944004"/>
            <a:ext cx="1307306" cy="1341835"/>
            <a:chOff x="0" y="0"/>
            <a:chExt cx="1098" cy="1127"/>
          </a:xfrm>
        </p:grpSpPr>
        <p:grpSp>
          <p:nvGrpSpPr>
            <p:cNvPr id="19" name="Group 19"/>
            <p:cNvGrpSpPr>
              <a:grpSpLocks/>
            </p:cNvGrpSpPr>
            <p:nvPr/>
          </p:nvGrpSpPr>
          <p:grpSpPr bwMode="auto">
            <a:xfrm>
              <a:off x="0" y="0"/>
              <a:ext cx="1098" cy="1127"/>
              <a:chOff x="0" y="0"/>
              <a:chExt cx="1098" cy="1127"/>
            </a:xfrm>
          </p:grpSpPr>
          <p:sp>
            <p:nvSpPr>
              <p:cNvPr id="21" name="Oval 20"/>
              <p:cNvSpPr>
                <a:spLocks noChangeArrowheads="1"/>
              </p:cNvSpPr>
              <p:nvPr/>
            </p:nvSpPr>
            <p:spPr bwMode="auto">
              <a:xfrm>
                <a:off x="0" y="0"/>
                <a:ext cx="1099" cy="1128"/>
              </a:xfrm>
              <a:prstGeom prst="ellipse">
                <a:avLst/>
              </a:prstGeom>
              <a:gradFill rotWithShape="0">
                <a:gsLst>
                  <a:gs pos="0">
                    <a:srgbClr val="990000"/>
                  </a:gs>
                  <a:gs pos="100000">
                    <a:srgbClr val="6E000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22" name="未知"/>
              <p:cNvSpPr>
                <a:spLocks/>
              </p:cNvSpPr>
              <p:nvPr/>
            </p:nvSpPr>
            <p:spPr bwMode="auto">
              <a:xfrm>
                <a:off x="126" y="19"/>
                <a:ext cx="848" cy="426"/>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rgbClr val="FFFFFF"/>
                  </a:gs>
                  <a:gs pos="100000">
                    <a:srgbClr val="99000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sp>
          <p:nvSpPr>
            <p:cNvPr id="20" name="Text Box 22"/>
            <p:cNvSpPr txBox="1">
              <a:spLocks noChangeArrowheads="1"/>
            </p:cNvSpPr>
            <p:nvPr/>
          </p:nvSpPr>
          <p:spPr bwMode="auto">
            <a:xfrm>
              <a:off x="210" y="501"/>
              <a:ext cx="66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2100" b="1">
                  <a:solidFill>
                    <a:srgbClr val="FFFFFF"/>
                  </a:solidFill>
                  <a:effectLst>
                    <a:outerShdw blurRad="38100" dist="38100" dir="2700000" algn="tl">
                      <a:srgbClr val="C0C0C0"/>
                    </a:outerShdw>
                  </a:effectLst>
                </a:rPr>
                <a:t>J2SE</a:t>
              </a:r>
            </a:p>
          </p:txBody>
        </p:sp>
      </p:grpSp>
      <p:grpSp>
        <p:nvGrpSpPr>
          <p:cNvPr id="23" name="Group 23"/>
          <p:cNvGrpSpPr>
            <a:grpSpLocks/>
          </p:cNvGrpSpPr>
          <p:nvPr/>
        </p:nvGrpSpPr>
        <p:grpSpPr bwMode="auto">
          <a:xfrm>
            <a:off x="5062504" y="3889360"/>
            <a:ext cx="1508522" cy="1490663"/>
            <a:chOff x="0" y="0"/>
            <a:chExt cx="1267" cy="1252"/>
          </a:xfrm>
        </p:grpSpPr>
        <p:grpSp>
          <p:nvGrpSpPr>
            <p:cNvPr id="24" name="Group 24"/>
            <p:cNvGrpSpPr>
              <a:grpSpLocks/>
            </p:cNvGrpSpPr>
            <p:nvPr/>
          </p:nvGrpSpPr>
          <p:grpSpPr bwMode="auto">
            <a:xfrm>
              <a:off x="0" y="0"/>
              <a:ext cx="1267" cy="1252"/>
              <a:chOff x="0" y="0"/>
              <a:chExt cx="1267" cy="1252"/>
            </a:xfrm>
          </p:grpSpPr>
          <p:sp>
            <p:nvSpPr>
              <p:cNvPr id="26" name="Oval 25"/>
              <p:cNvSpPr>
                <a:spLocks noChangeArrowheads="1"/>
              </p:cNvSpPr>
              <p:nvPr/>
            </p:nvSpPr>
            <p:spPr bwMode="auto">
              <a:xfrm>
                <a:off x="0" y="0"/>
                <a:ext cx="1268" cy="1253"/>
              </a:xfrm>
              <a:prstGeom prst="ellipse">
                <a:avLst/>
              </a:prstGeom>
              <a:gradFill rotWithShape="0">
                <a:gsLst>
                  <a:gs pos="0">
                    <a:srgbClr val="6699FF"/>
                  </a:gs>
                  <a:gs pos="100000">
                    <a:srgbClr val="37538A"/>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27" name="未知"/>
              <p:cNvSpPr>
                <a:spLocks/>
              </p:cNvSpPr>
              <p:nvPr/>
            </p:nvSpPr>
            <p:spPr bwMode="auto">
              <a:xfrm>
                <a:off x="145" y="21"/>
                <a:ext cx="978" cy="47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rgbClr val="FEFEFE"/>
                  </a:gs>
                  <a:gs pos="100000">
                    <a:srgbClr val="6699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sp>
          <p:nvSpPr>
            <p:cNvPr id="25" name="Text Box 27"/>
            <p:cNvSpPr txBox="1">
              <a:spLocks noChangeArrowheads="1"/>
            </p:cNvSpPr>
            <p:nvPr/>
          </p:nvSpPr>
          <p:spPr bwMode="auto">
            <a:xfrm>
              <a:off x="351" y="543"/>
              <a:ext cx="66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2100" b="1">
                  <a:solidFill>
                    <a:srgbClr val="FFFFFF"/>
                  </a:solidFill>
                  <a:effectLst>
                    <a:outerShdw blurRad="38100" dist="38100" dir="2700000" algn="tl">
                      <a:srgbClr val="C0C0C0"/>
                    </a:outerShdw>
                  </a:effectLst>
                </a:rPr>
                <a:t>J2EE</a:t>
              </a:r>
            </a:p>
          </p:txBody>
        </p:sp>
      </p:grpSp>
      <p:sp>
        <p:nvSpPr>
          <p:cNvPr id="32" name="标题 1"/>
          <p:cNvSpPr txBox="1">
            <a:spLocks/>
          </p:cNvSpPr>
          <p:nvPr/>
        </p:nvSpPr>
        <p:spPr>
          <a:xfrm>
            <a:off x="628650" y="572946"/>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smtClean="0"/>
              <a:t>JAVA </a:t>
            </a:r>
            <a:r>
              <a:rPr lang="zh-CN" altLang="en-US" sz="3600" dirty="0" smtClean="0"/>
              <a:t>语言</a:t>
            </a:r>
            <a:r>
              <a:rPr lang="zh-CN" altLang="en-US" sz="3600" dirty="0"/>
              <a:t>平台版本</a:t>
            </a:r>
          </a:p>
        </p:txBody>
      </p:sp>
      <p:sp>
        <p:nvSpPr>
          <p:cNvPr id="33" name="Line 13"/>
          <p:cNvSpPr>
            <a:spLocks noChangeShapeType="1"/>
          </p:cNvSpPr>
          <p:nvPr/>
        </p:nvSpPr>
        <p:spPr bwMode="auto">
          <a:xfrm>
            <a:off x="609600" y="1415935"/>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0145582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628650" y="1640725"/>
            <a:ext cx="6356350" cy="4443413"/>
          </a:xfrm>
        </p:spPr>
        <p:txBody>
          <a:bodyPr>
            <a:normAutofit fontScale="92500"/>
          </a:bodyPr>
          <a:lstStyle/>
          <a:p>
            <a:r>
              <a:rPr lang="en-US" altLang="zh-CN" dirty="0" smtClean="0"/>
              <a:t>Java SE</a:t>
            </a:r>
            <a:r>
              <a:rPr lang="zh-CN" altLang="en-US" dirty="0" smtClean="0"/>
              <a:t>：</a:t>
            </a:r>
            <a:endParaRPr lang="en-US" altLang="zh-CN" dirty="0" smtClean="0"/>
          </a:p>
          <a:p>
            <a:pPr lvl="1"/>
            <a:r>
              <a:rPr lang="en-US" altLang="zh-CN" sz="2100" dirty="0" smtClean="0"/>
              <a:t>J2SE(Java </a:t>
            </a:r>
            <a:r>
              <a:rPr lang="en-US" altLang="zh-CN" sz="2100" dirty="0"/>
              <a:t>2 Platform Standard Edition)</a:t>
            </a:r>
            <a:r>
              <a:rPr lang="zh-CN" altLang="en-US" sz="2100" dirty="0"/>
              <a:t>标准版</a:t>
            </a:r>
          </a:p>
          <a:p>
            <a:pPr lvl="1"/>
            <a:r>
              <a:rPr lang="zh-CN" altLang="en-US" sz="2100" dirty="0"/>
              <a:t>是为开发普通桌面和商务应用程序提供的解决方案</a:t>
            </a:r>
          </a:p>
          <a:p>
            <a:pPr lvl="1"/>
            <a:r>
              <a:rPr lang="zh-CN" altLang="en-US" sz="2100" dirty="0"/>
              <a:t>该技术体系是其他两者的基础，可以完成一些桌面应用程序的开发</a:t>
            </a:r>
            <a:endParaRPr lang="en-US" altLang="zh-CN" sz="2100" dirty="0"/>
          </a:p>
          <a:p>
            <a:r>
              <a:rPr lang="en-US" altLang="zh-CN" dirty="0" smtClean="0"/>
              <a:t>Java EE</a:t>
            </a:r>
            <a:r>
              <a:rPr lang="zh-CN" altLang="en-US" dirty="0" smtClean="0"/>
              <a:t>：</a:t>
            </a:r>
            <a:endParaRPr lang="en-US" altLang="zh-CN" dirty="0" smtClean="0"/>
          </a:p>
          <a:p>
            <a:pPr lvl="1"/>
            <a:r>
              <a:rPr lang="en-US" altLang="zh-CN" sz="2100" dirty="0" smtClean="0"/>
              <a:t>J2ME(Java </a:t>
            </a:r>
            <a:r>
              <a:rPr lang="en-US" altLang="zh-CN" sz="2100" dirty="0"/>
              <a:t>2 Platform Micro Edition)</a:t>
            </a:r>
            <a:r>
              <a:rPr lang="zh-CN" altLang="en-US" sz="2100" dirty="0"/>
              <a:t>小型版</a:t>
            </a:r>
          </a:p>
          <a:p>
            <a:pPr lvl="1"/>
            <a:r>
              <a:rPr lang="zh-CN" altLang="en-US" sz="2100" dirty="0"/>
              <a:t>是为开发电子消费产品和嵌入式设备提供的解决方案</a:t>
            </a:r>
            <a:endParaRPr lang="en-US" altLang="zh-CN" sz="2100" dirty="0"/>
          </a:p>
          <a:p>
            <a:r>
              <a:rPr lang="en-US" altLang="zh-CN" dirty="0" smtClean="0"/>
              <a:t>Java EE</a:t>
            </a:r>
            <a:r>
              <a:rPr lang="zh-CN" altLang="en-US" dirty="0" smtClean="0"/>
              <a:t>：</a:t>
            </a:r>
            <a:endParaRPr lang="en-US" altLang="zh-CN" dirty="0" smtClean="0"/>
          </a:p>
          <a:p>
            <a:pPr lvl="1"/>
            <a:r>
              <a:rPr lang="en-US" altLang="zh-CN" sz="2100" dirty="0" smtClean="0"/>
              <a:t>J2EE(Java </a:t>
            </a:r>
            <a:r>
              <a:rPr lang="en-US" altLang="zh-CN" sz="2100" dirty="0"/>
              <a:t>2 Platform Enterprise Edition)</a:t>
            </a:r>
            <a:r>
              <a:rPr lang="zh-CN" altLang="en-US" sz="2100" dirty="0"/>
              <a:t>企业版</a:t>
            </a:r>
          </a:p>
          <a:p>
            <a:pPr lvl="1"/>
            <a:r>
              <a:rPr lang="zh-CN" altLang="en-US" sz="2100" dirty="0"/>
              <a:t>是为开发企业环境下的应用程序提供的一套解决方案</a:t>
            </a:r>
          </a:p>
          <a:p>
            <a:pPr lvl="1"/>
            <a:r>
              <a:rPr lang="zh-CN" altLang="en-US" sz="2100" dirty="0"/>
              <a:t>该技术体系中包含的技术如 </a:t>
            </a:r>
            <a:r>
              <a:rPr lang="en-US" altLang="zh-CN" sz="2100" dirty="0"/>
              <a:t>Servlet</a:t>
            </a:r>
            <a:r>
              <a:rPr lang="zh-CN" altLang="en-US" sz="2100" dirty="0"/>
              <a:t>、</a:t>
            </a:r>
            <a:r>
              <a:rPr lang="en-US" altLang="zh-CN" sz="2100" dirty="0" err="1"/>
              <a:t>Jsp</a:t>
            </a:r>
            <a:r>
              <a:rPr lang="zh-CN" altLang="en-US" sz="2100" dirty="0"/>
              <a:t>等，主要针对于</a:t>
            </a:r>
            <a:r>
              <a:rPr lang="en-US" altLang="zh-CN" sz="2100" dirty="0"/>
              <a:t>Web</a:t>
            </a:r>
            <a:r>
              <a:rPr lang="zh-CN" altLang="en-US" sz="2100" dirty="0"/>
              <a:t>应用程序开发</a:t>
            </a:r>
            <a:endParaRPr lang="en-US" altLang="zh-CN" sz="2100" dirty="0"/>
          </a:p>
          <a:p>
            <a:pPr lvl="1">
              <a:lnSpc>
                <a:spcPct val="90000"/>
              </a:lnSpc>
            </a:pPr>
            <a:endParaRPr lang="zh-CN" altLang="en-US" sz="1500" dirty="0"/>
          </a:p>
          <a:p>
            <a:pPr lvl="1"/>
            <a:endParaRPr lang="en-US" altLang="zh-CN" sz="1500" dirty="0"/>
          </a:p>
          <a:p>
            <a:pPr lvl="1"/>
            <a:endParaRPr lang="zh-CN" altLang="en-US" sz="1500" dirty="0"/>
          </a:p>
          <a:p>
            <a:pPr lvl="1"/>
            <a:endParaRPr lang="en-US" altLang="zh-CN" sz="1500" dirty="0"/>
          </a:p>
          <a:p>
            <a:endParaRPr lang="zh-CN" altLang="en-US" sz="1500" dirty="0"/>
          </a:p>
        </p:txBody>
      </p:sp>
      <p:sp>
        <p:nvSpPr>
          <p:cNvPr id="7" name="标题 1"/>
          <p:cNvSpPr txBox="1">
            <a:spLocks/>
          </p:cNvSpPr>
          <p:nvPr/>
        </p:nvSpPr>
        <p:spPr>
          <a:xfrm>
            <a:off x="628650" y="423949"/>
            <a:ext cx="7886700" cy="85621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smtClean="0"/>
              <a:t>JAVA </a:t>
            </a:r>
            <a:r>
              <a:rPr lang="zh-CN" altLang="en-US" sz="3600" dirty="0" smtClean="0"/>
              <a:t>语言</a:t>
            </a:r>
            <a:r>
              <a:rPr lang="zh-CN" altLang="en-US" sz="3600" dirty="0"/>
              <a:t>平台版本</a:t>
            </a:r>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1692139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386" name="Picture 2" descr="010713_05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62" y="1463039"/>
            <a:ext cx="7127755" cy="451368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smtClean="0"/>
              <a:t>JAVA </a:t>
            </a:r>
            <a:r>
              <a:rPr lang="zh-CN" altLang="en-US" sz="3600" dirty="0" smtClean="0"/>
              <a:t>语言</a:t>
            </a:r>
            <a:r>
              <a:rPr lang="zh-CN" altLang="en-US" sz="3600" dirty="0"/>
              <a:t>平台版本</a:t>
            </a:r>
          </a:p>
        </p:txBody>
      </p:sp>
      <p:sp>
        <p:nvSpPr>
          <p:cNvPr id="7"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59377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9091" y="1479940"/>
            <a:ext cx="6633556" cy="3970318"/>
          </a:xfrm>
          <a:prstGeom prst="rect">
            <a:avLst/>
          </a:prstGeom>
        </p:spPr>
        <p:txBody>
          <a:bodyPr wrap="square">
            <a:spAutoFit/>
          </a:bodyPr>
          <a:lstStyle/>
          <a:p>
            <a:pPr marL="285750" indent="-285750">
              <a:buFont typeface="Arial" panose="020B0604020202020204" pitchFamily="34" charset="0"/>
              <a:buChar char="•"/>
            </a:pPr>
            <a:r>
              <a:rPr lang="en-US" altLang="zh-CN" dirty="0"/>
              <a:t>Sun Certified Java Programmer</a:t>
            </a:r>
            <a:r>
              <a:rPr lang="zh-CN" altLang="en-US" i="1" dirty="0"/>
              <a:t>（</a:t>
            </a:r>
            <a:r>
              <a:rPr lang="en-US" altLang="zh-CN" i="1" dirty="0"/>
              <a:t>SCJP</a:t>
            </a:r>
            <a:r>
              <a:rPr lang="zh-CN" altLang="en-US" i="1" dirty="0" smtClean="0"/>
              <a:t>）</a:t>
            </a:r>
            <a:endParaRPr lang="en-US" altLang="zh-CN" i="1" dirty="0" smtClean="0"/>
          </a:p>
          <a:p>
            <a:pPr lvl="1"/>
            <a:r>
              <a:rPr lang="en-US" altLang="zh-CN" dirty="0" smtClean="0"/>
              <a:t>Java </a:t>
            </a:r>
            <a:r>
              <a:rPr lang="zh-CN" altLang="en-US" dirty="0"/>
              <a:t>程序员认证，测试</a:t>
            </a:r>
            <a:r>
              <a:rPr lang="en-US" altLang="zh-CN" dirty="0"/>
              <a:t>Java </a:t>
            </a:r>
            <a:r>
              <a:rPr lang="zh-CN" altLang="en-US" dirty="0"/>
              <a:t>程序设计的要领和能力，内容侧重于</a:t>
            </a:r>
            <a:r>
              <a:rPr lang="en-US" altLang="zh-CN" dirty="0"/>
              <a:t>Java </a:t>
            </a:r>
            <a:r>
              <a:rPr lang="zh-CN" altLang="en-US" dirty="0"/>
              <a:t>的语法及</a:t>
            </a:r>
            <a:r>
              <a:rPr lang="en-US" altLang="zh-CN" dirty="0"/>
              <a:t>JDK</a:t>
            </a:r>
            <a:r>
              <a:rPr lang="zh-CN" altLang="en-US" dirty="0"/>
              <a:t>（</a:t>
            </a:r>
            <a:r>
              <a:rPr lang="en-US" altLang="zh-CN" dirty="0"/>
              <a:t>Java Development Kit</a:t>
            </a:r>
            <a:r>
              <a:rPr lang="zh-CN" altLang="en-US" dirty="0"/>
              <a:t>）。</a:t>
            </a:r>
          </a:p>
          <a:p>
            <a:pPr marL="285750" indent="-285750">
              <a:buFont typeface="Arial" panose="020B0604020202020204" pitchFamily="34" charset="0"/>
              <a:buChar char="•"/>
            </a:pPr>
            <a:r>
              <a:rPr lang="en-US" altLang="zh-CN" dirty="0"/>
              <a:t>Sun Certified Java Developer</a:t>
            </a:r>
            <a:r>
              <a:rPr lang="zh-CN" altLang="en-US" dirty="0"/>
              <a:t>（</a:t>
            </a:r>
            <a:r>
              <a:rPr lang="en-US" altLang="zh-CN" dirty="0"/>
              <a:t>SCJD</a:t>
            </a:r>
            <a:r>
              <a:rPr lang="zh-CN" altLang="en-US" dirty="0"/>
              <a:t>）</a:t>
            </a:r>
          </a:p>
          <a:p>
            <a:pPr lvl="1"/>
            <a:r>
              <a:rPr lang="en-US" altLang="zh-CN" dirty="0"/>
              <a:t>Java </a:t>
            </a:r>
            <a:r>
              <a:rPr lang="zh-CN" altLang="en-US" dirty="0"/>
              <a:t>开发员认证，进一步测试用</a:t>
            </a:r>
            <a:r>
              <a:rPr lang="en-US" altLang="zh-CN" dirty="0"/>
              <a:t>Java </a:t>
            </a:r>
            <a:r>
              <a:rPr lang="zh-CN" altLang="en-US" dirty="0"/>
              <a:t>开发应用程序的能力。必须先完成一个程序设计的项目后，再回答与此项目相关的几个问题。</a:t>
            </a:r>
          </a:p>
          <a:p>
            <a:pPr marL="285750" indent="-285750">
              <a:buFont typeface="Arial" panose="020B0604020202020204" pitchFamily="34" charset="0"/>
              <a:buChar char="•"/>
            </a:pPr>
            <a:r>
              <a:rPr lang="en-US" altLang="zh-CN" dirty="0"/>
              <a:t>Sun Certified Web Component Developer for Java 2Platform Enterprise Edition</a:t>
            </a:r>
            <a:r>
              <a:rPr lang="zh-CN" altLang="en-US" dirty="0"/>
              <a:t>（</a:t>
            </a:r>
            <a:r>
              <a:rPr lang="en-US" altLang="zh-CN" dirty="0"/>
              <a:t>SCWD</a:t>
            </a:r>
            <a:r>
              <a:rPr lang="zh-CN" altLang="en-US" dirty="0"/>
              <a:t>）</a:t>
            </a:r>
          </a:p>
          <a:p>
            <a:pPr lvl="1"/>
            <a:r>
              <a:rPr lang="en-US" altLang="zh-CN" dirty="0" smtClean="0"/>
              <a:t>Web </a:t>
            </a:r>
            <a:r>
              <a:rPr lang="zh-CN" altLang="en-US" dirty="0" smtClean="0"/>
              <a:t>组件开发员认证，测试技术人员对</a:t>
            </a:r>
            <a:r>
              <a:rPr lang="en-US" altLang="zh-CN" dirty="0" smtClean="0"/>
              <a:t>Java Servlets </a:t>
            </a:r>
            <a:r>
              <a:rPr lang="zh-CN" altLang="en-US" dirty="0" smtClean="0"/>
              <a:t>和</a:t>
            </a:r>
            <a:r>
              <a:rPr lang="en-US" altLang="zh-CN" dirty="0" smtClean="0"/>
              <a:t>JSP</a:t>
            </a:r>
            <a:r>
              <a:rPr lang="zh-CN" altLang="en-US" dirty="0" smtClean="0"/>
              <a:t>（</a:t>
            </a:r>
            <a:r>
              <a:rPr lang="en-US" altLang="zh-CN" dirty="0" smtClean="0"/>
              <a:t>Java Server Page</a:t>
            </a:r>
            <a:r>
              <a:rPr lang="zh-CN" altLang="en-US" dirty="0" smtClean="0"/>
              <a:t>）的程序开发技巧。</a:t>
            </a:r>
          </a:p>
          <a:p>
            <a:pPr marL="285750" indent="-285750">
              <a:buFont typeface="Arial" panose="020B0604020202020204" pitchFamily="34" charset="0"/>
              <a:buChar char="•"/>
            </a:pPr>
            <a:r>
              <a:rPr lang="en-US" altLang="zh-CN" dirty="0" smtClean="0"/>
              <a:t>Sun Certified Enterprise Architect for J2EE Technology</a:t>
            </a:r>
            <a:r>
              <a:rPr lang="zh-CN" altLang="en-US" dirty="0" smtClean="0"/>
              <a:t>（</a:t>
            </a:r>
            <a:r>
              <a:rPr lang="en-US" altLang="zh-CN" dirty="0" smtClean="0"/>
              <a:t>SCAJ</a:t>
            </a:r>
            <a:r>
              <a:rPr lang="zh-CN" altLang="en-US" dirty="0" smtClean="0"/>
              <a:t>）</a:t>
            </a:r>
          </a:p>
          <a:p>
            <a:pPr lvl="1"/>
            <a:r>
              <a:rPr lang="en-US" altLang="zh-CN" dirty="0" smtClean="0"/>
              <a:t>Java2 </a:t>
            </a:r>
            <a:r>
              <a:rPr lang="zh-CN" altLang="en-US" dirty="0"/>
              <a:t>企业级设计师认证是</a:t>
            </a:r>
            <a:r>
              <a:rPr lang="en-US" altLang="zh-CN" dirty="0"/>
              <a:t>Java </a:t>
            </a:r>
            <a:r>
              <a:rPr lang="zh-CN" altLang="en-US" dirty="0"/>
              <a:t>最高级的认证，测试对</a:t>
            </a:r>
            <a:r>
              <a:rPr lang="en-US" altLang="zh-CN" dirty="0"/>
              <a:t>J2EE </a:t>
            </a:r>
            <a:r>
              <a:rPr lang="zh-CN" altLang="en-US" dirty="0"/>
              <a:t>架构及其他系统整合的相关技术经验及能力。 </a:t>
            </a:r>
            <a:endParaRPr lang="en-US" altLang="zh-CN" dirty="0"/>
          </a:p>
        </p:txBody>
      </p:sp>
      <p:sp>
        <p:nvSpPr>
          <p:cNvPr id="7"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smtClean="0"/>
              <a:t>JAVA </a:t>
            </a:r>
            <a:r>
              <a:rPr lang="zh-CN" altLang="en-US" sz="3600" dirty="0" smtClean="0"/>
              <a:t>语言资格认证</a:t>
            </a:r>
            <a:endParaRPr lang="zh-CN" altLang="en-US" sz="3600" dirty="0"/>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8536294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zh-CN" altLang="en-US" dirty="0" smtClean="0"/>
              <a:t>简单</a:t>
            </a:r>
            <a:endParaRPr lang="en-US" altLang="zh-CN" dirty="0" smtClean="0"/>
          </a:p>
          <a:p>
            <a:r>
              <a:rPr lang="zh-CN" altLang="en-US" dirty="0" smtClean="0"/>
              <a:t>健壮（鲁棒的）</a:t>
            </a:r>
            <a:endParaRPr lang="en-US" altLang="zh-CN" dirty="0" smtClean="0"/>
          </a:p>
          <a:p>
            <a:r>
              <a:rPr lang="zh-CN" altLang="en-US" dirty="0" smtClean="0"/>
              <a:t>安全</a:t>
            </a:r>
            <a:endParaRPr lang="en-US" altLang="zh-CN" dirty="0" smtClean="0"/>
          </a:p>
          <a:p>
            <a:r>
              <a:rPr lang="zh-CN" altLang="en-US" dirty="0" smtClean="0"/>
              <a:t>动态性</a:t>
            </a:r>
            <a:endParaRPr lang="en-US" altLang="zh-CN" dirty="0" smtClean="0"/>
          </a:p>
          <a:p>
            <a:r>
              <a:rPr lang="zh-CN" altLang="en-US" dirty="0" smtClean="0"/>
              <a:t>面向对象</a:t>
            </a:r>
            <a:endParaRPr lang="en-US" altLang="zh-CN" dirty="0" smtClean="0"/>
          </a:p>
          <a:p>
            <a:r>
              <a:rPr lang="zh-CN" altLang="en-US" dirty="0" smtClean="0"/>
              <a:t>平台无关性</a:t>
            </a:r>
            <a:endParaRPr lang="en-US" altLang="zh-CN" dirty="0" smtClean="0"/>
          </a:p>
          <a:p>
            <a:endParaRPr lang="en-US" altLang="zh-CN" dirty="0" smtClean="0"/>
          </a:p>
          <a:p>
            <a:endParaRPr lang="zh-CN" altLang="en-US" dirty="0"/>
          </a:p>
        </p:txBody>
      </p:sp>
      <p:grpSp>
        <p:nvGrpSpPr>
          <p:cNvPr id="6" name="Group 3"/>
          <p:cNvGrpSpPr>
            <a:grpSpLocks/>
          </p:cNvGrpSpPr>
          <p:nvPr/>
        </p:nvGrpSpPr>
        <p:grpSpPr bwMode="auto">
          <a:xfrm>
            <a:off x="3267348" y="2034523"/>
            <a:ext cx="5005388" cy="3157538"/>
            <a:chOff x="264" y="569"/>
            <a:chExt cx="4204" cy="2652"/>
          </a:xfrm>
        </p:grpSpPr>
        <p:sp>
          <p:nvSpPr>
            <p:cNvPr id="7" name="Oval 4"/>
            <p:cNvSpPr>
              <a:spLocks noChangeArrowheads="1"/>
            </p:cNvSpPr>
            <p:nvPr/>
          </p:nvSpPr>
          <p:spPr bwMode="auto">
            <a:xfrm>
              <a:off x="964" y="2386"/>
              <a:ext cx="3504" cy="835"/>
            </a:xfrm>
            <a:prstGeom prst="ellipse">
              <a:avLst/>
            </a:prstGeom>
            <a:gradFill rotWithShape="0">
              <a:gsLst>
                <a:gs pos="0">
                  <a:srgbClr val="F7F9F2"/>
                </a:gs>
                <a:gs pos="100000">
                  <a:srgbClr val="C0C0C0"/>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8" name="Oval 5"/>
            <p:cNvSpPr>
              <a:spLocks noChangeArrowheads="1"/>
            </p:cNvSpPr>
            <p:nvPr/>
          </p:nvSpPr>
          <p:spPr bwMode="auto">
            <a:xfrm rot="20580000">
              <a:off x="507" y="1055"/>
              <a:ext cx="3630" cy="1900"/>
            </a:xfrm>
            <a:prstGeom prst="ellipse">
              <a:avLst/>
            </a:prstGeom>
            <a:gradFill rotWithShape="0">
              <a:gsLst>
                <a:gs pos="0">
                  <a:srgbClr val="ADADAD"/>
                </a:gs>
                <a:gs pos="50000">
                  <a:srgbClr val="808080"/>
                </a:gs>
                <a:gs pos="100000">
                  <a:srgbClr val="ADADAD"/>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9" name="Oval 6"/>
            <p:cNvSpPr>
              <a:spLocks noChangeArrowheads="1"/>
            </p:cNvSpPr>
            <p:nvPr/>
          </p:nvSpPr>
          <p:spPr bwMode="auto">
            <a:xfrm rot="20580000">
              <a:off x="543" y="953"/>
              <a:ext cx="3504" cy="1841"/>
            </a:xfrm>
            <a:prstGeom prst="ellipse">
              <a:avLst/>
            </a:prstGeom>
            <a:gradFill rotWithShape="0">
              <a:gsLst>
                <a:gs pos="0">
                  <a:srgbClr val="000000"/>
                </a:gs>
                <a:gs pos="100000">
                  <a:srgbClr val="2791BB"/>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0" name="AutoShape 7"/>
            <p:cNvSpPr>
              <a:spLocks noChangeArrowheads="1"/>
            </p:cNvSpPr>
            <p:nvPr/>
          </p:nvSpPr>
          <p:spPr bwMode="auto">
            <a:xfrm rot="20580000">
              <a:off x="490" y="938"/>
              <a:ext cx="3590" cy="1856"/>
            </a:xfrm>
            <a:custGeom>
              <a:avLst/>
              <a:gdLst>
                <a:gd name="G0" fmla="sin 10800 -3431658"/>
                <a:gd name="G1" fmla="+- G0 10800 0"/>
                <a:gd name="G2" fmla="cos 10800 -3431658"/>
                <a:gd name="G3" fmla="+- G2 10800 0"/>
                <a:gd name="G4" fmla="sin 10800 2199548"/>
                <a:gd name="G5" fmla="+- G4 10800 0"/>
                <a:gd name="G6" fmla="cos 10800 2199548"/>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0799 w 21600"/>
                <a:gd name="T13" fmla="*/ 2306 h 21600"/>
                <a:gd name="T14" fmla="*/ 21599 w 21600"/>
                <a:gd name="T15" fmla="*/ 16722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7394" y="2247"/>
                  </a:moveTo>
                  <a:cubicBezTo>
                    <a:pt x="20046" y="4292"/>
                    <a:pt x="21600" y="7451"/>
                    <a:pt x="21600" y="10800"/>
                  </a:cubicBezTo>
                  <a:cubicBezTo>
                    <a:pt x="21600" y="12923"/>
                    <a:pt x="20973" y="15000"/>
                    <a:pt x="19799" y="16770"/>
                  </a:cubicBezTo>
                  <a:lnTo>
                    <a:pt x="10800" y="10800"/>
                  </a:lnTo>
                  <a:close/>
                </a:path>
                <a:path w="21600" h="21600" fill="none">
                  <a:moveTo>
                    <a:pt x="17394" y="2247"/>
                  </a:moveTo>
                  <a:cubicBezTo>
                    <a:pt x="20046" y="4292"/>
                    <a:pt x="21600" y="7451"/>
                    <a:pt x="21600" y="10800"/>
                  </a:cubicBezTo>
                  <a:cubicBezTo>
                    <a:pt x="21600" y="12923"/>
                    <a:pt x="20973" y="15000"/>
                    <a:pt x="19799" y="16770"/>
                  </a:cubicBezTo>
                </a:path>
              </a:pathLst>
            </a:custGeom>
            <a:gradFill rotWithShape="0">
              <a:gsLst>
                <a:gs pos="0">
                  <a:srgbClr val="6699FF"/>
                </a:gs>
                <a:gs pos="100000">
                  <a:srgbClr val="9DBDFE"/>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1" name="AutoShape 8"/>
            <p:cNvSpPr>
              <a:spLocks noChangeArrowheads="1"/>
            </p:cNvSpPr>
            <p:nvPr/>
          </p:nvSpPr>
          <p:spPr bwMode="auto">
            <a:xfrm rot="20580000" flipH="1">
              <a:off x="523" y="940"/>
              <a:ext cx="3575" cy="1860"/>
            </a:xfrm>
            <a:custGeom>
              <a:avLst/>
              <a:gdLst>
                <a:gd name="G0" fmla="sin 10800 435006"/>
                <a:gd name="G1" fmla="+- G0 10800 0"/>
                <a:gd name="G2" fmla="cos 10800 435006"/>
                <a:gd name="G3" fmla="+- G2 10800 0"/>
                <a:gd name="G4" fmla="sin 10800 6537381"/>
                <a:gd name="G5" fmla="+- G4 10800 0"/>
                <a:gd name="G6" fmla="cos 10800 6537381"/>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9047 w 21600"/>
                <a:gd name="T13" fmla="*/ 10799 h 21600"/>
                <a:gd name="T14" fmla="*/ 21536 w 21600"/>
                <a:gd name="T15" fmla="*/ 215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21527" y="12048"/>
                  </a:moveTo>
                  <a:cubicBezTo>
                    <a:pt x="20894" y="17493"/>
                    <a:pt x="16281" y="21599"/>
                    <a:pt x="10800" y="21599"/>
                  </a:cubicBezTo>
                  <a:cubicBezTo>
                    <a:pt x="10186" y="21599"/>
                    <a:pt x="9574" y="21547"/>
                    <a:pt x="8969" y="21443"/>
                  </a:cubicBezTo>
                  <a:lnTo>
                    <a:pt x="10800" y="10800"/>
                  </a:lnTo>
                  <a:close/>
                </a:path>
                <a:path w="21600" h="21600" fill="none">
                  <a:moveTo>
                    <a:pt x="21527" y="12048"/>
                  </a:moveTo>
                  <a:cubicBezTo>
                    <a:pt x="20894" y="17493"/>
                    <a:pt x="16281" y="21599"/>
                    <a:pt x="10800" y="21599"/>
                  </a:cubicBezTo>
                  <a:cubicBezTo>
                    <a:pt x="10186" y="21599"/>
                    <a:pt x="9574" y="21547"/>
                    <a:pt x="8969" y="21443"/>
                  </a:cubicBezTo>
                </a:path>
              </a:pathLst>
            </a:custGeom>
            <a:gradFill rotWithShape="0">
              <a:gsLst>
                <a:gs pos="0">
                  <a:srgbClr val="009999"/>
                </a:gs>
                <a:gs pos="100000">
                  <a:srgbClr val="006A6A"/>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2" name="AutoShape 9"/>
            <p:cNvSpPr>
              <a:spLocks noChangeArrowheads="1"/>
            </p:cNvSpPr>
            <p:nvPr/>
          </p:nvSpPr>
          <p:spPr bwMode="auto">
            <a:xfrm rot="20580000">
              <a:off x="506" y="950"/>
              <a:ext cx="3562" cy="1786"/>
            </a:xfrm>
            <a:custGeom>
              <a:avLst/>
              <a:gdLst>
                <a:gd name="G0" fmla="sin 10800 -7674811"/>
                <a:gd name="G1" fmla="+- G0 10800 0"/>
                <a:gd name="G2" fmla="cos 10800 -7674811"/>
                <a:gd name="G3" fmla="+- G2 10800 0"/>
                <a:gd name="G4" fmla="sin 10800 -3086079"/>
                <a:gd name="G5" fmla="+- G4 10800 0"/>
                <a:gd name="G6" fmla="cos 10800 -3086079"/>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5836 w 21600"/>
                <a:gd name="T13" fmla="*/ 0 h 21600"/>
                <a:gd name="T14" fmla="*/ 18171 w 21600"/>
                <a:gd name="T15" fmla="*/ 107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5878" y="1186"/>
                  </a:moveTo>
                  <a:cubicBezTo>
                    <a:pt x="7401" y="406"/>
                    <a:pt x="9088" y="0"/>
                    <a:pt x="10800" y="0"/>
                  </a:cubicBezTo>
                  <a:cubicBezTo>
                    <a:pt x="13527" y="0"/>
                    <a:pt x="16154" y="1032"/>
                    <a:pt x="18152" y="2889"/>
                  </a:cubicBezTo>
                  <a:lnTo>
                    <a:pt x="10800" y="10800"/>
                  </a:lnTo>
                  <a:close/>
                </a:path>
                <a:path w="21600" h="21600" fill="none">
                  <a:moveTo>
                    <a:pt x="5878" y="1186"/>
                  </a:moveTo>
                  <a:cubicBezTo>
                    <a:pt x="7401" y="406"/>
                    <a:pt x="9088" y="0"/>
                    <a:pt x="10800" y="0"/>
                  </a:cubicBezTo>
                  <a:cubicBezTo>
                    <a:pt x="13527" y="0"/>
                    <a:pt x="16154" y="1032"/>
                    <a:pt x="18152" y="2889"/>
                  </a:cubicBezTo>
                </a:path>
              </a:pathLst>
            </a:custGeom>
            <a:gradFill rotWithShape="0">
              <a:gsLst>
                <a:gs pos="0">
                  <a:srgbClr val="496EB8"/>
                </a:gs>
                <a:gs pos="100000">
                  <a:srgbClr val="6699FF"/>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3" name="AutoShape 10"/>
            <p:cNvSpPr>
              <a:spLocks noChangeArrowheads="1"/>
            </p:cNvSpPr>
            <p:nvPr/>
          </p:nvSpPr>
          <p:spPr bwMode="auto">
            <a:xfrm rot="20580000" flipH="1">
              <a:off x="501" y="944"/>
              <a:ext cx="3592" cy="1850"/>
            </a:xfrm>
            <a:custGeom>
              <a:avLst/>
              <a:gdLst>
                <a:gd name="G0" fmla="sin 10800 -4418729"/>
                <a:gd name="G1" fmla="+- G0 10800 0"/>
                <a:gd name="G2" fmla="cos 10800 -4418729"/>
                <a:gd name="G3" fmla="+- G2 10800 0"/>
                <a:gd name="G4" fmla="sin 10800 1910808"/>
                <a:gd name="G5" fmla="+- G4 10800 0"/>
                <a:gd name="G6" fmla="cos 10800 1910808"/>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0799 w 21600"/>
                <a:gd name="T13" fmla="*/ 885 h 21600"/>
                <a:gd name="T14" fmla="*/ 21599 w 21600"/>
                <a:gd name="T15" fmla="*/ 1608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4945" y="827"/>
                  </a:moveTo>
                  <a:cubicBezTo>
                    <a:pt x="18974" y="2502"/>
                    <a:pt x="21600" y="6436"/>
                    <a:pt x="21600" y="10800"/>
                  </a:cubicBezTo>
                  <a:cubicBezTo>
                    <a:pt x="21600" y="12641"/>
                    <a:pt x="21128" y="14452"/>
                    <a:pt x="20231" y="16061"/>
                  </a:cubicBezTo>
                  <a:lnTo>
                    <a:pt x="10800" y="10800"/>
                  </a:lnTo>
                  <a:close/>
                </a:path>
                <a:path w="21600" h="21600" fill="none">
                  <a:moveTo>
                    <a:pt x="14945" y="827"/>
                  </a:moveTo>
                  <a:cubicBezTo>
                    <a:pt x="18974" y="2502"/>
                    <a:pt x="21600" y="6436"/>
                    <a:pt x="21600" y="10800"/>
                  </a:cubicBezTo>
                  <a:cubicBezTo>
                    <a:pt x="21600" y="12641"/>
                    <a:pt x="21128" y="14452"/>
                    <a:pt x="20231" y="16061"/>
                  </a:cubicBezTo>
                </a:path>
              </a:pathLst>
            </a:custGeom>
            <a:gradFill rotWithShape="0">
              <a:gsLst>
                <a:gs pos="0">
                  <a:srgbClr val="754617"/>
                </a:gs>
                <a:gs pos="100000">
                  <a:srgbClr val="FF9933"/>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4" name="未知"/>
            <p:cNvSpPr>
              <a:spLocks/>
            </p:cNvSpPr>
            <p:nvPr/>
          </p:nvSpPr>
          <p:spPr bwMode="auto">
            <a:xfrm>
              <a:off x="3059" y="1855"/>
              <a:ext cx="1105" cy="1120"/>
            </a:xfrm>
            <a:custGeom>
              <a:avLst/>
              <a:gdLst>
                <a:gd name="T0" fmla="*/ 9 w 1105"/>
                <a:gd name="T1" fmla="*/ 888 h 1120"/>
                <a:gd name="T2" fmla="*/ 1105 w 1105"/>
                <a:gd name="T3" fmla="*/ 0 h 1120"/>
                <a:gd name="T4" fmla="*/ 1081 w 1105"/>
                <a:gd name="T5" fmla="*/ 256 h 1120"/>
                <a:gd name="T6" fmla="*/ 705 w 1105"/>
                <a:gd name="T7" fmla="*/ 704 h 1120"/>
                <a:gd name="T8" fmla="*/ 17 w 1105"/>
                <a:gd name="T9" fmla="*/ 1120 h 1120"/>
                <a:gd name="T10" fmla="*/ 9 w 1105"/>
                <a:gd name="T11" fmla="*/ 888 h 1120"/>
              </a:gdLst>
              <a:ahLst/>
              <a:cxnLst>
                <a:cxn ang="0">
                  <a:pos x="T0" y="T1"/>
                </a:cxn>
                <a:cxn ang="0">
                  <a:pos x="T2" y="T3"/>
                </a:cxn>
                <a:cxn ang="0">
                  <a:pos x="T4" y="T5"/>
                </a:cxn>
                <a:cxn ang="0">
                  <a:pos x="T6" y="T7"/>
                </a:cxn>
                <a:cxn ang="0">
                  <a:pos x="T8" y="T9"/>
                </a:cxn>
                <a:cxn ang="0">
                  <a:pos x="T10" y="T11"/>
                </a:cxn>
              </a:cxnLst>
              <a:rect l="0" t="0" r="r" b="b"/>
              <a:pathLst>
                <a:path w="1105" h="1120">
                  <a:moveTo>
                    <a:pt x="9" y="888"/>
                  </a:moveTo>
                  <a:lnTo>
                    <a:pt x="1105" y="0"/>
                  </a:lnTo>
                  <a:lnTo>
                    <a:pt x="1081" y="256"/>
                  </a:lnTo>
                  <a:cubicBezTo>
                    <a:pt x="1014" y="373"/>
                    <a:pt x="882" y="560"/>
                    <a:pt x="705" y="704"/>
                  </a:cubicBezTo>
                  <a:cubicBezTo>
                    <a:pt x="528" y="848"/>
                    <a:pt x="133" y="1089"/>
                    <a:pt x="17" y="1120"/>
                  </a:cubicBezTo>
                  <a:cubicBezTo>
                    <a:pt x="0" y="1038"/>
                    <a:pt x="9" y="888"/>
                    <a:pt x="9" y="888"/>
                  </a:cubicBezTo>
                  <a:close/>
                </a:path>
              </a:pathLst>
            </a:custGeom>
            <a:gradFill rotWithShape="0">
              <a:gsLst>
                <a:gs pos="0">
                  <a:srgbClr val="969696"/>
                </a:gs>
                <a:gs pos="100000">
                  <a:srgbClr val="565656"/>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5" name="AutoShape 12"/>
            <p:cNvSpPr>
              <a:spLocks noChangeArrowheads="1"/>
            </p:cNvSpPr>
            <p:nvPr/>
          </p:nvSpPr>
          <p:spPr bwMode="auto">
            <a:xfrm rot="20520000">
              <a:off x="264" y="569"/>
              <a:ext cx="4111" cy="2381"/>
            </a:xfrm>
            <a:custGeom>
              <a:avLst/>
              <a:gdLst>
                <a:gd name="G0" fmla="sin 10800 2194128"/>
                <a:gd name="G1" fmla="+- G0 10800 0"/>
                <a:gd name="G2" fmla="cos 10800 2194128"/>
                <a:gd name="G3" fmla="+- G2 10800 0"/>
                <a:gd name="G4" fmla="sin 10800 5252739"/>
                <a:gd name="G5" fmla="+- G4 10800 0"/>
                <a:gd name="G6" fmla="cos 10800 5252739"/>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0799 w 21600"/>
                <a:gd name="T13" fmla="*/ 10799 h 21600"/>
                <a:gd name="T14" fmla="*/ 19831 w 21600"/>
                <a:gd name="T15" fmla="*/ 21425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9808" y="16757"/>
                  </a:moveTo>
                  <a:cubicBezTo>
                    <a:pt x="18167" y="19237"/>
                    <a:pt x="15577" y="20932"/>
                    <a:pt x="12647" y="21440"/>
                  </a:cubicBezTo>
                  <a:lnTo>
                    <a:pt x="10800" y="10800"/>
                  </a:lnTo>
                  <a:close/>
                </a:path>
                <a:path w="21600" h="21600" fill="none">
                  <a:moveTo>
                    <a:pt x="19808" y="16757"/>
                  </a:moveTo>
                  <a:cubicBezTo>
                    <a:pt x="18167" y="19237"/>
                    <a:pt x="15577" y="20932"/>
                    <a:pt x="12647" y="21440"/>
                  </a:cubicBezTo>
                </a:path>
              </a:pathLst>
            </a:custGeom>
            <a:gradFill rotWithShape="0">
              <a:gsLst>
                <a:gs pos="0">
                  <a:srgbClr val="969696"/>
                </a:gs>
                <a:gs pos="100000">
                  <a:srgbClr val="454545"/>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6" name="未知"/>
            <p:cNvSpPr>
              <a:spLocks/>
            </p:cNvSpPr>
            <p:nvPr/>
          </p:nvSpPr>
          <p:spPr bwMode="auto">
            <a:xfrm>
              <a:off x="2436" y="2069"/>
              <a:ext cx="648" cy="928"/>
            </a:xfrm>
            <a:custGeom>
              <a:avLst/>
              <a:gdLst>
                <a:gd name="T0" fmla="*/ 648 w 648"/>
                <a:gd name="T1" fmla="*/ 632 h 928"/>
                <a:gd name="T2" fmla="*/ 648 w 648"/>
                <a:gd name="T3" fmla="*/ 928 h 928"/>
                <a:gd name="T4" fmla="*/ 0 w 648"/>
                <a:gd name="T5" fmla="*/ 64 h 928"/>
                <a:gd name="T6" fmla="*/ 96 w 648"/>
                <a:gd name="T7" fmla="*/ 0 h 928"/>
                <a:gd name="T8" fmla="*/ 648 w 648"/>
                <a:gd name="T9" fmla="*/ 632 h 928"/>
              </a:gdLst>
              <a:ahLst/>
              <a:cxnLst>
                <a:cxn ang="0">
                  <a:pos x="T0" y="T1"/>
                </a:cxn>
                <a:cxn ang="0">
                  <a:pos x="T2" y="T3"/>
                </a:cxn>
                <a:cxn ang="0">
                  <a:pos x="T4" y="T5"/>
                </a:cxn>
                <a:cxn ang="0">
                  <a:pos x="T6" y="T7"/>
                </a:cxn>
                <a:cxn ang="0">
                  <a:pos x="T8" y="T9"/>
                </a:cxn>
              </a:cxnLst>
              <a:rect l="0" t="0" r="r" b="b"/>
              <a:pathLst>
                <a:path w="648" h="928">
                  <a:moveTo>
                    <a:pt x="648" y="632"/>
                  </a:moveTo>
                  <a:lnTo>
                    <a:pt x="648" y="928"/>
                  </a:lnTo>
                  <a:lnTo>
                    <a:pt x="0" y="64"/>
                  </a:lnTo>
                  <a:lnTo>
                    <a:pt x="96" y="0"/>
                  </a:lnTo>
                  <a:lnTo>
                    <a:pt x="648" y="632"/>
                  </a:lnTo>
                  <a:close/>
                </a:path>
              </a:pathLst>
            </a:custGeom>
            <a:gradFill rotWithShape="0">
              <a:gsLst>
                <a:gs pos="0">
                  <a:srgbClr val="969696"/>
                </a:gs>
                <a:gs pos="100000">
                  <a:srgbClr val="636363"/>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7" name="Oval 14"/>
            <p:cNvSpPr>
              <a:spLocks noChangeArrowheads="1"/>
            </p:cNvSpPr>
            <p:nvPr/>
          </p:nvSpPr>
          <p:spPr bwMode="auto">
            <a:xfrm rot="20580000">
              <a:off x="1463" y="1404"/>
              <a:ext cx="1698" cy="844"/>
            </a:xfrm>
            <a:prstGeom prst="ellipse">
              <a:avLst/>
            </a:prstGeom>
            <a:gradFill rotWithShape="0">
              <a:gsLst>
                <a:gs pos="0">
                  <a:srgbClr val="C0C0C0"/>
                </a:gs>
                <a:gs pos="50000">
                  <a:srgbClr val="000000"/>
                </a:gs>
                <a:gs pos="100000">
                  <a:srgbClr val="C0C0C0"/>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18" name="Text Box 15"/>
            <p:cNvSpPr txBox="1">
              <a:spLocks noChangeArrowheads="1"/>
            </p:cNvSpPr>
            <p:nvPr/>
          </p:nvSpPr>
          <p:spPr bwMode="auto">
            <a:xfrm>
              <a:off x="631" y="1825"/>
              <a:ext cx="912"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1050" b="1">
                  <a:solidFill>
                    <a:srgbClr val="FFFFFF"/>
                  </a:solidFill>
                  <a:latin typeface="Verdana" panose="020B0604030504040204" pitchFamily="34" charset="0"/>
                </a:rPr>
                <a:t>Platform</a:t>
              </a:r>
              <a:r>
                <a:rPr lang="zh-CN" altLang="en-US" sz="1050" b="1">
                  <a:solidFill>
                    <a:srgbClr val="FFFFFF"/>
                  </a:solidFill>
                  <a:latin typeface="Verdana" panose="020B0604030504040204" pitchFamily="34" charset="0"/>
                </a:rPr>
                <a:t> </a:t>
              </a:r>
            </a:p>
            <a:p>
              <a:pPr algn="ctr" eaLnBrk="0" hangingPunct="0"/>
              <a:r>
                <a:rPr lang="en-US" altLang="en-US" sz="1050" b="1">
                  <a:solidFill>
                    <a:srgbClr val="FFFFFF"/>
                  </a:solidFill>
                  <a:latin typeface="Verdana" panose="020B0604030504040204" pitchFamily="34" charset="0"/>
                </a:rPr>
                <a:t>independent</a:t>
              </a:r>
            </a:p>
          </p:txBody>
        </p:sp>
        <p:sp>
          <p:nvSpPr>
            <p:cNvPr id="19" name="Text Box 16"/>
            <p:cNvSpPr txBox="1">
              <a:spLocks noChangeArrowheads="1"/>
            </p:cNvSpPr>
            <p:nvPr/>
          </p:nvSpPr>
          <p:spPr bwMode="auto">
            <a:xfrm>
              <a:off x="2011" y="1057"/>
              <a:ext cx="548"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1050" b="1">
                  <a:solidFill>
                    <a:srgbClr val="FFFFFF"/>
                  </a:solidFill>
                  <a:latin typeface="Verdana" panose="020B0604030504040204" pitchFamily="34" charset="0"/>
                </a:rPr>
                <a:t>Simple</a:t>
              </a:r>
            </a:p>
          </p:txBody>
        </p:sp>
        <p:sp>
          <p:nvSpPr>
            <p:cNvPr id="20" name="Text Box 17"/>
            <p:cNvSpPr txBox="1">
              <a:spLocks noChangeArrowheads="1"/>
            </p:cNvSpPr>
            <p:nvPr/>
          </p:nvSpPr>
          <p:spPr bwMode="auto">
            <a:xfrm>
              <a:off x="3114" y="1249"/>
              <a:ext cx="650"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1050" b="1">
                  <a:solidFill>
                    <a:srgbClr val="FFFFFF"/>
                  </a:solidFill>
                  <a:latin typeface="Verdana" panose="020B0604030504040204" pitchFamily="34" charset="0"/>
                </a:rPr>
                <a:t>Object</a:t>
              </a:r>
            </a:p>
            <a:p>
              <a:pPr algn="ctr" eaLnBrk="0" hangingPunct="0"/>
              <a:r>
                <a:rPr lang="en-US" altLang="en-US" sz="1050" b="1">
                  <a:solidFill>
                    <a:srgbClr val="FFFFFF"/>
                  </a:solidFill>
                  <a:latin typeface="Verdana" panose="020B0604030504040204" pitchFamily="34" charset="0"/>
                </a:rPr>
                <a:t>oriented</a:t>
              </a:r>
            </a:p>
          </p:txBody>
        </p:sp>
        <p:sp>
          <p:nvSpPr>
            <p:cNvPr id="21" name="Text Box 18"/>
            <p:cNvSpPr txBox="1">
              <a:spLocks noChangeArrowheads="1"/>
            </p:cNvSpPr>
            <p:nvPr/>
          </p:nvSpPr>
          <p:spPr bwMode="auto">
            <a:xfrm>
              <a:off x="2382" y="2023"/>
              <a:ext cx="1789" cy="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eaLnBrk="0" hangingPunct="0"/>
              <a:r>
                <a:rPr lang="en-US" altLang="en-US" sz="1350" b="1" dirty="0">
                  <a:solidFill>
                    <a:srgbClr val="FFFFFF"/>
                  </a:solidFill>
                  <a:latin typeface="Verdana" panose="020B0604030504040204" pitchFamily="34" charset="0"/>
                </a:rPr>
                <a:t>      </a:t>
              </a:r>
              <a:r>
                <a:rPr lang="en-US" altLang="en-US" sz="1050" b="1" dirty="0">
                  <a:solidFill>
                    <a:srgbClr val="FFFFFF"/>
                  </a:solidFill>
                  <a:latin typeface="Verdana" panose="020B0604030504040204" pitchFamily="34" charset="0"/>
                </a:rPr>
                <a:t>Distributed</a:t>
              </a:r>
              <a:r>
                <a:rPr lang="zh-CN" altLang="en-US" sz="1050" b="1" dirty="0">
                  <a:solidFill>
                    <a:srgbClr val="FFFFFF"/>
                  </a:solidFill>
                  <a:latin typeface="Verdana" panose="020B0604030504040204" pitchFamily="34" charset="0"/>
                </a:rPr>
                <a:t>、</a:t>
              </a:r>
              <a:r>
                <a:rPr lang="en-US" altLang="en-US" sz="1050" b="1" dirty="0">
                  <a:solidFill>
                    <a:srgbClr val="FFFFFF"/>
                  </a:solidFill>
                  <a:latin typeface="Verdana" panose="020B0604030504040204" pitchFamily="34" charset="0"/>
                </a:rPr>
                <a:t>Dynamic</a:t>
              </a:r>
              <a:endParaRPr lang="en-US" altLang="en-US" sz="1350" b="1" dirty="0">
                <a:solidFill>
                  <a:srgbClr val="FFFFFF"/>
                </a:solidFill>
                <a:latin typeface="Verdana" panose="020B0604030504040204" pitchFamily="34" charset="0"/>
              </a:endParaRPr>
            </a:p>
            <a:p>
              <a:pPr eaLnBrk="0" hangingPunct="0"/>
              <a:r>
                <a:rPr lang="en-US" altLang="en-US" sz="1350" b="1" dirty="0">
                  <a:solidFill>
                    <a:srgbClr val="FFFFFF"/>
                  </a:solidFill>
                  <a:latin typeface="Verdana" panose="020B0604030504040204" pitchFamily="34" charset="0"/>
                </a:rPr>
                <a:t>      </a:t>
              </a:r>
              <a:r>
                <a:rPr lang="en-US" altLang="en-US" sz="1050" b="1" dirty="0">
                  <a:solidFill>
                    <a:srgbClr val="FFFFFF"/>
                  </a:solidFill>
                  <a:latin typeface="Verdana" panose="020B0604030504040204" pitchFamily="34" charset="0"/>
                </a:rPr>
                <a:t>Reliable</a:t>
              </a:r>
              <a:r>
                <a:rPr lang="en-US" altLang="en-US" sz="1350" b="1" dirty="0">
                  <a:solidFill>
                    <a:srgbClr val="FFFFFF"/>
                  </a:solidFill>
                  <a:latin typeface="Verdana" panose="020B0604030504040204" pitchFamily="34" charset="0"/>
                </a:rPr>
                <a:t>、</a:t>
              </a:r>
              <a:r>
                <a:rPr lang="zh-CN" altLang="en-US" sz="1050" b="1" dirty="0">
                  <a:solidFill>
                    <a:srgbClr val="FFFFFF"/>
                  </a:solidFill>
                  <a:latin typeface="Verdana" panose="020B0604030504040204" pitchFamily="34" charset="0"/>
                </a:rPr>
                <a:t>Security</a:t>
              </a:r>
            </a:p>
            <a:p>
              <a:pPr eaLnBrk="0" hangingPunct="0"/>
              <a:r>
                <a:rPr lang="en-US" altLang="en-US" sz="1350" b="1" dirty="0">
                  <a:solidFill>
                    <a:srgbClr val="FFFFFF"/>
                  </a:solidFill>
                  <a:latin typeface="Verdana" panose="020B0604030504040204" pitchFamily="34" charset="0"/>
                </a:rPr>
                <a:t>         </a:t>
              </a:r>
              <a:r>
                <a:rPr lang="en-US" altLang="en-US" sz="1350" b="1" dirty="0">
                  <a:solidFill>
                    <a:srgbClr val="FFFFFF"/>
                  </a:solidFill>
                </a:rPr>
                <a:t>……</a:t>
              </a:r>
              <a:endParaRPr lang="en-US" altLang="en-US" sz="1350" b="1" dirty="0">
                <a:solidFill>
                  <a:srgbClr val="FFFFFF"/>
                </a:solidFill>
                <a:latin typeface="Verdana" panose="020B0604030504040204" pitchFamily="34" charset="0"/>
              </a:endParaRPr>
            </a:p>
          </p:txBody>
        </p:sp>
        <p:sp>
          <p:nvSpPr>
            <p:cNvPr id="22" name="Text Box 19"/>
            <p:cNvSpPr txBox="1">
              <a:spLocks noChangeArrowheads="1"/>
            </p:cNvSpPr>
            <p:nvPr/>
          </p:nvSpPr>
          <p:spPr bwMode="auto">
            <a:xfrm>
              <a:off x="1327" y="2449"/>
              <a:ext cx="1050"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en-US" sz="1050" b="1">
                  <a:solidFill>
                    <a:srgbClr val="FFFFFF"/>
                  </a:solidFill>
                  <a:latin typeface="Verdana" panose="020B0604030504040204" pitchFamily="34" charset="0"/>
                </a:rPr>
                <a:t>Multithreading</a:t>
              </a:r>
            </a:p>
          </p:txBody>
        </p:sp>
        <p:sp>
          <p:nvSpPr>
            <p:cNvPr id="23" name="未知"/>
            <p:cNvSpPr>
              <a:spLocks/>
            </p:cNvSpPr>
            <p:nvPr/>
          </p:nvSpPr>
          <p:spPr bwMode="auto">
            <a:xfrm>
              <a:off x="2385" y="2205"/>
              <a:ext cx="544" cy="680"/>
            </a:xfrm>
            <a:custGeom>
              <a:avLst/>
              <a:gdLst>
                <a:gd name="T0" fmla="*/ 0 w 544"/>
                <a:gd name="T1" fmla="*/ 16 h 680"/>
                <a:gd name="T2" fmla="*/ 256 w 544"/>
                <a:gd name="T3" fmla="*/ 528 h 680"/>
                <a:gd name="T4" fmla="*/ 264 w 544"/>
                <a:gd name="T5" fmla="*/ 680 h 680"/>
                <a:gd name="T6" fmla="*/ 448 w 544"/>
                <a:gd name="T7" fmla="*/ 624 h 680"/>
                <a:gd name="T8" fmla="*/ 544 w 544"/>
                <a:gd name="T9" fmla="*/ 576 h 680"/>
                <a:gd name="T10" fmla="*/ 112 w 544"/>
                <a:gd name="T11" fmla="*/ 0 h 680"/>
                <a:gd name="T12" fmla="*/ 0 w 544"/>
                <a:gd name="T13" fmla="*/ 16 h 680"/>
              </a:gdLst>
              <a:ahLst/>
              <a:cxnLst>
                <a:cxn ang="0">
                  <a:pos x="T0" y="T1"/>
                </a:cxn>
                <a:cxn ang="0">
                  <a:pos x="T2" y="T3"/>
                </a:cxn>
                <a:cxn ang="0">
                  <a:pos x="T4" y="T5"/>
                </a:cxn>
                <a:cxn ang="0">
                  <a:pos x="T6" y="T7"/>
                </a:cxn>
                <a:cxn ang="0">
                  <a:pos x="T8" y="T9"/>
                </a:cxn>
                <a:cxn ang="0">
                  <a:pos x="T10" y="T11"/>
                </a:cxn>
                <a:cxn ang="0">
                  <a:pos x="T12" y="T13"/>
                </a:cxn>
              </a:cxnLst>
              <a:rect l="0" t="0" r="r" b="b"/>
              <a:pathLst>
                <a:path w="544" h="680">
                  <a:moveTo>
                    <a:pt x="0" y="16"/>
                  </a:moveTo>
                  <a:lnTo>
                    <a:pt x="256" y="528"/>
                  </a:lnTo>
                  <a:lnTo>
                    <a:pt x="264" y="680"/>
                  </a:lnTo>
                  <a:lnTo>
                    <a:pt x="448" y="624"/>
                  </a:lnTo>
                  <a:lnTo>
                    <a:pt x="544" y="576"/>
                  </a:lnTo>
                  <a:lnTo>
                    <a:pt x="112" y="0"/>
                  </a:lnTo>
                  <a:lnTo>
                    <a:pt x="0" y="16"/>
                  </a:lnTo>
                  <a:close/>
                </a:path>
              </a:pathLst>
            </a:custGeom>
            <a:gradFill rotWithShape="0">
              <a:gsLst>
                <a:gs pos="0">
                  <a:srgbClr val="6699FF"/>
                </a:gs>
                <a:gs pos="100000">
                  <a:srgbClr val="98BAFE">
                    <a:alpha val="18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sp>
          <p:nvSpPr>
            <p:cNvPr id="24" name="Oval 21"/>
            <p:cNvSpPr>
              <a:spLocks noChangeArrowheads="1"/>
            </p:cNvSpPr>
            <p:nvPr/>
          </p:nvSpPr>
          <p:spPr bwMode="auto">
            <a:xfrm rot="20580000">
              <a:off x="1527" y="1563"/>
              <a:ext cx="1629" cy="687"/>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350"/>
            </a:p>
          </p:txBody>
        </p:sp>
      </p:grpSp>
      <p:sp>
        <p:nvSpPr>
          <p:cNvPr id="27" name="标题 1"/>
          <p:cNvSpPr txBox="1">
            <a:spLocks/>
          </p:cNvSpPr>
          <p:nvPr/>
        </p:nvSpPr>
        <p:spPr>
          <a:xfrm>
            <a:off x="628650" y="564632"/>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smtClean="0"/>
              <a:t>Why JAVA</a:t>
            </a:r>
            <a:r>
              <a:rPr lang="zh-CN" altLang="en-US" sz="4000" b="1" dirty="0" smtClean="0"/>
              <a:t>？？</a:t>
            </a:r>
            <a:endParaRPr lang="zh-CN" altLang="en-US" sz="4000" b="1" dirty="0"/>
          </a:p>
        </p:txBody>
      </p:sp>
      <p:sp>
        <p:nvSpPr>
          <p:cNvPr id="28"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9395704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zh-CN" altLang="en-US" b="1" dirty="0" smtClean="0"/>
              <a:t>简单的</a:t>
            </a:r>
            <a:endParaRPr lang="en-US" altLang="zh-CN" b="1" dirty="0"/>
          </a:p>
        </p:txBody>
      </p:sp>
      <p:sp>
        <p:nvSpPr>
          <p:cNvPr id="357379" name="Rectangle 3"/>
          <p:cNvSpPr>
            <a:spLocks noGrp="1" noChangeArrowheads="1"/>
          </p:cNvSpPr>
          <p:nvPr>
            <p:ph idx="1"/>
          </p:nvPr>
        </p:nvSpPr>
        <p:spPr>
          <a:xfrm>
            <a:off x="457200" y="1752600"/>
            <a:ext cx="8229600" cy="4343400"/>
          </a:xfrm>
          <a:noFill/>
          <a:extLst>
            <a:ext uri="{909E8E84-426E-40DD-AFC4-6F175D3DCCD1}">
              <a14:hiddenFill xmlns:a14="http://schemas.microsoft.com/office/drawing/2010/main">
                <a:solidFill>
                  <a:schemeClr val="tx1"/>
                </a:solidFill>
              </a14:hiddenFill>
            </a:ext>
          </a:extLst>
        </p:spPr>
        <p:txBody>
          <a:bodyPr/>
          <a:lstStyle/>
          <a:p>
            <a:pPr>
              <a:lnSpc>
                <a:spcPct val="90000"/>
              </a:lnSpc>
            </a:pPr>
            <a:r>
              <a:rPr lang="en-US" altLang="zh-CN" b="1" dirty="0"/>
              <a:t>Has a small set of Language Constructs</a:t>
            </a:r>
          </a:p>
          <a:p>
            <a:pPr>
              <a:lnSpc>
                <a:spcPct val="90000"/>
              </a:lnSpc>
            </a:pPr>
            <a:r>
              <a:rPr lang="en-US" altLang="zh-CN" b="1" dirty="0"/>
              <a:t>Borrows the C and C++ syntax</a:t>
            </a:r>
          </a:p>
          <a:p>
            <a:pPr>
              <a:lnSpc>
                <a:spcPct val="90000"/>
              </a:lnSpc>
            </a:pPr>
            <a:r>
              <a:rPr lang="en-US" altLang="zh-CN" b="1" dirty="0"/>
              <a:t>Is free from pointers</a:t>
            </a:r>
          </a:p>
          <a:p>
            <a:pPr>
              <a:lnSpc>
                <a:spcPct val="90000"/>
              </a:lnSpc>
            </a:pPr>
            <a:r>
              <a:rPr lang="en-US" altLang="zh-CN" b="1" dirty="0"/>
              <a:t>Uses garbage collection for memory management</a:t>
            </a:r>
          </a:p>
          <a:p>
            <a:pPr>
              <a:lnSpc>
                <a:spcPct val="90000"/>
              </a:lnSpc>
            </a:pPr>
            <a:r>
              <a:rPr lang="en-US" altLang="zh-CN" b="1" dirty="0"/>
              <a:t>Does not use header files and preprocessors</a:t>
            </a:r>
          </a:p>
        </p:txBody>
      </p:sp>
      <p:sp>
        <p:nvSpPr>
          <p:cNvPr id="7"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27334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628650" y="365126"/>
            <a:ext cx="7886700" cy="1042495"/>
          </a:xfrm>
        </p:spPr>
        <p:txBody>
          <a:bodyPr/>
          <a:lstStyle/>
          <a:p>
            <a:r>
              <a:rPr lang="zh-CN" altLang="en-US" sz="4000" b="1" dirty="0" smtClean="0"/>
              <a:t>面向对象的</a:t>
            </a:r>
            <a:endParaRPr lang="en-US" altLang="zh-CN" b="1" dirty="0"/>
          </a:p>
        </p:txBody>
      </p:sp>
      <p:sp>
        <p:nvSpPr>
          <p:cNvPr id="358403" name="Rectangle 3"/>
          <p:cNvSpPr>
            <a:spLocks noGrp="1" noChangeArrowheads="1"/>
          </p:cNvSpPr>
          <p:nvPr>
            <p:ph idx="1"/>
          </p:nvPr>
        </p:nvSpPr>
        <p:spPr>
          <a:xfrm>
            <a:off x="304800" y="1676400"/>
            <a:ext cx="8540750" cy="4194175"/>
          </a:xfrm>
          <a:noFill/>
          <a:extLst>
            <a:ext uri="{909E8E84-426E-40DD-AFC4-6F175D3DCCD1}">
              <a14:hiddenFill xmlns:a14="http://schemas.microsoft.com/office/drawing/2010/main">
                <a:solidFill>
                  <a:schemeClr val="tx1"/>
                </a:solidFill>
              </a14:hiddenFill>
            </a:ext>
          </a:extLst>
        </p:spPr>
        <p:txBody>
          <a:bodyPr/>
          <a:lstStyle/>
          <a:p>
            <a:pPr>
              <a:lnSpc>
                <a:spcPct val="90000"/>
              </a:lnSpc>
            </a:pPr>
            <a:r>
              <a:rPr lang="en-US" altLang="zh-CN" b="1" dirty="0"/>
              <a:t>Not hybrid like C</a:t>
            </a:r>
            <a:r>
              <a:rPr lang="en-US" altLang="zh-CN" b="1" dirty="0" smtClean="0"/>
              <a:t>++(</a:t>
            </a:r>
            <a:r>
              <a:rPr lang="zh-CN" altLang="en-US" b="1" dirty="0" smtClean="0"/>
              <a:t>不混杂</a:t>
            </a:r>
            <a:r>
              <a:rPr lang="en-US" altLang="zh-CN" b="1" dirty="0" smtClean="0"/>
              <a:t>)</a:t>
            </a:r>
            <a:endParaRPr lang="en-US" altLang="zh-CN" b="1" dirty="0"/>
          </a:p>
          <a:p>
            <a:pPr>
              <a:lnSpc>
                <a:spcPct val="90000"/>
              </a:lnSpc>
            </a:pPr>
            <a:r>
              <a:rPr lang="en-US" altLang="zh-CN" b="1" dirty="0"/>
              <a:t>Supports the basic notions of OO:</a:t>
            </a:r>
          </a:p>
          <a:p>
            <a:pPr lvl="1">
              <a:lnSpc>
                <a:spcPct val="90000"/>
              </a:lnSpc>
            </a:pPr>
            <a:r>
              <a:rPr lang="en-US" altLang="zh-CN" b="1" dirty="0">
                <a:solidFill>
                  <a:srgbClr val="FF0000"/>
                </a:solidFill>
              </a:rPr>
              <a:t>Abstraction</a:t>
            </a:r>
          </a:p>
          <a:p>
            <a:pPr lvl="1">
              <a:lnSpc>
                <a:spcPct val="90000"/>
              </a:lnSpc>
            </a:pPr>
            <a:r>
              <a:rPr lang="en-US" altLang="zh-CN" b="1" dirty="0">
                <a:solidFill>
                  <a:srgbClr val="FF0000"/>
                </a:solidFill>
              </a:rPr>
              <a:t>Modularity</a:t>
            </a:r>
          </a:p>
          <a:p>
            <a:pPr lvl="1">
              <a:lnSpc>
                <a:spcPct val="90000"/>
              </a:lnSpc>
            </a:pPr>
            <a:r>
              <a:rPr lang="en-US" altLang="zh-CN" b="1" dirty="0">
                <a:solidFill>
                  <a:srgbClr val="FF0000"/>
                </a:solidFill>
              </a:rPr>
              <a:t>Encapsulation</a:t>
            </a:r>
          </a:p>
          <a:p>
            <a:pPr lvl="1">
              <a:lnSpc>
                <a:spcPct val="90000"/>
              </a:lnSpc>
            </a:pPr>
            <a:r>
              <a:rPr lang="en-US" altLang="zh-CN" b="1" dirty="0">
                <a:solidFill>
                  <a:srgbClr val="FF0000"/>
                </a:solidFill>
              </a:rPr>
              <a:t>Hierarchy</a:t>
            </a:r>
          </a:p>
          <a:p>
            <a:pPr lvl="1">
              <a:lnSpc>
                <a:spcPct val="90000"/>
              </a:lnSpc>
            </a:pPr>
            <a:r>
              <a:rPr lang="en-US" altLang="zh-CN" b="1" dirty="0">
                <a:solidFill>
                  <a:srgbClr val="FF0000"/>
                </a:solidFill>
              </a:rPr>
              <a:t>Typing</a:t>
            </a:r>
          </a:p>
          <a:p>
            <a:pPr lvl="1">
              <a:lnSpc>
                <a:spcPct val="90000"/>
              </a:lnSpc>
            </a:pPr>
            <a:r>
              <a:rPr lang="en-US" altLang="zh-CN" b="1" dirty="0">
                <a:solidFill>
                  <a:srgbClr val="FF0000"/>
                </a:solidFill>
              </a:rPr>
              <a:t>Concurrency</a:t>
            </a:r>
          </a:p>
          <a:p>
            <a:pPr lvl="1">
              <a:lnSpc>
                <a:spcPct val="90000"/>
              </a:lnSpc>
            </a:pPr>
            <a:r>
              <a:rPr lang="en-US" altLang="zh-CN" b="1" dirty="0" err="1">
                <a:solidFill>
                  <a:srgbClr val="FF0000"/>
                </a:solidFill>
              </a:rPr>
              <a:t>Persistance</a:t>
            </a:r>
            <a:r>
              <a:rPr lang="en-US" altLang="zh-CN" b="1" dirty="0">
                <a:solidFill>
                  <a:srgbClr val="FF0000"/>
                </a:solidFill>
              </a:rPr>
              <a:t> </a:t>
            </a:r>
          </a:p>
        </p:txBody>
      </p:sp>
      <p:pic>
        <p:nvPicPr>
          <p:cNvPr id="358404" name="Picture 4" descr="java%20object%20orien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124200"/>
            <a:ext cx="2819400" cy="2341563"/>
          </a:xfrm>
          <a:prstGeom prst="rect">
            <a:avLst/>
          </a:prstGeom>
          <a:noFill/>
          <a:extLst>
            <a:ext uri="{909E8E84-426E-40DD-AFC4-6F175D3DCCD1}">
              <a14:hiddenFill xmlns:a14="http://schemas.microsoft.com/office/drawing/2010/main">
                <a:solidFill>
                  <a:srgbClr val="FFFFFF"/>
                </a:solidFill>
              </a14:hiddenFill>
            </a:ext>
          </a:extLst>
        </p:spPr>
      </p:pic>
      <p:sp>
        <p:nvSpPr>
          <p:cNvPr id="8"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217476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534400" cy="3248025"/>
          </a:xfrm>
          <a:prstGeom prst="rect">
            <a:avLst/>
          </a:prstGeom>
          <a:noFill/>
          <a:extLst>
            <a:ext uri="{909E8E84-426E-40DD-AFC4-6F175D3DCCD1}">
              <a14:hiddenFill xmlns:a14="http://schemas.microsoft.com/office/drawing/2010/main">
                <a:solidFill>
                  <a:srgbClr val="FFFFFF"/>
                </a:solidFill>
              </a14:hiddenFill>
            </a:ext>
          </a:extLst>
        </p:spPr>
      </p:pic>
      <p:sp>
        <p:nvSpPr>
          <p:cNvPr id="6" name="Line 13"/>
          <p:cNvSpPr>
            <a:spLocks noChangeShapeType="1"/>
          </p:cNvSpPr>
          <p:nvPr/>
        </p:nvSpPr>
        <p:spPr bwMode="auto">
          <a:xfrm>
            <a:off x="609600" y="1407621"/>
            <a:ext cx="7620000" cy="0"/>
          </a:xfrm>
          <a:prstGeom prst="line">
            <a:avLst/>
          </a:prstGeom>
          <a:noFill/>
          <a:ln w="9525">
            <a:solidFill>
              <a:schemeClr val="tx1"/>
            </a:solidFill>
            <a:round/>
            <a:headEnd/>
            <a:tailEnd/>
          </a:ln>
        </p:spPr>
        <p:txBody>
          <a:bodyPr anchor="ctr">
            <a:spAutoFit/>
          </a:bodyPr>
          <a:lstStyle/>
          <a:p>
            <a:endParaRPr lang="zh-CN" altLang="en-US"/>
          </a:p>
        </p:txBody>
      </p:sp>
      <p:sp>
        <p:nvSpPr>
          <p:cNvPr id="7" name="Rectangle 2"/>
          <p:cNvSpPr txBox="1">
            <a:spLocks noChangeArrowheads="1"/>
          </p:cNvSpPr>
          <p:nvPr/>
        </p:nvSpPr>
        <p:spPr>
          <a:xfrm>
            <a:off x="609600" y="500900"/>
            <a:ext cx="7886700" cy="79034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4000" b="1" dirty="0" smtClean="0"/>
              <a:t>面向对象的</a:t>
            </a:r>
            <a:endParaRPr lang="en-US" altLang="zh-CN" b="1" dirty="0" smtClean="0"/>
          </a:p>
        </p:txBody>
      </p:sp>
    </p:spTree>
    <p:extLst>
      <p:ext uri="{BB962C8B-B14F-4D97-AF65-F5344CB8AC3E}">
        <p14:creationId xmlns:p14="http://schemas.microsoft.com/office/powerpoint/2010/main" val="2210194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28650" y="618057"/>
            <a:ext cx="7886700" cy="757092"/>
          </a:xfrm>
        </p:spPr>
        <p:txBody>
          <a:bodyPr>
            <a:normAutofit/>
          </a:bodyPr>
          <a:lstStyle/>
          <a:p>
            <a:pPr>
              <a:lnSpc>
                <a:spcPct val="80000"/>
              </a:lnSpc>
            </a:pPr>
            <a:r>
              <a:rPr kumimoji="1" lang="zh-CN" altLang="en-US" sz="3600" b="1" dirty="0"/>
              <a:t>分布的</a:t>
            </a:r>
            <a:r>
              <a:rPr kumimoji="1" lang="en-US" altLang="zh-CN" sz="3600" b="1" dirty="0"/>
              <a:t> </a:t>
            </a:r>
          </a:p>
        </p:txBody>
      </p:sp>
      <p:sp>
        <p:nvSpPr>
          <p:cNvPr id="359427" name="Rectangle 3"/>
          <p:cNvSpPr>
            <a:spLocks noGrp="1" noChangeArrowheads="1"/>
          </p:cNvSpPr>
          <p:nvPr>
            <p:ph idx="1"/>
          </p:nvPr>
        </p:nvSpPr>
        <p:spPr>
          <a:noFill/>
          <a:extLst>
            <a:ext uri="{909E8E84-426E-40DD-AFC4-6F175D3DCCD1}">
              <a14:hiddenFill xmlns:a14="http://schemas.microsoft.com/office/drawing/2010/main">
                <a:solidFill>
                  <a:schemeClr val="tx1"/>
                </a:solidFill>
              </a14:hiddenFill>
            </a:ext>
          </a:extLst>
        </p:spPr>
        <p:txBody>
          <a:bodyPr/>
          <a:lstStyle/>
          <a:p>
            <a:r>
              <a:rPr lang="en-US" altLang="zh-CN" b="1" dirty="0"/>
              <a:t>Works on a variety of platforms</a:t>
            </a:r>
          </a:p>
          <a:p>
            <a:r>
              <a:rPr lang="en-US" altLang="zh-CN" b="1" dirty="0"/>
              <a:t>Provides support for:</a:t>
            </a:r>
          </a:p>
          <a:p>
            <a:pPr lvl="1"/>
            <a:r>
              <a:rPr lang="en-US" altLang="zh-CN" b="1" dirty="0">
                <a:solidFill>
                  <a:srgbClr val="FF0000"/>
                </a:solidFill>
              </a:rPr>
              <a:t>networking </a:t>
            </a:r>
          </a:p>
          <a:p>
            <a:pPr lvl="1"/>
            <a:r>
              <a:rPr lang="en-US" altLang="zh-CN" b="1" dirty="0">
                <a:solidFill>
                  <a:srgbClr val="FF0000"/>
                </a:solidFill>
              </a:rPr>
              <a:t>internet</a:t>
            </a:r>
          </a:p>
          <a:p>
            <a:pPr lvl="1"/>
            <a:r>
              <a:rPr lang="en-US" altLang="zh-CN" b="1" dirty="0">
                <a:solidFill>
                  <a:srgbClr val="FF0000"/>
                </a:solidFill>
              </a:rPr>
              <a:t>Remote Method Invocation</a:t>
            </a:r>
          </a:p>
          <a:p>
            <a:pPr lvl="1"/>
            <a:r>
              <a:rPr lang="en-US" altLang="zh-CN" b="1" dirty="0" err="1">
                <a:solidFill>
                  <a:srgbClr val="FF0000"/>
                </a:solidFill>
              </a:rPr>
              <a:t>Corba</a:t>
            </a:r>
            <a:r>
              <a:rPr lang="en-US" altLang="zh-CN" b="1" dirty="0">
                <a:solidFill>
                  <a:srgbClr val="FF0000"/>
                </a:solidFill>
              </a:rPr>
              <a:t> </a:t>
            </a:r>
          </a:p>
        </p:txBody>
      </p:sp>
      <p:pic>
        <p:nvPicPr>
          <p:cNvPr id="359429" name="Picture 5" descr="java%20distribu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810000"/>
            <a:ext cx="2135188"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Line 13"/>
          <p:cNvSpPr>
            <a:spLocks noChangeShapeType="1"/>
          </p:cNvSpPr>
          <p:nvPr/>
        </p:nvSpPr>
        <p:spPr bwMode="auto">
          <a:xfrm>
            <a:off x="609600" y="1532312"/>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33129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What You Can Learn From a Course</a:t>
            </a:r>
            <a:endParaRPr lang="zh-CN" altLang="en-US" dirty="0"/>
          </a:p>
        </p:txBody>
      </p:sp>
      <p:sp>
        <p:nvSpPr>
          <p:cNvPr id="3" name="内容占位符 2"/>
          <p:cNvSpPr>
            <a:spLocks noGrp="1"/>
          </p:cNvSpPr>
          <p:nvPr>
            <p:ph idx="1"/>
          </p:nvPr>
        </p:nvSpPr>
        <p:spPr>
          <a:xfrm>
            <a:off x="791788" y="2226469"/>
            <a:ext cx="2736966" cy="3263504"/>
          </a:xfrm>
        </p:spPr>
        <p:txBody>
          <a:bodyPr>
            <a:normAutofit/>
          </a:bodyPr>
          <a:lstStyle/>
          <a:p>
            <a:r>
              <a:rPr lang="en-US" altLang="zh-CN" dirty="0"/>
              <a:t>What it is.</a:t>
            </a:r>
          </a:p>
          <a:p>
            <a:endParaRPr lang="en-US" altLang="zh-CN" dirty="0"/>
          </a:p>
          <a:p>
            <a:r>
              <a:rPr lang="en-US" altLang="zh-CN" dirty="0"/>
              <a:t>How to Use it.</a:t>
            </a:r>
          </a:p>
          <a:p>
            <a:endParaRPr lang="en-US" altLang="zh-CN" dirty="0"/>
          </a:p>
          <a:p>
            <a:r>
              <a:rPr lang="en-US" altLang="zh-CN" dirty="0"/>
              <a:t>Methods and tricks.</a:t>
            </a:r>
          </a:p>
          <a:p>
            <a:endParaRPr lang="en-US" altLang="zh-CN" dirty="0"/>
          </a:p>
          <a:p>
            <a:r>
              <a:rPr lang="en-US" altLang="zh-CN" sz="2700" b="1" dirty="0"/>
              <a:t>Habits.</a:t>
            </a:r>
          </a:p>
        </p:txBody>
      </p:sp>
      <p:sp>
        <p:nvSpPr>
          <p:cNvPr id="4" name="内容占位符 2"/>
          <p:cNvSpPr txBox="1">
            <a:spLocks/>
          </p:cNvSpPr>
          <p:nvPr/>
        </p:nvSpPr>
        <p:spPr>
          <a:xfrm>
            <a:off x="4528358" y="2226469"/>
            <a:ext cx="273696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概念</a:t>
            </a:r>
            <a:r>
              <a:rPr lang="en-US" altLang="zh-CN" sz="2100" dirty="0"/>
              <a:t>.</a:t>
            </a:r>
          </a:p>
          <a:p>
            <a:endParaRPr lang="en-US" altLang="zh-CN" sz="2100" dirty="0"/>
          </a:p>
          <a:p>
            <a:r>
              <a:rPr lang="zh-CN" altLang="en-US" sz="2100" dirty="0"/>
              <a:t>方法</a:t>
            </a:r>
            <a:r>
              <a:rPr lang="en-US" altLang="zh-CN" sz="2100" dirty="0"/>
              <a:t>.</a:t>
            </a:r>
          </a:p>
          <a:p>
            <a:endParaRPr lang="en-US" altLang="zh-CN" sz="2100" dirty="0"/>
          </a:p>
          <a:p>
            <a:r>
              <a:rPr lang="zh-CN" altLang="en-US" sz="2100" dirty="0"/>
              <a:t>思想与技巧</a:t>
            </a:r>
            <a:r>
              <a:rPr lang="en-US" altLang="zh-CN" sz="2100" dirty="0"/>
              <a:t>.</a:t>
            </a:r>
          </a:p>
          <a:p>
            <a:endParaRPr lang="en-US" altLang="zh-CN" sz="2100" dirty="0"/>
          </a:p>
          <a:p>
            <a:r>
              <a:rPr lang="zh-CN" altLang="en-US" sz="2700" b="1" dirty="0"/>
              <a:t>习惯</a:t>
            </a:r>
            <a:r>
              <a:rPr lang="en-US" altLang="zh-CN" sz="2100" dirty="0"/>
              <a:t>.</a:t>
            </a:r>
          </a:p>
        </p:txBody>
      </p:sp>
      <p:sp>
        <p:nvSpPr>
          <p:cNvPr id="8"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4528026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4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4582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609600" y="701039"/>
            <a:ext cx="7620000" cy="533400"/>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zh-CN" altLang="en-US" sz="4000" b="1" dirty="0" smtClean="0"/>
              <a:t>解释型</a:t>
            </a:r>
            <a:endParaRPr kumimoji="1" lang="en-US" altLang="zh-CN" sz="4000" b="1" dirty="0" smtClean="0"/>
          </a:p>
        </p:txBody>
      </p:sp>
      <p:sp>
        <p:nvSpPr>
          <p:cNvPr id="9"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5" name="Picture 4" descr="java%20robu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85800"/>
            <a:ext cx="1905000" cy="84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9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609600" y="883920"/>
            <a:ext cx="7395556" cy="533400"/>
          </a:xfrm>
        </p:spPr>
        <p:txBody>
          <a:bodyPr>
            <a:normAutofit fontScale="90000"/>
          </a:bodyPr>
          <a:lstStyle/>
          <a:p>
            <a:r>
              <a:rPr kumimoji="1" lang="zh-CN" altLang="en-US" sz="4000" b="1" dirty="0" smtClean="0"/>
              <a:t>解释型</a:t>
            </a:r>
            <a:endParaRPr kumimoji="1" lang="en-US" altLang="zh-CN" sz="4000" b="1" dirty="0"/>
          </a:p>
        </p:txBody>
      </p:sp>
      <p:sp>
        <p:nvSpPr>
          <p:cNvPr id="434179" name="Rectangle 3"/>
          <p:cNvSpPr>
            <a:spLocks noGrp="1" noChangeArrowheads="1"/>
          </p:cNvSpPr>
          <p:nvPr>
            <p:ph idx="1"/>
          </p:nvPr>
        </p:nvSpPr>
        <p:spPr>
          <a:xfrm>
            <a:off x="285000" y="2287387"/>
            <a:ext cx="8540750" cy="1519844"/>
          </a:xfrm>
        </p:spPr>
        <p:txBody>
          <a:bodyPr/>
          <a:lstStyle/>
          <a:p>
            <a:r>
              <a:rPr kumimoji="1" lang="en-US" altLang="zh-CN" sz="2800" b="1" dirty="0"/>
              <a:t>The complier translates Java source code into </a:t>
            </a:r>
            <a:r>
              <a:rPr kumimoji="1" lang="en-US" altLang="zh-CN" sz="2800" b="1" i="1" dirty="0"/>
              <a:t>bytecode; </a:t>
            </a:r>
            <a:r>
              <a:rPr kumimoji="1" lang="en-US" altLang="zh-CN" sz="2800" b="1" dirty="0"/>
              <a:t>the interpreter processes bytecode when you run a Java  program</a:t>
            </a:r>
          </a:p>
          <a:p>
            <a:endParaRPr kumimoji="1" lang="en-US" altLang="zh-CN" b="1" dirty="0"/>
          </a:p>
        </p:txBody>
      </p:sp>
      <p:sp>
        <p:nvSpPr>
          <p:cNvPr id="10" name="Line 13"/>
          <p:cNvSpPr>
            <a:spLocks noChangeShapeType="1"/>
          </p:cNvSpPr>
          <p:nvPr/>
        </p:nvSpPr>
        <p:spPr bwMode="auto">
          <a:xfrm>
            <a:off x="609600" y="1590502"/>
            <a:ext cx="6603175" cy="0"/>
          </a:xfrm>
          <a:prstGeom prst="line">
            <a:avLst/>
          </a:prstGeom>
          <a:noFill/>
          <a:ln w="9525">
            <a:solidFill>
              <a:srgbClr val="00FFFF"/>
            </a:solidFill>
            <a:round/>
            <a:headEnd/>
            <a:tailEnd/>
          </a:ln>
        </p:spPr>
        <p:txBody>
          <a:bodyPr wrap="square" anchor="ctr">
            <a:spAutoFit/>
          </a:bodyPr>
          <a:lstStyle/>
          <a:p>
            <a:endParaRPr lang="zh-CN" altLang="en-US"/>
          </a:p>
        </p:txBody>
      </p:sp>
      <p:pic>
        <p:nvPicPr>
          <p:cNvPr id="5" name="Picture 4" descr="java%20robu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85800"/>
            <a:ext cx="1905000" cy="84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9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609600" y="534988"/>
            <a:ext cx="8229600" cy="762000"/>
          </a:xfrm>
        </p:spPr>
        <p:txBody>
          <a:bodyPr>
            <a:normAutofit/>
          </a:bodyPr>
          <a:lstStyle/>
          <a:p>
            <a:pPr>
              <a:lnSpc>
                <a:spcPct val="80000"/>
              </a:lnSpc>
            </a:pPr>
            <a:r>
              <a:rPr kumimoji="1" lang="zh-CN" altLang="en-US" sz="3600" b="1" dirty="0"/>
              <a:t>安全性</a:t>
            </a:r>
            <a:endParaRPr kumimoji="1" lang="en-US" altLang="zh-CN" sz="3600" b="1" dirty="0"/>
          </a:p>
        </p:txBody>
      </p:sp>
      <p:sp>
        <p:nvSpPr>
          <p:cNvPr id="362499" name="Rectangle 3"/>
          <p:cNvSpPr>
            <a:spLocks noGrp="1" noChangeArrowheads="1"/>
          </p:cNvSpPr>
          <p:nvPr>
            <p:ph type="body" sz="half" idx="1"/>
          </p:nvPr>
        </p:nvSpPr>
        <p:spPr>
          <a:xfrm>
            <a:off x="609600" y="1600200"/>
            <a:ext cx="4943302" cy="1874520"/>
          </a:xfrm>
          <a:noFill/>
          <a:extLst>
            <a:ext uri="{909E8E84-426E-40DD-AFC4-6F175D3DCCD1}">
              <a14:hiddenFill xmlns:a14="http://schemas.microsoft.com/office/drawing/2010/main">
                <a:solidFill>
                  <a:schemeClr val="tx1"/>
                </a:solidFill>
              </a14:hiddenFill>
            </a:ext>
          </a:extLst>
        </p:spPr>
        <p:txBody>
          <a:bodyPr/>
          <a:lstStyle/>
          <a:p>
            <a:r>
              <a:rPr lang="zh-CN" altLang="en-US" sz="2800" b="1" dirty="0"/>
              <a:t>字节</a:t>
            </a:r>
            <a:r>
              <a:rPr lang="zh-CN" altLang="en-US" sz="2800" b="1" dirty="0" smtClean="0"/>
              <a:t>码</a:t>
            </a:r>
            <a:r>
              <a:rPr lang="zh-CN" altLang="en-US" sz="2800" b="1" dirty="0"/>
              <a:t>是</a:t>
            </a:r>
            <a:r>
              <a:rPr lang="zh-CN" altLang="en-US" sz="2800" b="1" dirty="0" smtClean="0"/>
              <a:t>解释执行的，</a:t>
            </a:r>
            <a:r>
              <a:rPr lang="zh-CN" altLang="en-US" sz="2800" b="1" dirty="0"/>
              <a:t>防止编译程序的无意或故意破坏</a:t>
            </a:r>
          </a:p>
          <a:p>
            <a:endParaRPr lang="zh-CN" altLang="en-US" sz="2800" b="1" dirty="0"/>
          </a:p>
          <a:p>
            <a:r>
              <a:rPr lang="zh-CN" altLang="en-US" sz="2800" b="1" dirty="0"/>
              <a:t>安全性已被多层次考虑</a:t>
            </a:r>
            <a:endParaRPr lang="en-US" altLang="zh-CN" sz="2800" b="1" dirty="0">
              <a:solidFill>
                <a:srgbClr val="000000"/>
              </a:solidFill>
            </a:endParaRPr>
          </a:p>
        </p:txBody>
      </p:sp>
      <p:sp>
        <p:nvSpPr>
          <p:cNvPr id="5" name="日期占位符 4"/>
          <p:cNvSpPr>
            <a:spLocks noGrp="1"/>
          </p:cNvSpPr>
          <p:nvPr>
            <p:ph type="dt" sz="half" idx="10"/>
          </p:nvPr>
        </p:nvSpPr>
        <p:spPr/>
        <p:txBody>
          <a:bodyPr/>
          <a:lstStyle/>
          <a:p>
            <a:fld id="{8E9BF507-2CF3-4C38-A37C-0F543D412D21}" type="datetime1">
              <a:rPr lang="zh-CN" altLang="en-US"/>
              <a:pPr/>
              <a:t>2019/3/3</a:t>
            </a:fld>
            <a:endParaRPr lang="en-US" altLang="zh-CN"/>
          </a:p>
        </p:txBody>
      </p:sp>
      <p:sp>
        <p:nvSpPr>
          <p:cNvPr id="6" name="页脚占位符 5"/>
          <p:cNvSpPr>
            <a:spLocks noGrp="1"/>
          </p:cNvSpPr>
          <p:nvPr>
            <p:ph type="ftr" sz="quarter" idx="11"/>
          </p:nvPr>
        </p:nvSpPr>
        <p:spPr/>
        <p:txBody>
          <a:bodyPr/>
          <a:lstStyle/>
          <a:p>
            <a:r>
              <a:rPr lang="en-US" altLang="zh-CN"/>
              <a:t>www.beihangsoft.cn(Penny Shen)    </a:t>
            </a:r>
          </a:p>
        </p:txBody>
      </p:sp>
      <p:sp>
        <p:nvSpPr>
          <p:cNvPr id="7" name="灯片编号占位符 6"/>
          <p:cNvSpPr>
            <a:spLocks noGrp="1"/>
          </p:cNvSpPr>
          <p:nvPr>
            <p:ph type="sldNum" sz="quarter" idx="12"/>
          </p:nvPr>
        </p:nvSpPr>
        <p:spPr/>
        <p:txBody>
          <a:bodyPr/>
          <a:lstStyle/>
          <a:p>
            <a:fld id="{CC030BED-ED81-4DAF-99AD-4DD3ABB68667}" type="slidenum">
              <a:rPr lang="en-US" altLang="zh-CN"/>
              <a:pPr/>
              <a:t>82</a:t>
            </a:fld>
            <a:endParaRPr lang="en-US" altLang="zh-CN"/>
          </a:p>
        </p:txBody>
      </p:sp>
      <p:pic>
        <p:nvPicPr>
          <p:cNvPr id="362500" name="Picture 4" descr="java%20sec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902" y="1600200"/>
            <a:ext cx="2667000" cy="3643948"/>
          </a:xfrm>
          <a:prstGeom prst="rect">
            <a:avLst/>
          </a:prstGeom>
          <a:noFill/>
          <a:extLst>
            <a:ext uri="{909E8E84-426E-40DD-AFC4-6F175D3DCCD1}">
              <a14:hiddenFill xmlns:a14="http://schemas.microsoft.com/office/drawing/2010/main">
                <a:solidFill>
                  <a:srgbClr val="FFFFFF"/>
                </a:solidFill>
              </a14:hiddenFill>
            </a:ext>
          </a:extLst>
        </p:spPr>
      </p:pic>
      <p:sp>
        <p:nvSpPr>
          <p:cNvPr id="8"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778416955"/>
      </p:ext>
    </p:extLst>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628650" y="365126"/>
            <a:ext cx="7753350" cy="1325563"/>
          </a:xfrm>
        </p:spPr>
        <p:txBody>
          <a:bodyPr>
            <a:normAutofit/>
          </a:bodyPr>
          <a:lstStyle/>
          <a:p>
            <a:pPr>
              <a:lnSpc>
                <a:spcPct val="80000"/>
              </a:lnSpc>
            </a:pPr>
            <a:r>
              <a:rPr kumimoji="1" lang="zh-CN" altLang="en-US" sz="3600" b="1" dirty="0"/>
              <a:t>鲁棒性</a:t>
            </a:r>
            <a:r>
              <a:rPr kumimoji="1" lang="en-US" altLang="zh-CN" sz="3600" b="1" dirty="0"/>
              <a:t> </a:t>
            </a:r>
          </a:p>
        </p:txBody>
      </p:sp>
      <p:sp>
        <p:nvSpPr>
          <p:cNvPr id="361475" name="Rectangle 3"/>
          <p:cNvSpPr>
            <a:spLocks noGrp="1" noChangeArrowheads="1"/>
          </p:cNvSpPr>
          <p:nvPr>
            <p:ph idx="1"/>
          </p:nvPr>
        </p:nvSpPr>
        <p:spPr>
          <a:xfrm>
            <a:off x="457200" y="1600200"/>
            <a:ext cx="8229600" cy="4273550"/>
          </a:xfrm>
          <a:noFill/>
          <a:extLst>
            <a:ext uri="{909E8E84-426E-40DD-AFC4-6F175D3DCCD1}">
              <a14:hiddenFill xmlns:a14="http://schemas.microsoft.com/office/drawing/2010/main">
                <a:solidFill>
                  <a:schemeClr val="tx1"/>
                </a:solidFill>
              </a14:hiddenFill>
            </a:ext>
          </a:extLst>
        </p:spPr>
        <p:txBody>
          <a:bodyPr/>
          <a:lstStyle/>
          <a:p>
            <a:pPr>
              <a:lnSpc>
                <a:spcPct val="90000"/>
              </a:lnSpc>
            </a:pPr>
            <a:r>
              <a:rPr lang="zh-CN" altLang="en-US" b="1" dirty="0" smtClean="0"/>
              <a:t>强类型语言</a:t>
            </a:r>
            <a:endParaRPr lang="en-US" altLang="zh-CN" b="1" dirty="0" smtClean="0"/>
          </a:p>
          <a:p>
            <a:pPr>
              <a:lnSpc>
                <a:spcPct val="90000"/>
              </a:lnSpc>
            </a:pPr>
            <a:r>
              <a:rPr lang="zh-CN" altLang="en-US" b="1" dirty="0" smtClean="0"/>
              <a:t>内部异常和错误处理</a:t>
            </a:r>
            <a:endParaRPr lang="en-US" altLang="zh-CN" b="1" dirty="0" smtClean="0"/>
          </a:p>
          <a:p>
            <a:pPr>
              <a:lnSpc>
                <a:spcPct val="90000"/>
              </a:lnSpc>
            </a:pPr>
            <a:r>
              <a:rPr lang="zh-CN" altLang="en-US" b="1" dirty="0" smtClean="0"/>
              <a:t>内置多任务容器</a:t>
            </a:r>
            <a:endParaRPr lang="en-US" altLang="zh-CN" b="1" dirty="0" smtClean="0"/>
          </a:p>
          <a:p>
            <a:pPr>
              <a:lnSpc>
                <a:spcPct val="90000"/>
              </a:lnSpc>
            </a:pPr>
            <a:r>
              <a:rPr lang="zh-CN" altLang="en-US" b="1" dirty="0" smtClean="0"/>
              <a:t>内置内存保护和管理</a:t>
            </a:r>
            <a:endParaRPr lang="en-US" altLang="zh-CN" b="1" dirty="0" smtClean="0"/>
          </a:p>
          <a:p>
            <a:pPr>
              <a:lnSpc>
                <a:spcPct val="90000"/>
              </a:lnSpc>
            </a:pPr>
            <a:r>
              <a:rPr lang="zh-CN" altLang="en-US" b="1" dirty="0" smtClean="0"/>
              <a:t>允许模块化编程</a:t>
            </a:r>
            <a:endParaRPr lang="en-US" altLang="zh-CN" b="1" dirty="0" smtClean="0"/>
          </a:p>
          <a:p>
            <a:pPr>
              <a:lnSpc>
                <a:spcPct val="90000"/>
              </a:lnSpc>
            </a:pPr>
            <a:r>
              <a:rPr lang="zh-CN" altLang="en-US" b="1" dirty="0" smtClean="0"/>
              <a:t>编译中的类型检查</a:t>
            </a:r>
            <a:endParaRPr lang="en-US" altLang="zh-CN" b="1" dirty="0"/>
          </a:p>
        </p:txBody>
      </p:sp>
      <p:pic>
        <p:nvPicPr>
          <p:cNvPr id="361476" name="Picture 4" descr="java%20robu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85800"/>
            <a:ext cx="1905000" cy="844550"/>
          </a:xfrm>
          <a:prstGeom prst="rect">
            <a:avLst/>
          </a:prstGeom>
          <a:noFill/>
          <a:extLst>
            <a:ext uri="{909E8E84-426E-40DD-AFC4-6F175D3DCCD1}">
              <a14:hiddenFill xmlns:a14="http://schemas.microsoft.com/office/drawing/2010/main">
                <a:solidFill>
                  <a:srgbClr val="FFFFFF"/>
                </a:solidFill>
              </a14:hiddenFill>
            </a:ext>
          </a:extLst>
        </p:spPr>
      </p:pic>
      <p:sp>
        <p:nvSpPr>
          <p:cNvPr id="8"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79963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81000" y="822960"/>
            <a:ext cx="8229600" cy="731520"/>
          </a:xfrm>
        </p:spPr>
        <p:txBody>
          <a:bodyPr>
            <a:normAutofit/>
          </a:bodyPr>
          <a:lstStyle/>
          <a:p>
            <a:pPr>
              <a:lnSpc>
                <a:spcPct val="80000"/>
              </a:lnSpc>
            </a:pPr>
            <a:r>
              <a:rPr kumimoji="1" lang="zh-CN" altLang="en-US" sz="3600" b="1" dirty="0"/>
              <a:t>自然的</a:t>
            </a:r>
            <a:endParaRPr kumimoji="1" lang="en-US" altLang="zh-CN" sz="3600" b="1" dirty="0"/>
          </a:p>
        </p:txBody>
      </p:sp>
      <p:sp>
        <p:nvSpPr>
          <p:cNvPr id="364547" name="Rectangle 3"/>
          <p:cNvSpPr>
            <a:spLocks noGrp="1" noChangeArrowheads="1"/>
          </p:cNvSpPr>
          <p:nvPr>
            <p:ph idx="1"/>
          </p:nvPr>
        </p:nvSpPr>
        <p:spPr>
          <a:xfrm>
            <a:off x="381000" y="1870364"/>
            <a:ext cx="8458200" cy="1558636"/>
          </a:xfrm>
          <a:noFill/>
          <a:extLst>
            <a:ext uri="{909E8E84-426E-40DD-AFC4-6F175D3DCCD1}">
              <a14:hiddenFill xmlns:a14="http://schemas.microsoft.com/office/drawing/2010/main">
                <a:solidFill>
                  <a:schemeClr val="tx1"/>
                </a:solidFill>
              </a14:hiddenFill>
            </a:ext>
          </a:extLst>
        </p:spPr>
        <p:txBody>
          <a:bodyPr/>
          <a:lstStyle/>
          <a:p>
            <a:pPr>
              <a:lnSpc>
                <a:spcPct val="80000"/>
              </a:lnSpc>
            </a:pPr>
            <a:r>
              <a:rPr lang="en-US" altLang="zh-CN" b="1" dirty="0"/>
              <a:t>Bytecode can run on any JVM on any platform</a:t>
            </a:r>
          </a:p>
          <a:p>
            <a:pPr>
              <a:lnSpc>
                <a:spcPct val="80000"/>
              </a:lnSpc>
            </a:pPr>
            <a:r>
              <a:rPr lang="en-US" altLang="zh-CN" b="1" dirty="0"/>
              <a:t>"Write Once run Anywhere“</a:t>
            </a:r>
          </a:p>
          <a:p>
            <a:pPr>
              <a:lnSpc>
                <a:spcPct val="80000"/>
              </a:lnSpc>
            </a:pPr>
            <a:r>
              <a:rPr lang="en-US" altLang="zh-CN" b="1" dirty="0"/>
              <a:t>JVM implementation on many platforms</a:t>
            </a:r>
            <a:r>
              <a:rPr lang="en-US" altLang="zh-CN" sz="2800" b="1" dirty="0"/>
              <a:t> </a:t>
            </a:r>
          </a:p>
        </p:txBody>
      </p:sp>
      <p:sp>
        <p:nvSpPr>
          <p:cNvPr id="5" name="日期占位符 3"/>
          <p:cNvSpPr>
            <a:spLocks noGrp="1"/>
          </p:cNvSpPr>
          <p:nvPr>
            <p:ph type="dt" sz="half" idx="10"/>
          </p:nvPr>
        </p:nvSpPr>
        <p:spPr/>
        <p:txBody>
          <a:bodyPr/>
          <a:lstStyle/>
          <a:p>
            <a:fld id="{73A6FB2F-98D9-4F07-94B4-57C696967DD4}" type="datetime1">
              <a:rPr lang="zh-CN" altLang="en-US"/>
              <a:pPr/>
              <a:t>2019/3/3</a:t>
            </a:fld>
            <a:endParaRPr lang="en-US" altLang="zh-CN"/>
          </a:p>
        </p:txBody>
      </p:sp>
      <p:sp>
        <p:nvSpPr>
          <p:cNvPr id="6" name="页脚占位符 4"/>
          <p:cNvSpPr>
            <a:spLocks noGrp="1"/>
          </p:cNvSpPr>
          <p:nvPr>
            <p:ph type="ftr" sz="quarter" idx="11"/>
          </p:nvPr>
        </p:nvSpPr>
        <p:spPr/>
        <p:txBody>
          <a:bodyPr/>
          <a:lstStyle/>
          <a:p>
            <a:r>
              <a:rPr lang="en-US" altLang="zh-CN"/>
              <a:t>www.beihangsoft.cn(Penny Shen)    </a:t>
            </a:r>
          </a:p>
        </p:txBody>
      </p:sp>
      <p:sp>
        <p:nvSpPr>
          <p:cNvPr id="7" name="灯片编号占位符 5"/>
          <p:cNvSpPr>
            <a:spLocks noGrp="1"/>
          </p:cNvSpPr>
          <p:nvPr>
            <p:ph type="sldNum" sz="quarter" idx="12"/>
          </p:nvPr>
        </p:nvSpPr>
        <p:spPr/>
        <p:txBody>
          <a:bodyPr/>
          <a:lstStyle/>
          <a:p>
            <a:fld id="{A4021762-006B-4861-B055-64BDAFD3C985}" type="slidenum">
              <a:rPr lang="en-US" altLang="zh-CN"/>
              <a:pPr/>
              <a:t>84</a:t>
            </a:fld>
            <a:endParaRPr lang="en-US" altLang="zh-CN"/>
          </a:p>
        </p:txBody>
      </p:sp>
      <p:pic>
        <p:nvPicPr>
          <p:cNvPr id="364548" name="Picture 4" descr="java%20architectural%20neutral%20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8458200" cy="2286000"/>
          </a:xfrm>
          <a:prstGeom prst="rect">
            <a:avLst/>
          </a:prstGeom>
          <a:noFill/>
          <a:extLst>
            <a:ext uri="{909E8E84-426E-40DD-AFC4-6F175D3DCCD1}">
              <a14:hiddenFill xmlns:a14="http://schemas.microsoft.com/office/drawing/2010/main">
                <a:solidFill>
                  <a:srgbClr val="FFFFFF"/>
                </a:solidFill>
              </a14:hiddenFill>
            </a:ext>
          </a:extLst>
        </p:spPr>
      </p:pic>
      <p:sp>
        <p:nvSpPr>
          <p:cNvPr id="8" name="Line 13"/>
          <p:cNvSpPr>
            <a:spLocks noChangeShapeType="1"/>
          </p:cNvSpPr>
          <p:nvPr/>
        </p:nvSpPr>
        <p:spPr bwMode="auto">
          <a:xfrm>
            <a:off x="609600" y="159050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234033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normAutofit/>
          </a:bodyPr>
          <a:lstStyle/>
          <a:p>
            <a:pPr>
              <a:lnSpc>
                <a:spcPct val="80000"/>
              </a:lnSpc>
            </a:pPr>
            <a:r>
              <a:rPr kumimoji="1" lang="zh-CN" altLang="en-US" sz="3600" b="1" dirty="0"/>
              <a:t>可移植的</a:t>
            </a:r>
            <a:endParaRPr kumimoji="1" lang="en-US" altLang="zh-CN" sz="3600" b="1" dirty="0"/>
          </a:p>
        </p:txBody>
      </p:sp>
      <p:sp>
        <p:nvSpPr>
          <p:cNvPr id="365571" name="Rectangle 3"/>
          <p:cNvSpPr>
            <a:spLocks noGrp="1" noChangeArrowheads="1"/>
          </p:cNvSpPr>
          <p:nvPr>
            <p:ph idx="1"/>
          </p:nvPr>
        </p:nvSpPr>
        <p:spPr>
          <a:xfrm>
            <a:off x="457200" y="1677988"/>
            <a:ext cx="8153400" cy="3405187"/>
          </a:xfrm>
          <a:noFill/>
          <a:extLst>
            <a:ext uri="{909E8E84-426E-40DD-AFC4-6F175D3DCCD1}">
              <a14:hiddenFill xmlns:a14="http://schemas.microsoft.com/office/drawing/2010/main">
                <a:solidFill>
                  <a:schemeClr val="tx1"/>
                </a:solidFill>
              </a14:hiddenFill>
            </a:ext>
          </a:extLst>
        </p:spPr>
        <p:txBody>
          <a:bodyPr/>
          <a:lstStyle/>
          <a:p>
            <a:pPr>
              <a:lnSpc>
                <a:spcPct val="90000"/>
              </a:lnSpc>
            </a:pPr>
            <a:r>
              <a:rPr lang="zh-CN" altLang="en-US" b="1" dirty="0" smtClean="0"/>
              <a:t>任何操作系统的虚拟机都可以运行</a:t>
            </a:r>
            <a:r>
              <a:rPr lang="en-US" altLang="zh-CN" b="1" dirty="0" smtClean="0"/>
              <a:t>JAVA</a:t>
            </a:r>
            <a:r>
              <a:rPr lang="zh-CN" altLang="en-US" b="1" dirty="0" smtClean="0"/>
              <a:t>字节码</a:t>
            </a:r>
            <a:r>
              <a:rPr lang="en-US" altLang="zh-CN" b="1" dirty="0" smtClean="0"/>
              <a:t>: </a:t>
            </a:r>
            <a:endParaRPr lang="en-US" altLang="zh-CN" b="1" dirty="0"/>
          </a:p>
          <a:p>
            <a:pPr marL="0" indent="0">
              <a:lnSpc>
                <a:spcPct val="90000"/>
              </a:lnSpc>
              <a:buNone/>
            </a:pPr>
            <a:r>
              <a:rPr lang="en-US" altLang="zh-CN" b="1" dirty="0" smtClean="0"/>
              <a:t>	</a:t>
            </a:r>
            <a:r>
              <a:rPr lang="en-US" altLang="zh-CN" b="1" dirty="0" err="1" smtClean="0"/>
              <a:t>MacOS</a:t>
            </a:r>
            <a:r>
              <a:rPr lang="en-US" altLang="zh-CN" b="1" dirty="0"/>
              <a:t>, Windows95/98/NT/CE, Solaris, OS2, Linux</a:t>
            </a:r>
          </a:p>
          <a:p>
            <a:pPr>
              <a:lnSpc>
                <a:spcPct val="90000"/>
              </a:lnSpc>
            </a:pPr>
            <a:r>
              <a:rPr lang="zh-CN" altLang="en-US" b="1" dirty="0" smtClean="0"/>
              <a:t>相当于直接运行于任何硬件</a:t>
            </a:r>
            <a:endParaRPr lang="en-US" altLang="zh-CN" b="1" dirty="0"/>
          </a:p>
        </p:txBody>
      </p:sp>
      <p:sp>
        <p:nvSpPr>
          <p:cNvPr id="4" name="日期占位符 3"/>
          <p:cNvSpPr>
            <a:spLocks noGrp="1"/>
          </p:cNvSpPr>
          <p:nvPr>
            <p:ph type="dt" sz="half" idx="10"/>
          </p:nvPr>
        </p:nvSpPr>
        <p:spPr/>
        <p:txBody>
          <a:bodyPr/>
          <a:lstStyle/>
          <a:p>
            <a:fld id="{37FAE3EB-87F0-42DF-96F7-CF346F0C6B73}" type="datetime1">
              <a:rPr lang="zh-CN" altLang="en-US"/>
              <a:pPr/>
              <a:t>2019/3/3</a:t>
            </a:fld>
            <a:endParaRPr lang="en-US" altLang="zh-CN"/>
          </a:p>
        </p:txBody>
      </p:sp>
      <p:sp>
        <p:nvSpPr>
          <p:cNvPr id="5" name="页脚占位符 4"/>
          <p:cNvSpPr>
            <a:spLocks noGrp="1"/>
          </p:cNvSpPr>
          <p:nvPr>
            <p:ph type="ftr" sz="quarter" idx="11"/>
          </p:nvPr>
        </p:nvSpPr>
        <p:spPr/>
        <p:txBody>
          <a:bodyPr/>
          <a:lstStyle/>
          <a:p>
            <a:r>
              <a:rPr lang="en-US" altLang="zh-CN"/>
              <a:t>www.beihangsoft.cn(Penny Shen)    </a:t>
            </a:r>
          </a:p>
        </p:txBody>
      </p:sp>
      <p:sp>
        <p:nvSpPr>
          <p:cNvPr id="6" name="灯片编号占位符 5"/>
          <p:cNvSpPr>
            <a:spLocks noGrp="1"/>
          </p:cNvSpPr>
          <p:nvPr>
            <p:ph type="sldNum" sz="quarter" idx="12"/>
          </p:nvPr>
        </p:nvSpPr>
        <p:spPr/>
        <p:txBody>
          <a:bodyPr/>
          <a:lstStyle/>
          <a:p>
            <a:fld id="{59B4D534-C61F-4E22-AC4F-9F08B718AA1D}" type="slidenum">
              <a:rPr lang="en-US" altLang="zh-CN"/>
              <a:pPr/>
              <a:t>85</a:t>
            </a:fld>
            <a:endParaRPr lang="en-US" altLang="zh-CN"/>
          </a:p>
        </p:txBody>
      </p:sp>
      <p:sp>
        <p:nvSpPr>
          <p:cNvPr id="7" name="Line 13"/>
          <p:cNvSpPr>
            <a:spLocks noChangeShapeType="1"/>
          </p:cNvSpPr>
          <p:nvPr/>
        </p:nvSpPr>
        <p:spPr bwMode="auto">
          <a:xfrm>
            <a:off x="609600" y="1407621"/>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00691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normAutofit/>
          </a:bodyPr>
          <a:lstStyle/>
          <a:p>
            <a:r>
              <a:rPr lang="en-US" altLang="zh-CN" dirty="0"/>
              <a:t>JSP </a:t>
            </a:r>
            <a:r>
              <a:rPr lang="zh-CN" altLang="en-US" dirty="0"/>
              <a:t>网页开发</a:t>
            </a:r>
          </a:p>
          <a:p>
            <a:r>
              <a:rPr lang="en-US" altLang="zh-CN" dirty="0"/>
              <a:t>J2EE </a:t>
            </a:r>
            <a:r>
              <a:rPr lang="zh-CN" altLang="en-US" dirty="0"/>
              <a:t>企业信息系统</a:t>
            </a:r>
          </a:p>
          <a:p>
            <a:pPr lvl="1"/>
            <a:r>
              <a:rPr lang="zh-CN" altLang="en-US" dirty="0"/>
              <a:t>轻量级网络开发</a:t>
            </a:r>
          </a:p>
          <a:p>
            <a:pPr lvl="1"/>
            <a:r>
              <a:rPr lang="zh-CN" altLang="en-US" dirty="0"/>
              <a:t>企业级开发</a:t>
            </a:r>
          </a:p>
          <a:p>
            <a:pPr lvl="1"/>
            <a:r>
              <a:rPr lang="zh-CN" altLang="en-US" dirty="0"/>
              <a:t>架构师</a:t>
            </a:r>
          </a:p>
          <a:p>
            <a:r>
              <a:rPr lang="en-US" altLang="zh-CN" dirty="0"/>
              <a:t>Web Service </a:t>
            </a:r>
            <a:r>
              <a:rPr lang="zh-CN" altLang="en-US" dirty="0"/>
              <a:t>应用</a:t>
            </a:r>
          </a:p>
          <a:p>
            <a:r>
              <a:rPr lang="en-US" altLang="zh-CN" dirty="0"/>
              <a:t>SOA </a:t>
            </a:r>
            <a:r>
              <a:rPr lang="zh-CN" altLang="en-US" dirty="0"/>
              <a:t>环境下的</a:t>
            </a:r>
            <a:r>
              <a:rPr lang="en-US" altLang="zh-CN" dirty="0"/>
              <a:t>Java</a:t>
            </a:r>
            <a:r>
              <a:rPr lang="zh-CN" altLang="en-US" dirty="0"/>
              <a:t>语言</a:t>
            </a:r>
          </a:p>
          <a:p>
            <a:endParaRPr lang="en-US" dirty="0"/>
          </a:p>
        </p:txBody>
      </p:sp>
      <p:sp>
        <p:nvSpPr>
          <p:cNvPr id="8" name="标题 1"/>
          <p:cNvSpPr txBox="1">
            <a:spLocks/>
          </p:cNvSpPr>
          <p:nvPr/>
        </p:nvSpPr>
        <p:spPr>
          <a:xfrm>
            <a:off x="628650" y="706581"/>
            <a:ext cx="7886700" cy="57357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pPr>
            <a:r>
              <a:rPr kumimoji="1" lang="en-US" altLang="zh-CN" sz="3600" b="1" dirty="0"/>
              <a:t>JAVA </a:t>
            </a:r>
            <a:r>
              <a:rPr kumimoji="1" lang="zh-CN" altLang="en-US" sz="3600" b="1" dirty="0"/>
              <a:t>语言应用</a:t>
            </a:r>
          </a:p>
        </p:txBody>
      </p:sp>
      <p:sp>
        <p:nvSpPr>
          <p:cNvPr id="9"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4396452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lstStyle/>
          <a:p>
            <a:pPr eaLnBrk="1" hangingPunct="1">
              <a:lnSpc>
                <a:spcPct val="90000"/>
              </a:lnSpc>
            </a:pPr>
            <a:r>
              <a:rPr kumimoji="1" lang="en-US" altLang="zh-CN" sz="1950" b="1" dirty="0"/>
              <a:t>Java</a:t>
            </a:r>
            <a:r>
              <a:rPr kumimoji="1" lang="zh-CN" altLang="en-US" sz="1950" b="1" dirty="0"/>
              <a:t>程序的</a:t>
            </a:r>
            <a:r>
              <a:rPr kumimoji="1" lang="zh-CN" altLang="en-US" sz="1950" b="1" dirty="0" smtClean="0"/>
              <a:t>组成：</a:t>
            </a:r>
            <a:endParaRPr kumimoji="1" lang="zh-CN" altLang="en-US" sz="1950" b="1" dirty="0"/>
          </a:p>
          <a:p>
            <a:pPr lvl="1" eaLnBrk="1" hangingPunct="1">
              <a:lnSpc>
                <a:spcPct val="90000"/>
              </a:lnSpc>
            </a:pPr>
            <a:r>
              <a:rPr kumimoji="1" lang="zh-CN" altLang="en-US" sz="1650" dirty="0"/>
              <a:t> </a:t>
            </a:r>
            <a:r>
              <a:rPr kumimoji="1" lang="en-US" altLang="zh-CN" sz="1650" dirty="0"/>
              <a:t>package</a:t>
            </a:r>
            <a:r>
              <a:rPr kumimoji="1" lang="zh-CN" altLang="en-US" sz="1650" dirty="0"/>
              <a:t>语句：零个或多个，必须放在文件开始</a:t>
            </a:r>
          </a:p>
          <a:p>
            <a:pPr lvl="1" eaLnBrk="1" hangingPunct="1">
              <a:lnSpc>
                <a:spcPct val="90000"/>
              </a:lnSpc>
            </a:pPr>
            <a:r>
              <a:rPr kumimoji="1" lang="zh-CN" altLang="en-US" sz="1650" dirty="0"/>
              <a:t> </a:t>
            </a:r>
            <a:r>
              <a:rPr kumimoji="1" lang="en-US" altLang="zh-CN" sz="1650" dirty="0"/>
              <a:t>import</a:t>
            </a:r>
            <a:r>
              <a:rPr kumimoji="1" lang="zh-CN" altLang="en-US" sz="1650" dirty="0"/>
              <a:t>语句：零个或多个，必须放在所有类定义之前</a:t>
            </a:r>
          </a:p>
          <a:p>
            <a:pPr lvl="1" eaLnBrk="1" hangingPunct="1">
              <a:lnSpc>
                <a:spcPct val="90000"/>
              </a:lnSpc>
            </a:pPr>
            <a:r>
              <a:rPr kumimoji="1" lang="zh-CN" altLang="en-US" sz="1650" dirty="0"/>
              <a:t> </a:t>
            </a:r>
            <a:r>
              <a:rPr kumimoji="1" lang="en-US" altLang="zh-CN" sz="2100" b="1" dirty="0"/>
              <a:t>public </a:t>
            </a:r>
            <a:r>
              <a:rPr kumimoji="1" lang="en-US" altLang="zh-CN" sz="2100" b="1" dirty="0" err="1"/>
              <a:t>ClassDefinition</a:t>
            </a:r>
            <a:r>
              <a:rPr kumimoji="1" lang="zh-CN" altLang="en-US" b="1" dirty="0"/>
              <a:t>：</a:t>
            </a:r>
            <a:r>
              <a:rPr kumimoji="1" lang="zh-CN" altLang="en-US" sz="2100" b="1" dirty="0"/>
              <a:t>零个或一个</a:t>
            </a:r>
          </a:p>
          <a:p>
            <a:pPr lvl="1" eaLnBrk="1" hangingPunct="1">
              <a:lnSpc>
                <a:spcPct val="90000"/>
              </a:lnSpc>
            </a:pPr>
            <a:r>
              <a:rPr kumimoji="1" lang="zh-CN" altLang="en-US" sz="1650" dirty="0"/>
              <a:t> </a:t>
            </a:r>
            <a:r>
              <a:rPr kumimoji="1" lang="en-US" altLang="zh-CN" sz="1650" dirty="0" err="1"/>
              <a:t>ClassDefinition</a:t>
            </a:r>
            <a:r>
              <a:rPr kumimoji="1" lang="zh-CN" altLang="en-US" sz="1650" dirty="0"/>
              <a:t>：零个或多个</a:t>
            </a:r>
          </a:p>
          <a:p>
            <a:pPr lvl="1" eaLnBrk="1" hangingPunct="1">
              <a:lnSpc>
                <a:spcPct val="90000"/>
              </a:lnSpc>
            </a:pPr>
            <a:r>
              <a:rPr kumimoji="1" lang="zh-CN" altLang="en-US" sz="1650" dirty="0"/>
              <a:t> </a:t>
            </a:r>
            <a:r>
              <a:rPr kumimoji="1" lang="en-US" altLang="zh-CN" sz="1650" dirty="0" err="1"/>
              <a:t>InterfaceDefinition</a:t>
            </a:r>
            <a:r>
              <a:rPr kumimoji="1" lang="zh-CN" altLang="en-US" sz="1650" dirty="0"/>
              <a:t>：零个或多个</a:t>
            </a:r>
          </a:p>
          <a:p>
            <a:pPr eaLnBrk="1" hangingPunct="1">
              <a:lnSpc>
                <a:spcPct val="90000"/>
              </a:lnSpc>
            </a:pPr>
            <a:r>
              <a:rPr kumimoji="1" lang="zh-CN" altLang="en-US" sz="1950" dirty="0"/>
              <a:t>类个数：至少一个类，最多只能有一个</a:t>
            </a:r>
            <a:r>
              <a:rPr kumimoji="1" lang="en-US" altLang="zh-CN" sz="1950" dirty="0"/>
              <a:t>public</a:t>
            </a:r>
            <a:r>
              <a:rPr kumimoji="1" lang="zh-CN" altLang="en-US" sz="1950" dirty="0"/>
              <a:t>类</a:t>
            </a:r>
          </a:p>
          <a:p>
            <a:pPr eaLnBrk="1" hangingPunct="1">
              <a:lnSpc>
                <a:spcPct val="90000"/>
              </a:lnSpc>
            </a:pPr>
            <a:r>
              <a:rPr kumimoji="1" lang="zh-CN" altLang="en-US" sz="1950" dirty="0"/>
              <a:t>源文件命名：若有</a:t>
            </a:r>
            <a:r>
              <a:rPr kumimoji="1" lang="en-US" altLang="zh-CN" sz="1950" dirty="0"/>
              <a:t>public</a:t>
            </a:r>
            <a:r>
              <a:rPr kumimoji="1" lang="zh-CN" altLang="en-US" sz="1950" dirty="0"/>
              <a:t>类，源文件必须按该类命名</a:t>
            </a:r>
          </a:p>
          <a:p>
            <a:pPr eaLnBrk="1" hangingPunct="1">
              <a:lnSpc>
                <a:spcPct val="90000"/>
              </a:lnSpc>
            </a:pPr>
            <a:r>
              <a:rPr kumimoji="1" lang="zh-CN" altLang="en-US" sz="1950" dirty="0"/>
              <a:t>标识符：区分大小写</a:t>
            </a:r>
            <a:endParaRPr lang="zh-CN" altLang="en-US" sz="1950" dirty="0"/>
          </a:p>
        </p:txBody>
      </p:sp>
      <p:sp>
        <p:nvSpPr>
          <p:cNvPr id="8" name="标题 1"/>
          <p:cNvSpPr txBox="1">
            <a:spLocks/>
          </p:cNvSpPr>
          <p:nvPr/>
        </p:nvSpPr>
        <p:spPr>
          <a:xfrm>
            <a:off x="628650" y="698269"/>
            <a:ext cx="7886700" cy="58189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pPr>
            <a:r>
              <a:rPr kumimoji="1" lang="en-US" altLang="zh-CN" sz="3600" b="1" dirty="0"/>
              <a:t>JAVA </a:t>
            </a:r>
            <a:r>
              <a:rPr kumimoji="1" lang="zh-CN" altLang="en-US" sz="3600" b="1" dirty="0"/>
              <a:t>程序组成结构</a:t>
            </a:r>
          </a:p>
        </p:txBody>
      </p:sp>
      <p:sp>
        <p:nvSpPr>
          <p:cNvPr id="9"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35297320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ctrTitle"/>
          </p:nvPr>
        </p:nvSpPr>
        <p:spPr>
          <a:xfrm>
            <a:off x="685800" y="2130425"/>
            <a:ext cx="7772400" cy="1470025"/>
          </a:xfrm>
        </p:spPr>
        <p:txBody>
          <a:bodyPr anchor="ctr"/>
          <a:lstStyle/>
          <a:p>
            <a:r>
              <a:rPr lang="en-US" altLang="zh-CN" sz="4500" b="1" dirty="0" smtClean="0">
                <a:solidFill>
                  <a:schemeClr val="tx1"/>
                </a:solidFill>
              </a:rPr>
              <a:t>Java </a:t>
            </a:r>
            <a:r>
              <a:rPr lang="zh-CN" altLang="en-US" sz="4500" b="1" dirty="0" smtClean="0">
                <a:solidFill>
                  <a:schemeClr val="tx1"/>
                </a:solidFill>
              </a:rPr>
              <a:t>与</a:t>
            </a:r>
            <a:r>
              <a:rPr lang="en-US" altLang="zh-CN" sz="4500" b="1" dirty="0" smtClean="0">
                <a:solidFill>
                  <a:schemeClr val="tx1"/>
                </a:solidFill>
              </a:rPr>
              <a:t>C</a:t>
            </a:r>
            <a:r>
              <a:rPr lang="en-US" altLang="zh-CN" sz="4500" b="1" dirty="0">
                <a:solidFill>
                  <a:schemeClr val="tx1"/>
                </a:solidFill>
              </a:rPr>
              <a:t>++</a:t>
            </a:r>
          </a:p>
        </p:txBody>
      </p:sp>
      <p:grpSp>
        <p:nvGrpSpPr>
          <p:cNvPr id="18438" name="Group 6"/>
          <p:cNvGrpSpPr>
            <a:grpSpLocks/>
          </p:cNvGrpSpPr>
          <p:nvPr/>
        </p:nvGrpSpPr>
        <p:grpSpPr bwMode="auto">
          <a:xfrm>
            <a:off x="6781800" y="4419600"/>
            <a:ext cx="1981200" cy="1676400"/>
            <a:chOff x="3627" y="2688"/>
            <a:chExt cx="1174" cy="977"/>
          </a:xfrm>
        </p:grpSpPr>
        <p:grpSp>
          <p:nvGrpSpPr>
            <p:cNvPr id="18439" name="Group 7"/>
            <p:cNvGrpSpPr>
              <a:grpSpLocks/>
            </p:cNvGrpSpPr>
            <p:nvPr/>
          </p:nvGrpSpPr>
          <p:grpSpPr bwMode="auto">
            <a:xfrm>
              <a:off x="4137" y="2688"/>
              <a:ext cx="664" cy="970"/>
              <a:chOff x="4137" y="2688"/>
              <a:chExt cx="664" cy="970"/>
            </a:xfrm>
          </p:grpSpPr>
          <p:sp>
            <p:nvSpPr>
              <p:cNvPr id="18440" name="Freeform 8"/>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41" name="Group 9"/>
              <p:cNvGrpSpPr>
                <a:grpSpLocks/>
              </p:cNvGrpSpPr>
              <p:nvPr/>
            </p:nvGrpSpPr>
            <p:grpSpPr bwMode="auto">
              <a:xfrm>
                <a:off x="4137" y="2688"/>
                <a:ext cx="583" cy="970"/>
                <a:chOff x="4137" y="2688"/>
                <a:chExt cx="583" cy="970"/>
              </a:xfrm>
            </p:grpSpPr>
            <p:sp>
              <p:nvSpPr>
                <p:cNvPr id="18442" name="Freeform 10"/>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43" name="Group 11"/>
                <p:cNvGrpSpPr>
                  <a:grpSpLocks/>
                </p:cNvGrpSpPr>
                <p:nvPr/>
              </p:nvGrpSpPr>
              <p:grpSpPr bwMode="auto">
                <a:xfrm>
                  <a:off x="4365" y="2834"/>
                  <a:ext cx="213" cy="420"/>
                  <a:chOff x="4365" y="2834"/>
                  <a:chExt cx="213" cy="420"/>
                </a:xfrm>
              </p:grpSpPr>
              <p:sp>
                <p:nvSpPr>
                  <p:cNvPr id="18444" name="Oval 12"/>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5" name="Group 13"/>
                  <p:cNvGrpSpPr>
                    <a:grpSpLocks/>
                  </p:cNvGrpSpPr>
                  <p:nvPr/>
                </p:nvGrpSpPr>
                <p:grpSpPr bwMode="auto">
                  <a:xfrm>
                    <a:off x="4365" y="2966"/>
                    <a:ext cx="213" cy="288"/>
                    <a:chOff x="4365" y="2966"/>
                    <a:chExt cx="213" cy="288"/>
                  </a:xfrm>
                </p:grpSpPr>
                <p:sp>
                  <p:nvSpPr>
                    <p:cNvPr id="18446" name="Freeform 14"/>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7" name="Freeform 15"/>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8448" name="Group 16"/>
            <p:cNvGrpSpPr>
              <a:grpSpLocks/>
            </p:cNvGrpSpPr>
            <p:nvPr/>
          </p:nvGrpSpPr>
          <p:grpSpPr bwMode="auto">
            <a:xfrm>
              <a:off x="3627" y="2773"/>
              <a:ext cx="784" cy="892"/>
              <a:chOff x="3627" y="2773"/>
              <a:chExt cx="784" cy="892"/>
            </a:xfrm>
          </p:grpSpPr>
          <p:sp>
            <p:nvSpPr>
              <p:cNvPr id="18449" name="Freeform 17"/>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50" name="Group 18"/>
              <p:cNvGrpSpPr>
                <a:grpSpLocks/>
              </p:cNvGrpSpPr>
              <p:nvPr/>
            </p:nvGrpSpPr>
            <p:grpSpPr bwMode="auto">
              <a:xfrm>
                <a:off x="3627" y="2773"/>
                <a:ext cx="712" cy="697"/>
                <a:chOff x="3627" y="2773"/>
                <a:chExt cx="712" cy="697"/>
              </a:xfrm>
            </p:grpSpPr>
            <p:grpSp>
              <p:nvGrpSpPr>
                <p:cNvPr id="18451" name="Group 19"/>
                <p:cNvGrpSpPr>
                  <a:grpSpLocks/>
                </p:cNvGrpSpPr>
                <p:nvPr/>
              </p:nvGrpSpPr>
              <p:grpSpPr bwMode="auto">
                <a:xfrm>
                  <a:off x="4088" y="3185"/>
                  <a:ext cx="251" cy="151"/>
                  <a:chOff x="4088" y="3185"/>
                  <a:chExt cx="251" cy="151"/>
                </a:xfrm>
              </p:grpSpPr>
              <p:grpSp>
                <p:nvGrpSpPr>
                  <p:cNvPr id="18452" name="Group 20"/>
                  <p:cNvGrpSpPr>
                    <a:grpSpLocks/>
                  </p:cNvGrpSpPr>
                  <p:nvPr/>
                </p:nvGrpSpPr>
                <p:grpSpPr bwMode="auto">
                  <a:xfrm>
                    <a:off x="4088" y="3185"/>
                    <a:ext cx="251" cy="151"/>
                    <a:chOff x="4088" y="3185"/>
                    <a:chExt cx="251" cy="151"/>
                  </a:xfrm>
                </p:grpSpPr>
                <p:sp>
                  <p:nvSpPr>
                    <p:cNvPr id="18453" name="Freeform 21"/>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Lst>
                      <a:ahLst/>
                      <a:cxnLst>
                        <a:cxn ang="0">
                          <a:pos x="T0" y="T1"/>
                        </a:cxn>
                        <a:cxn ang="0">
                          <a:pos x="T2" y="T3"/>
                        </a:cxn>
                        <a:cxn ang="0">
                          <a:pos x="T4" y="T5"/>
                        </a:cxn>
                        <a:cxn ang="0">
                          <a:pos x="T6" y="T7"/>
                        </a:cxn>
                        <a:cxn ang="0">
                          <a:pos x="T8" y="T9"/>
                        </a:cxn>
                        <a:cxn ang="0">
                          <a:pos x="T10" y="T11"/>
                        </a:cxn>
                        <a:cxn ang="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4" name="Freeform 22"/>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Lst>
                      <a:ahLst/>
                      <a:cxnLst>
                        <a:cxn ang="0">
                          <a:pos x="T0" y="T1"/>
                        </a:cxn>
                        <a:cxn ang="0">
                          <a:pos x="T2" y="T3"/>
                        </a:cxn>
                        <a:cxn ang="0">
                          <a:pos x="T4" y="T5"/>
                        </a:cxn>
                        <a:cxn ang="0">
                          <a:pos x="T6" y="T7"/>
                        </a:cxn>
                        <a:cxn ang="0">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5" name="Freeform 23"/>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56" name="Group 24"/>
                  <p:cNvGrpSpPr>
                    <a:grpSpLocks/>
                  </p:cNvGrpSpPr>
                  <p:nvPr/>
                </p:nvGrpSpPr>
                <p:grpSpPr bwMode="auto">
                  <a:xfrm>
                    <a:off x="4133" y="3201"/>
                    <a:ext cx="171" cy="94"/>
                    <a:chOff x="4133" y="3201"/>
                    <a:chExt cx="171" cy="94"/>
                  </a:xfrm>
                </p:grpSpPr>
                <p:grpSp>
                  <p:nvGrpSpPr>
                    <p:cNvPr id="18457" name="Group 25"/>
                    <p:cNvGrpSpPr>
                      <a:grpSpLocks/>
                    </p:cNvGrpSpPr>
                    <p:nvPr/>
                  </p:nvGrpSpPr>
                  <p:grpSpPr bwMode="auto">
                    <a:xfrm>
                      <a:off x="4140" y="3211"/>
                      <a:ext cx="149" cy="80"/>
                      <a:chOff x="4140" y="3211"/>
                      <a:chExt cx="149" cy="80"/>
                    </a:xfrm>
                  </p:grpSpPr>
                  <p:sp>
                    <p:nvSpPr>
                      <p:cNvPr id="18458" name="Freeform 26"/>
                      <p:cNvSpPr>
                        <a:spLocks/>
                      </p:cNvSpPr>
                      <p:nvPr/>
                    </p:nvSpPr>
                    <p:spPr bwMode="auto">
                      <a:xfrm>
                        <a:off x="4140" y="3211"/>
                        <a:ext cx="89" cy="67"/>
                      </a:xfrm>
                      <a:custGeom>
                        <a:avLst/>
                        <a:gdLst>
                          <a:gd name="T0" fmla="*/ 88 w 89"/>
                          <a:gd name="T1" fmla="*/ 0 h 67"/>
                          <a:gd name="T2" fmla="*/ 54 w 89"/>
                          <a:gd name="T3" fmla="*/ 28 h 67"/>
                          <a:gd name="T4" fmla="*/ 0 w 89"/>
                          <a:gd name="T5" fmla="*/ 66 h 67"/>
                        </a:gdLst>
                        <a:ahLst/>
                        <a:cxnLst>
                          <a:cxn ang="0">
                            <a:pos x="T0" y="T1"/>
                          </a:cxn>
                          <a:cxn ang="0">
                            <a:pos x="T2" y="T3"/>
                          </a:cxn>
                          <a:cxn ang="0">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9" name="Freeform 27"/>
                      <p:cNvSpPr>
                        <a:spLocks/>
                      </p:cNvSpPr>
                      <p:nvPr/>
                    </p:nvSpPr>
                    <p:spPr bwMode="auto">
                      <a:xfrm>
                        <a:off x="4171" y="3216"/>
                        <a:ext cx="85" cy="66"/>
                      </a:xfrm>
                      <a:custGeom>
                        <a:avLst/>
                        <a:gdLst>
                          <a:gd name="T0" fmla="*/ 84 w 85"/>
                          <a:gd name="T1" fmla="*/ 0 h 66"/>
                          <a:gd name="T2" fmla="*/ 38 w 85"/>
                          <a:gd name="T3" fmla="*/ 36 h 66"/>
                          <a:gd name="T4" fmla="*/ 0 w 85"/>
                          <a:gd name="T5" fmla="*/ 65 h 66"/>
                        </a:gdLst>
                        <a:ahLst/>
                        <a:cxnLst>
                          <a:cxn ang="0">
                            <a:pos x="T0" y="T1"/>
                          </a:cxn>
                          <a:cxn ang="0">
                            <a:pos x="T2" y="T3"/>
                          </a:cxn>
                          <a:cxn ang="0">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0" name="Freeform 28"/>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Lst>
                        <a:ahLst/>
                        <a:cxnLst>
                          <a:cxn ang="0">
                            <a:pos x="T0" y="T1"/>
                          </a:cxn>
                          <a:cxn ang="0">
                            <a:pos x="T2" y="T3"/>
                          </a:cxn>
                          <a:cxn ang="0">
                            <a:pos x="T4" y="T5"/>
                          </a:cxn>
                          <a:cxn ang="0">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61" name="Group 29"/>
                    <p:cNvGrpSpPr>
                      <a:grpSpLocks/>
                    </p:cNvGrpSpPr>
                    <p:nvPr/>
                  </p:nvGrpSpPr>
                  <p:grpSpPr bwMode="auto">
                    <a:xfrm>
                      <a:off x="4133" y="3201"/>
                      <a:ext cx="171" cy="94"/>
                      <a:chOff x="4133" y="3201"/>
                      <a:chExt cx="171" cy="94"/>
                    </a:xfrm>
                  </p:grpSpPr>
                  <p:sp>
                    <p:nvSpPr>
                      <p:cNvPr id="18462" name="Line 30"/>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Line 31"/>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Line 32"/>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Line 33"/>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34"/>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35"/>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468" name="Group 36"/>
                <p:cNvGrpSpPr>
                  <a:grpSpLocks/>
                </p:cNvGrpSpPr>
                <p:nvPr/>
              </p:nvGrpSpPr>
              <p:grpSpPr bwMode="auto">
                <a:xfrm>
                  <a:off x="3627" y="2773"/>
                  <a:ext cx="558" cy="697"/>
                  <a:chOff x="3627" y="2773"/>
                  <a:chExt cx="558" cy="697"/>
                </a:xfrm>
              </p:grpSpPr>
              <p:sp>
                <p:nvSpPr>
                  <p:cNvPr id="18469" name="Freeform 37"/>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70" name="Group 38"/>
                  <p:cNvGrpSpPr>
                    <a:grpSpLocks/>
                  </p:cNvGrpSpPr>
                  <p:nvPr/>
                </p:nvGrpSpPr>
                <p:grpSpPr bwMode="auto">
                  <a:xfrm>
                    <a:off x="3627" y="2773"/>
                    <a:ext cx="558" cy="697"/>
                    <a:chOff x="3627" y="2773"/>
                    <a:chExt cx="558" cy="697"/>
                  </a:xfrm>
                </p:grpSpPr>
                <p:grpSp>
                  <p:nvGrpSpPr>
                    <p:cNvPr id="18471" name="Group 39"/>
                    <p:cNvGrpSpPr>
                      <a:grpSpLocks/>
                    </p:cNvGrpSpPr>
                    <p:nvPr/>
                  </p:nvGrpSpPr>
                  <p:grpSpPr bwMode="auto">
                    <a:xfrm>
                      <a:off x="3627" y="2773"/>
                      <a:ext cx="558" cy="532"/>
                      <a:chOff x="3627" y="2773"/>
                      <a:chExt cx="558" cy="532"/>
                    </a:xfrm>
                  </p:grpSpPr>
                  <p:sp>
                    <p:nvSpPr>
                      <p:cNvPr id="18472" name="Freeform 40"/>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3" name="Freeform 41"/>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74" name="Group 42"/>
                    <p:cNvGrpSpPr>
                      <a:grpSpLocks/>
                    </p:cNvGrpSpPr>
                    <p:nvPr/>
                  </p:nvGrpSpPr>
                  <p:grpSpPr bwMode="auto">
                    <a:xfrm>
                      <a:off x="3696" y="3243"/>
                      <a:ext cx="86" cy="227"/>
                      <a:chOff x="3696" y="3243"/>
                      <a:chExt cx="86" cy="227"/>
                    </a:xfrm>
                  </p:grpSpPr>
                  <p:sp>
                    <p:nvSpPr>
                      <p:cNvPr id="18475" name="Freeform 43"/>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6" name="Oval 44"/>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grpSp>
    </p:spTree>
    <p:extLst>
      <p:ext uri="{BB962C8B-B14F-4D97-AF65-F5344CB8AC3E}">
        <p14:creationId xmlns:p14="http://schemas.microsoft.com/office/powerpoint/2010/main" val="116414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ChangeArrowheads="1"/>
          </p:cNvSpPr>
          <p:nvPr/>
        </p:nvSpPr>
        <p:spPr bwMode="auto">
          <a:xfrm>
            <a:off x="609600" y="152400"/>
            <a:ext cx="83343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b="1" dirty="0" smtClean="0">
                <a:solidFill>
                  <a:schemeClr val="tx1"/>
                </a:solidFill>
              </a:rPr>
              <a:t>C</a:t>
            </a:r>
            <a:r>
              <a:rPr lang="en-US" altLang="zh-CN" b="1" dirty="0">
                <a:solidFill>
                  <a:schemeClr val="tx1"/>
                </a:solidFill>
              </a:rPr>
              <a:t>, C</a:t>
            </a:r>
            <a:r>
              <a:rPr lang="en-US" altLang="zh-CN" b="1" dirty="0" smtClean="0">
                <a:solidFill>
                  <a:schemeClr val="tx1"/>
                </a:solidFill>
              </a:rPr>
              <a:t>++ </a:t>
            </a:r>
            <a:r>
              <a:rPr lang="zh-CN" altLang="en-US" b="1" dirty="0">
                <a:solidFill>
                  <a:schemeClr val="tx1"/>
                </a:solidFill>
              </a:rPr>
              <a:t>和</a:t>
            </a:r>
            <a:r>
              <a:rPr lang="en-US" altLang="zh-CN" b="1" dirty="0" smtClean="0">
                <a:solidFill>
                  <a:schemeClr val="tx1"/>
                </a:solidFill>
              </a:rPr>
              <a:t> </a:t>
            </a:r>
            <a:r>
              <a:rPr lang="en-US" altLang="zh-CN" b="1" dirty="0">
                <a:solidFill>
                  <a:schemeClr val="tx1"/>
                </a:solidFill>
              </a:rPr>
              <a:t>Java</a:t>
            </a:r>
          </a:p>
        </p:txBody>
      </p:sp>
      <p:grpSp>
        <p:nvGrpSpPr>
          <p:cNvPr id="19466" name="Group 10"/>
          <p:cNvGrpSpPr>
            <a:grpSpLocks/>
          </p:cNvGrpSpPr>
          <p:nvPr/>
        </p:nvGrpSpPr>
        <p:grpSpPr bwMode="auto">
          <a:xfrm>
            <a:off x="1143000" y="1828800"/>
            <a:ext cx="7162800" cy="4114800"/>
            <a:chOff x="720" y="1440"/>
            <a:chExt cx="3456" cy="2304"/>
          </a:xfrm>
        </p:grpSpPr>
        <p:sp>
          <p:nvSpPr>
            <p:cNvPr id="19461" name="Oval 5"/>
            <p:cNvSpPr>
              <a:spLocks noChangeArrowheads="1"/>
            </p:cNvSpPr>
            <p:nvPr/>
          </p:nvSpPr>
          <p:spPr bwMode="auto">
            <a:xfrm>
              <a:off x="720" y="1440"/>
              <a:ext cx="2208" cy="2304"/>
            </a:xfrm>
            <a:prstGeom prst="ellipse">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b="1">
                <a:solidFill>
                  <a:srgbClr val="FF0000"/>
                </a:solidFill>
                <a:latin typeface="Tahoma" panose="020B0604030504040204" pitchFamily="34" charset="0"/>
              </a:endParaRPr>
            </a:p>
          </p:txBody>
        </p:sp>
        <p:sp>
          <p:nvSpPr>
            <p:cNvPr id="19462" name="Oval 6"/>
            <p:cNvSpPr>
              <a:spLocks noChangeArrowheads="1"/>
            </p:cNvSpPr>
            <p:nvPr/>
          </p:nvSpPr>
          <p:spPr bwMode="auto">
            <a:xfrm>
              <a:off x="1248" y="1968"/>
              <a:ext cx="1152" cy="12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FF0000"/>
                  </a:solidFill>
                  <a:latin typeface="Tahoma" panose="020B0604030504040204" pitchFamily="34" charset="0"/>
                </a:rPr>
                <a:t>C</a:t>
              </a:r>
            </a:p>
          </p:txBody>
        </p:sp>
        <p:sp>
          <p:nvSpPr>
            <p:cNvPr id="19463" name="Text Box 7"/>
            <p:cNvSpPr txBox="1">
              <a:spLocks noChangeArrowheads="1"/>
            </p:cNvSpPr>
            <p:nvPr/>
          </p:nvSpPr>
          <p:spPr bwMode="auto">
            <a:xfrm>
              <a:off x="1147" y="1788"/>
              <a:ext cx="4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b="1">
                  <a:solidFill>
                    <a:srgbClr val="FF0000"/>
                  </a:solidFill>
                  <a:latin typeface="Tahoma" panose="020B0604030504040204" pitchFamily="34" charset="0"/>
                </a:rPr>
                <a:t>C++</a:t>
              </a:r>
            </a:p>
          </p:txBody>
        </p:sp>
        <p:sp>
          <p:nvSpPr>
            <p:cNvPr id="19464" name="Oval 8"/>
            <p:cNvSpPr>
              <a:spLocks noChangeArrowheads="1"/>
            </p:cNvSpPr>
            <p:nvPr/>
          </p:nvSpPr>
          <p:spPr bwMode="auto">
            <a:xfrm>
              <a:off x="2112" y="1440"/>
              <a:ext cx="2064" cy="2256"/>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alpha val="2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b="1">
                <a:solidFill>
                  <a:srgbClr val="FF0000"/>
                </a:solidFill>
                <a:latin typeface="Tahoma" panose="020B0604030504040204" pitchFamily="34" charset="0"/>
              </a:endParaRPr>
            </a:p>
          </p:txBody>
        </p:sp>
        <p:sp>
          <p:nvSpPr>
            <p:cNvPr id="19465" name="Text Box 9"/>
            <p:cNvSpPr txBox="1">
              <a:spLocks noChangeArrowheads="1"/>
            </p:cNvSpPr>
            <p:nvPr/>
          </p:nvSpPr>
          <p:spPr bwMode="auto">
            <a:xfrm>
              <a:off x="3209" y="2316"/>
              <a:ext cx="4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b="1">
                  <a:solidFill>
                    <a:srgbClr val="FF0000"/>
                  </a:solidFill>
                  <a:latin typeface="Tahoma" panose="020B0604030504040204" pitchFamily="34" charset="0"/>
                </a:rPr>
                <a:t>Java</a:t>
              </a:r>
            </a:p>
          </p:txBody>
        </p:sp>
      </p:grpSp>
      <p:sp>
        <p:nvSpPr>
          <p:cNvPr id="13"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881288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Take a Course Well</a:t>
            </a:r>
            <a:endParaRPr lang="zh-CN" altLang="en-US" dirty="0"/>
          </a:p>
        </p:txBody>
      </p:sp>
      <p:sp>
        <p:nvSpPr>
          <p:cNvPr id="3" name="内容占位符 2"/>
          <p:cNvSpPr>
            <a:spLocks noGrp="1"/>
          </p:cNvSpPr>
          <p:nvPr>
            <p:ph idx="1"/>
          </p:nvPr>
        </p:nvSpPr>
        <p:spPr>
          <a:xfrm>
            <a:off x="791787" y="2226469"/>
            <a:ext cx="7820197" cy="3263504"/>
          </a:xfrm>
        </p:spPr>
        <p:txBody>
          <a:bodyPr>
            <a:normAutofit/>
          </a:bodyPr>
          <a:lstStyle/>
          <a:p>
            <a:r>
              <a:rPr lang="en-US" altLang="zh-CN" sz="2400" dirty="0" smtClean="0"/>
              <a:t>Follow the talker</a:t>
            </a:r>
            <a:endParaRPr lang="en-US" altLang="zh-CN" sz="2400" dirty="0"/>
          </a:p>
          <a:p>
            <a:endParaRPr lang="en-US" altLang="zh-CN" sz="2400" dirty="0"/>
          </a:p>
          <a:p>
            <a:r>
              <a:rPr lang="zh-CN" altLang="en-US" sz="2400" dirty="0" smtClean="0"/>
              <a:t>思考什么是有意义的</a:t>
            </a:r>
            <a:endParaRPr lang="en-US" altLang="zh-CN" sz="2400" dirty="0"/>
          </a:p>
          <a:p>
            <a:endParaRPr lang="en-US" altLang="zh-CN" sz="2400" dirty="0"/>
          </a:p>
          <a:p>
            <a:r>
              <a:rPr lang="zh-CN" altLang="en-US" sz="2400" dirty="0" smtClean="0"/>
              <a:t>多动手</a:t>
            </a:r>
            <a:r>
              <a:rPr lang="en-US" altLang="zh-CN" sz="2400" dirty="0" smtClean="0"/>
              <a:t>.</a:t>
            </a:r>
            <a:r>
              <a:rPr lang="zh-CN" altLang="en-US" sz="2400" dirty="0" smtClean="0"/>
              <a:t>（</a:t>
            </a:r>
            <a:r>
              <a:rPr lang="en-US" altLang="zh-CN" sz="2400" dirty="0" smtClean="0"/>
              <a:t>Talk is cheap, show me the code!</a:t>
            </a:r>
            <a:r>
              <a:rPr lang="zh-CN" altLang="en-US" sz="2400" dirty="0" smtClean="0"/>
              <a:t>）</a:t>
            </a:r>
            <a:endParaRPr lang="en-US" altLang="zh-CN" sz="2400" dirty="0"/>
          </a:p>
          <a:p>
            <a:endParaRPr lang="en-US" altLang="zh-CN" sz="2400" dirty="0"/>
          </a:p>
          <a:p>
            <a:r>
              <a:rPr lang="zh-CN" altLang="en-US" sz="2800" b="1" dirty="0" smtClean="0"/>
              <a:t>自己主动</a:t>
            </a:r>
            <a:endParaRPr lang="en-US" altLang="zh-CN" sz="2800" b="1" dirty="0"/>
          </a:p>
        </p:txBody>
      </p:sp>
      <p:sp>
        <p:nvSpPr>
          <p:cNvPr id="7" name="Line 13"/>
          <p:cNvSpPr>
            <a:spLocks noChangeShapeType="1"/>
          </p:cNvSpPr>
          <p:nvPr/>
        </p:nvSpPr>
        <p:spPr bwMode="auto">
          <a:xfrm>
            <a:off x="609600" y="1465810"/>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6479366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ChangeArrowheads="1"/>
          </p:cNvSpPr>
          <p:nvPr/>
        </p:nvSpPr>
        <p:spPr bwMode="auto">
          <a:xfrm>
            <a:off x="642850" y="152400"/>
            <a:ext cx="8196349"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TW" sz="4000" b="1" dirty="0">
                <a:solidFill>
                  <a:schemeClr val="tx1"/>
                </a:solidFill>
              </a:rPr>
              <a:t>Removed Features from C++</a:t>
            </a:r>
          </a:p>
        </p:txBody>
      </p:sp>
      <p:sp>
        <p:nvSpPr>
          <p:cNvPr id="324611" name="Rectangle 3"/>
          <p:cNvSpPr>
            <a:spLocks noChangeArrowheads="1"/>
          </p:cNvSpPr>
          <p:nvPr/>
        </p:nvSpPr>
        <p:spPr bwMode="auto">
          <a:xfrm>
            <a:off x="762000" y="1305098"/>
            <a:ext cx="7696200" cy="50195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b="1" dirty="0" smtClean="0"/>
              <a:t>没有类型定义，预处理，宏定义</a:t>
            </a:r>
            <a:r>
              <a:rPr lang="en-US" altLang="en-AU" sz="2800" b="1" dirty="0" smtClean="0"/>
              <a:t> </a:t>
            </a:r>
          </a:p>
          <a:p>
            <a:r>
              <a:rPr lang="zh-CN" altLang="en-US" sz="2800" b="1" dirty="0" smtClean="0"/>
              <a:t>没有全局变量</a:t>
            </a:r>
            <a:endParaRPr lang="en-US" altLang="zh-CN" sz="2800" b="1" dirty="0" smtClean="0"/>
          </a:p>
          <a:p>
            <a:r>
              <a:rPr lang="zh-CN" altLang="en-US" sz="2800" b="1" dirty="0" smtClean="0"/>
              <a:t>没有</a:t>
            </a:r>
            <a:r>
              <a:rPr lang="en-US" altLang="zh-CN" sz="2800" b="1" dirty="0" err="1" smtClean="0"/>
              <a:t>Goto</a:t>
            </a:r>
            <a:r>
              <a:rPr lang="zh-CN" altLang="en-US" sz="2800" b="1" dirty="0" smtClean="0"/>
              <a:t>语句</a:t>
            </a:r>
            <a:endParaRPr lang="en-US" altLang="zh-CN" sz="2800" b="1" dirty="0" smtClean="0"/>
          </a:p>
          <a:p>
            <a:r>
              <a:rPr lang="zh-CN" altLang="en-US" sz="2800" b="1" dirty="0" smtClean="0">
                <a:solidFill>
                  <a:srgbClr val="FF0000"/>
                </a:solidFill>
              </a:rPr>
              <a:t>没有指针</a:t>
            </a:r>
            <a:r>
              <a:rPr lang="en-US" altLang="en-AU" sz="2800" b="1" dirty="0" smtClean="0">
                <a:solidFill>
                  <a:srgbClr val="FF0000"/>
                </a:solidFill>
              </a:rPr>
              <a:t>Pointers</a:t>
            </a:r>
          </a:p>
          <a:p>
            <a:r>
              <a:rPr lang="zh-CN" altLang="en-US" sz="2800" b="1" dirty="0" smtClean="0"/>
              <a:t>结构安全性提升</a:t>
            </a:r>
            <a:endParaRPr lang="en-US" altLang="zh-CN" sz="2800" b="1" dirty="0" smtClean="0"/>
          </a:p>
          <a:p>
            <a:r>
              <a:rPr lang="zh-CN" altLang="en-US" sz="2800" b="1" dirty="0" smtClean="0"/>
              <a:t>没有多重继承</a:t>
            </a:r>
            <a:endParaRPr lang="en-US" altLang="zh-CN" sz="2800" b="1" dirty="0" smtClean="0"/>
          </a:p>
          <a:p>
            <a:r>
              <a:rPr lang="zh-CN" altLang="en-US" sz="2800" b="1" dirty="0" smtClean="0"/>
              <a:t>数据类型安全性提升</a:t>
            </a:r>
            <a:endParaRPr lang="en-US" altLang="en-AU" sz="2800" b="1" dirty="0"/>
          </a:p>
        </p:txBody>
      </p:sp>
      <p:sp>
        <p:nvSpPr>
          <p:cNvPr id="324612" name="Rectangle 4"/>
          <p:cNvSpPr>
            <a:spLocks noChangeArrowheads="1"/>
          </p:cNvSpPr>
          <p:nvPr/>
        </p:nvSpPr>
        <p:spPr bwMode="auto">
          <a:xfrm>
            <a:off x="1163783" y="5029199"/>
            <a:ext cx="6280265" cy="983673"/>
          </a:xfrm>
          <a:prstGeom prst="rect">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TW" sz="3600" b="1" dirty="0">
                <a:solidFill>
                  <a:srgbClr val="000000"/>
                </a:solidFill>
              </a:rPr>
              <a:t>Java == C++--++</a:t>
            </a:r>
          </a:p>
        </p:txBody>
      </p:sp>
      <p:sp>
        <p:nvSpPr>
          <p:cNvPr id="8" name="Line 13"/>
          <p:cNvSpPr>
            <a:spLocks noChangeShapeType="1"/>
          </p:cNvSpPr>
          <p:nvPr/>
        </p:nvSpPr>
        <p:spPr bwMode="auto">
          <a:xfrm>
            <a:off x="642851" y="102523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107376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642850" y="228600"/>
            <a:ext cx="8043949" cy="685800"/>
          </a:xfrm>
        </p:spPr>
        <p:txBody>
          <a:bodyPr>
            <a:noAutofit/>
          </a:bodyPr>
          <a:lstStyle/>
          <a:p>
            <a:r>
              <a:rPr lang="en-US" altLang="zh-TW" sz="4000" b="1" dirty="0">
                <a:latin typeface="Arial" panose="020B0604020202020204" pitchFamily="34" charset="0"/>
                <a:ea typeface="宋体" panose="02010600030101010101" pitchFamily="2" charset="-122"/>
                <a:cs typeface="+mn-cs"/>
              </a:rPr>
              <a:t>Added Features from C++</a:t>
            </a:r>
            <a:endParaRPr lang="en-US" altLang="zh-CN" sz="4000" b="1" dirty="0">
              <a:latin typeface="Arial" panose="020B0604020202020204" pitchFamily="34" charset="0"/>
              <a:ea typeface="宋体" panose="02010600030101010101" pitchFamily="2" charset="-122"/>
              <a:cs typeface="+mn-cs"/>
            </a:endParaRPr>
          </a:p>
        </p:txBody>
      </p:sp>
      <p:sp>
        <p:nvSpPr>
          <p:cNvPr id="328707" name="Rectangle 3"/>
          <p:cNvSpPr>
            <a:spLocks noGrp="1" noChangeArrowheads="1"/>
          </p:cNvSpPr>
          <p:nvPr>
            <p:ph idx="1"/>
          </p:nvPr>
        </p:nvSpPr>
        <p:spPr>
          <a:xfrm>
            <a:off x="457200" y="1330036"/>
            <a:ext cx="8458200" cy="4538749"/>
          </a:xfrm>
          <a:noFill/>
          <a:extLst>
            <a:ext uri="{909E8E84-426E-40DD-AFC4-6F175D3DCCD1}">
              <a14:hiddenFill xmlns:a14="http://schemas.microsoft.com/office/drawing/2010/main">
                <a:solidFill>
                  <a:schemeClr val="tx1"/>
                </a:solidFill>
              </a14:hiddenFill>
            </a:ext>
          </a:extLst>
        </p:spPr>
        <p:txBody>
          <a:bodyPr>
            <a:normAutofit/>
          </a:bodyPr>
          <a:lstStyle/>
          <a:p>
            <a:pPr>
              <a:lnSpc>
                <a:spcPct val="80000"/>
              </a:lnSpc>
            </a:pPr>
            <a:r>
              <a:rPr lang="zh-CN" altLang="en-US" sz="2800" b="1" dirty="0"/>
              <a:t>数据类型</a:t>
            </a:r>
            <a:r>
              <a:rPr lang="en-US" altLang="zh-TW" sz="2800" b="1" dirty="0" smtClean="0"/>
              <a:t>: </a:t>
            </a:r>
            <a:endParaRPr lang="en-US" altLang="zh-TW" sz="2800" b="1" dirty="0"/>
          </a:p>
          <a:p>
            <a:pPr lvl="1">
              <a:lnSpc>
                <a:spcPct val="80000"/>
              </a:lnSpc>
            </a:pPr>
            <a:r>
              <a:rPr lang="en-US" altLang="zh-TW" b="1" dirty="0" err="1">
                <a:solidFill>
                  <a:srgbClr val="FF0000"/>
                </a:solidFill>
              </a:rPr>
              <a:t>boolean</a:t>
            </a:r>
            <a:r>
              <a:rPr lang="en-US" altLang="zh-TW" b="1" dirty="0">
                <a:solidFill>
                  <a:srgbClr val="FF0000"/>
                </a:solidFill>
              </a:rPr>
              <a:t> (1bit), byte (8 bit signed), char (16 bit, Unicode), </a:t>
            </a:r>
          </a:p>
          <a:p>
            <a:pPr lvl="1">
              <a:lnSpc>
                <a:spcPct val="80000"/>
              </a:lnSpc>
            </a:pPr>
            <a:r>
              <a:rPr lang="en-US" altLang="zh-TW" b="1" dirty="0">
                <a:solidFill>
                  <a:srgbClr val="FF0000"/>
                </a:solidFill>
              </a:rPr>
              <a:t>short(16bit), </a:t>
            </a:r>
            <a:r>
              <a:rPr lang="en-US" altLang="zh-TW" b="1" dirty="0" err="1">
                <a:solidFill>
                  <a:srgbClr val="FF0000"/>
                </a:solidFill>
              </a:rPr>
              <a:t>int</a:t>
            </a:r>
            <a:r>
              <a:rPr lang="en-US" altLang="zh-TW" b="1" dirty="0">
                <a:solidFill>
                  <a:srgbClr val="FF0000"/>
                </a:solidFill>
              </a:rPr>
              <a:t> (32bit), long (64bit), float, double,</a:t>
            </a:r>
          </a:p>
          <a:p>
            <a:pPr lvl="1">
              <a:lnSpc>
                <a:spcPct val="80000"/>
              </a:lnSpc>
            </a:pPr>
            <a:r>
              <a:rPr lang="en-US" altLang="zh-TW" b="1" dirty="0">
                <a:solidFill>
                  <a:srgbClr val="FF0000"/>
                </a:solidFill>
              </a:rPr>
              <a:t>String, Array (as object)</a:t>
            </a:r>
          </a:p>
          <a:p>
            <a:pPr>
              <a:lnSpc>
                <a:spcPct val="80000"/>
              </a:lnSpc>
            </a:pPr>
            <a:r>
              <a:rPr lang="zh-CN" altLang="en-US" sz="2800" b="1" dirty="0" smtClean="0"/>
              <a:t>多重中断</a:t>
            </a:r>
            <a:endParaRPr lang="en-US" altLang="zh-CN" sz="2800" b="1" dirty="0" smtClean="0"/>
          </a:p>
          <a:p>
            <a:pPr>
              <a:lnSpc>
                <a:spcPct val="80000"/>
              </a:lnSpc>
            </a:pPr>
            <a:r>
              <a:rPr lang="zh-CN" altLang="en-US" sz="2800" b="1" dirty="0" smtClean="0"/>
              <a:t>接口</a:t>
            </a:r>
            <a:endParaRPr lang="en-US" altLang="zh-CN" sz="2800" b="1" dirty="0" smtClean="0"/>
          </a:p>
          <a:p>
            <a:pPr>
              <a:lnSpc>
                <a:spcPct val="80000"/>
              </a:lnSpc>
            </a:pPr>
            <a:r>
              <a:rPr lang="zh-CN" altLang="en-US" sz="2800" b="1" dirty="0" smtClean="0"/>
              <a:t>包</a:t>
            </a:r>
            <a:endParaRPr lang="en-US" altLang="zh-CN" sz="2800" b="1" dirty="0" smtClean="0"/>
          </a:p>
          <a:p>
            <a:pPr>
              <a:lnSpc>
                <a:spcPct val="80000"/>
              </a:lnSpc>
            </a:pPr>
            <a:r>
              <a:rPr lang="zh-CN" altLang="en-US" sz="2800" b="1" dirty="0" smtClean="0"/>
              <a:t>自动垃圾收集</a:t>
            </a:r>
            <a:endParaRPr lang="en-US" altLang="zh-CN" sz="2800" b="1" dirty="0" smtClean="0"/>
          </a:p>
          <a:p>
            <a:pPr>
              <a:lnSpc>
                <a:spcPct val="80000"/>
              </a:lnSpc>
            </a:pPr>
            <a:r>
              <a:rPr lang="zh-CN" altLang="en-US" sz="2800" b="1" dirty="0" smtClean="0"/>
              <a:t>多线程与同步</a:t>
            </a:r>
            <a:endParaRPr lang="en-US" altLang="zh-CN" sz="2800" b="1" dirty="0" smtClean="0"/>
          </a:p>
          <a:p>
            <a:pPr>
              <a:lnSpc>
                <a:spcPct val="80000"/>
              </a:lnSpc>
            </a:pPr>
            <a:r>
              <a:rPr lang="zh-CN" altLang="en-US" sz="2800" b="1" dirty="0" smtClean="0"/>
              <a:t>异常处理</a:t>
            </a:r>
            <a:endParaRPr lang="en-US" altLang="zh-CN" sz="2800" b="1" dirty="0" smtClean="0"/>
          </a:p>
          <a:p>
            <a:pPr>
              <a:lnSpc>
                <a:spcPct val="80000"/>
              </a:lnSpc>
            </a:pPr>
            <a:r>
              <a:rPr lang="zh-CN" altLang="en-US" sz="2800" b="1" dirty="0" smtClean="0"/>
              <a:t>运行中类型检查</a:t>
            </a:r>
            <a:endParaRPr lang="en-US" altLang="zh-TW" sz="2800" b="1" dirty="0"/>
          </a:p>
        </p:txBody>
      </p:sp>
      <p:sp>
        <p:nvSpPr>
          <p:cNvPr id="7" name="Line 13"/>
          <p:cNvSpPr>
            <a:spLocks noChangeShapeType="1"/>
          </p:cNvSpPr>
          <p:nvPr/>
        </p:nvSpPr>
        <p:spPr bwMode="auto">
          <a:xfrm>
            <a:off x="642851" y="99752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31313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ctrTitle"/>
          </p:nvPr>
        </p:nvSpPr>
        <p:spPr>
          <a:xfrm>
            <a:off x="685800" y="2130425"/>
            <a:ext cx="7772400" cy="1470025"/>
          </a:xfrm>
        </p:spPr>
        <p:txBody>
          <a:bodyPr anchor="ctr"/>
          <a:lstStyle/>
          <a:p>
            <a:r>
              <a:rPr lang="en-US" altLang="zh-CN" sz="4500" b="1" dirty="0" smtClean="0">
                <a:solidFill>
                  <a:schemeClr val="tx1"/>
                </a:solidFill>
              </a:rPr>
              <a:t>Java </a:t>
            </a:r>
            <a:r>
              <a:rPr lang="zh-CN" altLang="en-US" sz="4500" b="1" dirty="0" smtClean="0">
                <a:solidFill>
                  <a:schemeClr val="tx1"/>
                </a:solidFill>
              </a:rPr>
              <a:t>与 </a:t>
            </a:r>
            <a:r>
              <a:rPr lang="en-US" altLang="zh-CN" sz="4500" b="1" dirty="0" smtClean="0">
                <a:solidFill>
                  <a:schemeClr val="tx1"/>
                </a:solidFill>
              </a:rPr>
              <a:t>Python</a:t>
            </a:r>
            <a:endParaRPr lang="en-US" altLang="zh-CN" sz="4500" b="1" dirty="0">
              <a:solidFill>
                <a:schemeClr val="tx1"/>
              </a:solidFill>
            </a:endParaRPr>
          </a:p>
        </p:txBody>
      </p:sp>
      <p:grpSp>
        <p:nvGrpSpPr>
          <p:cNvPr id="18438" name="Group 6"/>
          <p:cNvGrpSpPr>
            <a:grpSpLocks/>
          </p:cNvGrpSpPr>
          <p:nvPr/>
        </p:nvGrpSpPr>
        <p:grpSpPr bwMode="auto">
          <a:xfrm>
            <a:off x="6781800" y="4419600"/>
            <a:ext cx="1981200" cy="1676400"/>
            <a:chOff x="3627" y="2688"/>
            <a:chExt cx="1174" cy="977"/>
          </a:xfrm>
        </p:grpSpPr>
        <p:grpSp>
          <p:nvGrpSpPr>
            <p:cNvPr id="18439" name="Group 7"/>
            <p:cNvGrpSpPr>
              <a:grpSpLocks/>
            </p:cNvGrpSpPr>
            <p:nvPr/>
          </p:nvGrpSpPr>
          <p:grpSpPr bwMode="auto">
            <a:xfrm>
              <a:off x="4137" y="2688"/>
              <a:ext cx="664" cy="970"/>
              <a:chOff x="4137" y="2688"/>
              <a:chExt cx="664" cy="970"/>
            </a:xfrm>
          </p:grpSpPr>
          <p:sp>
            <p:nvSpPr>
              <p:cNvPr id="18440" name="Freeform 8"/>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41" name="Group 9"/>
              <p:cNvGrpSpPr>
                <a:grpSpLocks/>
              </p:cNvGrpSpPr>
              <p:nvPr/>
            </p:nvGrpSpPr>
            <p:grpSpPr bwMode="auto">
              <a:xfrm>
                <a:off x="4137" y="2688"/>
                <a:ext cx="583" cy="970"/>
                <a:chOff x="4137" y="2688"/>
                <a:chExt cx="583" cy="970"/>
              </a:xfrm>
            </p:grpSpPr>
            <p:sp>
              <p:nvSpPr>
                <p:cNvPr id="18442" name="Freeform 10"/>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43" name="Group 11"/>
                <p:cNvGrpSpPr>
                  <a:grpSpLocks/>
                </p:cNvGrpSpPr>
                <p:nvPr/>
              </p:nvGrpSpPr>
              <p:grpSpPr bwMode="auto">
                <a:xfrm>
                  <a:off x="4365" y="2834"/>
                  <a:ext cx="213" cy="420"/>
                  <a:chOff x="4365" y="2834"/>
                  <a:chExt cx="213" cy="420"/>
                </a:xfrm>
              </p:grpSpPr>
              <p:sp>
                <p:nvSpPr>
                  <p:cNvPr id="18444" name="Oval 12"/>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5" name="Group 13"/>
                  <p:cNvGrpSpPr>
                    <a:grpSpLocks/>
                  </p:cNvGrpSpPr>
                  <p:nvPr/>
                </p:nvGrpSpPr>
                <p:grpSpPr bwMode="auto">
                  <a:xfrm>
                    <a:off x="4365" y="2966"/>
                    <a:ext cx="213" cy="288"/>
                    <a:chOff x="4365" y="2966"/>
                    <a:chExt cx="213" cy="288"/>
                  </a:xfrm>
                </p:grpSpPr>
                <p:sp>
                  <p:nvSpPr>
                    <p:cNvPr id="18446" name="Freeform 14"/>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7" name="Freeform 15"/>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8448" name="Group 16"/>
            <p:cNvGrpSpPr>
              <a:grpSpLocks/>
            </p:cNvGrpSpPr>
            <p:nvPr/>
          </p:nvGrpSpPr>
          <p:grpSpPr bwMode="auto">
            <a:xfrm>
              <a:off x="3627" y="2773"/>
              <a:ext cx="784" cy="892"/>
              <a:chOff x="3627" y="2773"/>
              <a:chExt cx="784" cy="892"/>
            </a:xfrm>
          </p:grpSpPr>
          <p:sp>
            <p:nvSpPr>
              <p:cNvPr id="18449" name="Freeform 17"/>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50" name="Group 18"/>
              <p:cNvGrpSpPr>
                <a:grpSpLocks/>
              </p:cNvGrpSpPr>
              <p:nvPr/>
            </p:nvGrpSpPr>
            <p:grpSpPr bwMode="auto">
              <a:xfrm>
                <a:off x="3627" y="2773"/>
                <a:ext cx="712" cy="697"/>
                <a:chOff x="3627" y="2773"/>
                <a:chExt cx="712" cy="697"/>
              </a:xfrm>
            </p:grpSpPr>
            <p:grpSp>
              <p:nvGrpSpPr>
                <p:cNvPr id="18451" name="Group 19"/>
                <p:cNvGrpSpPr>
                  <a:grpSpLocks/>
                </p:cNvGrpSpPr>
                <p:nvPr/>
              </p:nvGrpSpPr>
              <p:grpSpPr bwMode="auto">
                <a:xfrm>
                  <a:off x="4088" y="3185"/>
                  <a:ext cx="251" cy="151"/>
                  <a:chOff x="4088" y="3185"/>
                  <a:chExt cx="251" cy="151"/>
                </a:xfrm>
              </p:grpSpPr>
              <p:grpSp>
                <p:nvGrpSpPr>
                  <p:cNvPr id="18452" name="Group 20"/>
                  <p:cNvGrpSpPr>
                    <a:grpSpLocks/>
                  </p:cNvGrpSpPr>
                  <p:nvPr/>
                </p:nvGrpSpPr>
                <p:grpSpPr bwMode="auto">
                  <a:xfrm>
                    <a:off x="4088" y="3185"/>
                    <a:ext cx="251" cy="151"/>
                    <a:chOff x="4088" y="3185"/>
                    <a:chExt cx="251" cy="151"/>
                  </a:xfrm>
                </p:grpSpPr>
                <p:sp>
                  <p:nvSpPr>
                    <p:cNvPr id="18453" name="Freeform 21"/>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Lst>
                      <a:ahLst/>
                      <a:cxnLst>
                        <a:cxn ang="0">
                          <a:pos x="T0" y="T1"/>
                        </a:cxn>
                        <a:cxn ang="0">
                          <a:pos x="T2" y="T3"/>
                        </a:cxn>
                        <a:cxn ang="0">
                          <a:pos x="T4" y="T5"/>
                        </a:cxn>
                        <a:cxn ang="0">
                          <a:pos x="T6" y="T7"/>
                        </a:cxn>
                        <a:cxn ang="0">
                          <a:pos x="T8" y="T9"/>
                        </a:cxn>
                        <a:cxn ang="0">
                          <a:pos x="T10" y="T11"/>
                        </a:cxn>
                        <a:cxn ang="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4" name="Freeform 22"/>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Lst>
                      <a:ahLst/>
                      <a:cxnLst>
                        <a:cxn ang="0">
                          <a:pos x="T0" y="T1"/>
                        </a:cxn>
                        <a:cxn ang="0">
                          <a:pos x="T2" y="T3"/>
                        </a:cxn>
                        <a:cxn ang="0">
                          <a:pos x="T4" y="T5"/>
                        </a:cxn>
                        <a:cxn ang="0">
                          <a:pos x="T6" y="T7"/>
                        </a:cxn>
                        <a:cxn ang="0">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5" name="Freeform 23"/>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56" name="Group 24"/>
                  <p:cNvGrpSpPr>
                    <a:grpSpLocks/>
                  </p:cNvGrpSpPr>
                  <p:nvPr/>
                </p:nvGrpSpPr>
                <p:grpSpPr bwMode="auto">
                  <a:xfrm>
                    <a:off x="4133" y="3201"/>
                    <a:ext cx="171" cy="94"/>
                    <a:chOff x="4133" y="3201"/>
                    <a:chExt cx="171" cy="94"/>
                  </a:xfrm>
                </p:grpSpPr>
                <p:grpSp>
                  <p:nvGrpSpPr>
                    <p:cNvPr id="18457" name="Group 25"/>
                    <p:cNvGrpSpPr>
                      <a:grpSpLocks/>
                    </p:cNvGrpSpPr>
                    <p:nvPr/>
                  </p:nvGrpSpPr>
                  <p:grpSpPr bwMode="auto">
                    <a:xfrm>
                      <a:off x="4140" y="3211"/>
                      <a:ext cx="149" cy="80"/>
                      <a:chOff x="4140" y="3211"/>
                      <a:chExt cx="149" cy="80"/>
                    </a:xfrm>
                  </p:grpSpPr>
                  <p:sp>
                    <p:nvSpPr>
                      <p:cNvPr id="18458" name="Freeform 26"/>
                      <p:cNvSpPr>
                        <a:spLocks/>
                      </p:cNvSpPr>
                      <p:nvPr/>
                    </p:nvSpPr>
                    <p:spPr bwMode="auto">
                      <a:xfrm>
                        <a:off x="4140" y="3211"/>
                        <a:ext cx="89" cy="67"/>
                      </a:xfrm>
                      <a:custGeom>
                        <a:avLst/>
                        <a:gdLst>
                          <a:gd name="T0" fmla="*/ 88 w 89"/>
                          <a:gd name="T1" fmla="*/ 0 h 67"/>
                          <a:gd name="T2" fmla="*/ 54 w 89"/>
                          <a:gd name="T3" fmla="*/ 28 h 67"/>
                          <a:gd name="T4" fmla="*/ 0 w 89"/>
                          <a:gd name="T5" fmla="*/ 66 h 67"/>
                        </a:gdLst>
                        <a:ahLst/>
                        <a:cxnLst>
                          <a:cxn ang="0">
                            <a:pos x="T0" y="T1"/>
                          </a:cxn>
                          <a:cxn ang="0">
                            <a:pos x="T2" y="T3"/>
                          </a:cxn>
                          <a:cxn ang="0">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9" name="Freeform 27"/>
                      <p:cNvSpPr>
                        <a:spLocks/>
                      </p:cNvSpPr>
                      <p:nvPr/>
                    </p:nvSpPr>
                    <p:spPr bwMode="auto">
                      <a:xfrm>
                        <a:off x="4171" y="3216"/>
                        <a:ext cx="85" cy="66"/>
                      </a:xfrm>
                      <a:custGeom>
                        <a:avLst/>
                        <a:gdLst>
                          <a:gd name="T0" fmla="*/ 84 w 85"/>
                          <a:gd name="T1" fmla="*/ 0 h 66"/>
                          <a:gd name="T2" fmla="*/ 38 w 85"/>
                          <a:gd name="T3" fmla="*/ 36 h 66"/>
                          <a:gd name="T4" fmla="*/ 0 w 85"/>
                          <a:gd name="T5" fmla="*/ 65 h 66"/>
                        </a:gdLst>
                        <a:ahLst/>
                        <a:cxnLst>
                          <a:cxn ang="0">
                            <a:pos x="T0" y="T1"/>
                          </a:cxn>
                          <a:cxn ang="0">
                            <a:pos x="T2" y="T3"/>
                          </a:cxn>
                          <a:cxn ang="0">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0" name="Freeform 28"/>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Lst>
                        <a:ahLst/>
                        <a:cxnLst>
                          <a:cxn ang="0">
                            <a:pos x="T0" y="T1"/>
                          </a:cxn>
                          <a:cxn ang="0">
                            <a:pos x="T2" y="T3"/>
                          </a:cxn>
                          <a:cxn ang="0">
                            <a:pos x="T4" y="T5"/>
                          </a:cxn>
                          <a:cxn ang="0">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61" name="Group 29"/>
                    <p:cNvGrpSpPr>
                      <a:grpSpLocks/>
                    </p:cNvGrpSpPr>
                    <p:nvPr/>
                  </p:nvGrpSpPr>
                  <p:grpSpPr bwMode="auto">
                    <a:xfrm>
                      <a:off x="4133" y="3201"/>
                      <a:ext cx="171" cy="94"/>
                      <a:chOff x="4133" y="3201"/>
                      <a:chExt cx="171" cy="94"/>
                    </a:xfrm>
                  </p:grpSpPr>
                  <p:sp>
                    <p:nvSpPr>
                      <p:cNvPr id="18462" name="Line 30"/>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Line 31"/>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Line 32"/>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Line 33"/>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34"/>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35"/>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468" name="Group 36"/>
                <p:cNvGrpSpPr>
                  <a:grpSpLocks/>
                </p:cNvGrpSpPr>
                <p:nvPr/>
              </p:nvGrpSpPr>
              <p:grpSpPr bwMode="auto">
                <a:xfrm>
                  <a:off x="3627" y="2773"/>
                  <a:ext cx="558" cy="697"/>
                  <a:chOff x="3627" y="2773"/>
                  <a:chExt cx="558" cy="697"/>
                </a:xfrm>
              </p:grpSpPr>
              <p:sp>
                <p:nvSpPr>
                  <p:cNvPr id="18469" name="Freeform 37"/>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70" name="Group 38"/>
                  <p:cNvGrpSpPr>
                    <a:grpSpLocks/>
                  </p:cNvGrpSpPr>
                  <p:nvPr/>
                </p:nvGrpSpPr>
                <p:grpSpPr bwMode="auto">
                  <a:xfrm>
                    <a:off x="3627" y="2773"/>
                    <a:ext cx="558" cy="697"/>
                    <a:chOff x="3627" y="2773"/>
                    <a:chExt cx="558" cy="697"/>
                  </a:xfrm>
                </p:grpSpPr>
                <p:grpSp>
                  <p:nvGrpSpPr>
                    <p:cNvPr id="18471" name="Group 39"/>
                    <p:cNvGrpSpPr>
                      <a:grpSpLocks/>
                    </p:cNvGrpSpPr>
                    <p:nvPr/>
                  </p:nvGrpSpPr>
                  <p:grpSpPr bwMode="auto">
                    <a:xfrm>
                      <a:off x="3627" y="2773"/>
                      <a:ext cx="558" cy="532"/>
                      <a:chOff x="3627" y="2773"/>
                      <a:chExt cx="558" cy="532"/>
                    </a:xfrm>
                  </p:grpSpPr>
                  <p:sp>
                    <p:nvSpPr>
                      <p:cNvPr id="18472" name="Freeform 40"/>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3" name="Freeform 41"/>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74" name="Group 42"/>
                    <p:cNvGrpSpPr>
                      <a:grpSpLocks/>
                    </p:cNvGrpSpPr>
                    <p:nvPr/>
                  </p:nvGrpSpPr>
                  <p:grpSpPr bwMode="auto">
                    <a:xfrm>
                      <a:off x="3696" y="3243"/>
                      <a:ext cx="86" cy="227"/>
                      <a:chOff x="3696" y="3243"/>
                      <a:chExt cx="86" cy="227"/>
                    </a:xfrm>
                  </p:grpSpPr>
                  <p:sp>
                    <p:nvSpPr>
                      <p:cNvPr id="18475" name="Freeform 43"/>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6" name="Oval 44"/>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grpSp>
    </p:spTree>
    <p:extLst>
      <p:ext uri="{BB962C8B-B14F-4D97-AF65-F5344CB8AC3E}">
        <p14:creationId xmlns:p14="http://schemas.microsoft.com/office/powerpoint/2010/main" val="200923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642850" y="228600"/>
            <a:ext cx="8043949" cy="685800"/>
          </a:xfrm>
        </p:spPr>
        <p:txBody>
          <a:bodyPr>
            <a:noAutofit/>
          </a:bodyPr>
          <a:lstStyle/>
          <a:p>
            <a:r>
              <a:rPr lang="en-US" altLang="zh-TW" sz="4000" b="1" dirty="0">
                <a:latin typeface="Arial" panose="020B0604020202020204" pitchFamily="34" charset="0"/>
                <a:ea typeface="宋体" panose="02010600030101010101" pitchFamily="2" charset="-122"/>
                <a:cs typeface="+mn-cs"/>
              </a:rPr>
              <a:t>Java </a:t>
            </a:r>
            <a:r>
              <a:rPr lang="zh-CN" altLang="en-US" sz="4000" b="1" dirty="0">
                <a:latin typeface="Arial" panose="020B0604020202020204" pitchFamily="34" charset="0"/>
                <a:ea typeface="宋体" panose="02010600030101010101" pitchFamily="2" charset="-122"/>
                <a:cs typeface="+mn-cs"/>
              </a:rPr>
              <a:t>与 </a:t>
            </a:r>
            <a:r>
              <a:rPr lang="en-US" altLang="zh-TW" sz="4000" b="1" dirty="0" smtClean="0">
                <a:latin typeface="Arial" panose="020B0604020202020204" pitchFamily="34" charset="0"/>
                <a:ea typeface="宋体" panose="02010600030101010101" pitchFamily="2" charset="-122"/>
                <a:cs typeface="+mn-cs"/>
              </a:rPr>
              <a:t>Python</a:t>
            </a:r>
            <a:endParaRPr lang="en-US" altLang="zh-CN" sz="4000" b="1" dirty="0">
              <a:latin typeface="Arial" panose="020B0604020202020204" pitchFamily="34" charset="0"/>
              <a:ea typeface="宋体" panose="02010600030101010101" pitchFamily="2" charset="-122"/>
              <a:cs typeface="+mn-cs"/>
            </a:endParaRPr>
          </a:p>
        </p:txBody>
      </p:sp>
      <p:sp>
        <p:nvSpPr>
          <p:cNvPr id="328707" name="Rectangle 3"/>
          <p:cNvSpPr>
            <a:spLocks noGrp="1" noChangeArrowheads="1"/>
          </p:cNvSpPr>
          <p:nvPr>
            <p:ph idx="1"/>
          </p:nvPr>
        </p:nvSpPr>
        <p:spPr>
          <a:xfrm>
            <a:off x="457200" y="1330036"/>
            <a:ext cx="8458200" cy="4538749"/>
          </a:xfrm>
          <a:noFill/>
          <a:extLst>
            <a:ext uri="{909E8E84-426E-40DD-AFC4-6F175D3DCCD1}">
              <a14:hiddenFill xmlns:a14="http://schemas.microsoft.com/office/drawing/2010/main">
                <a:solidFill>
                  <a:schemeClr val="tx1"/>
                </a:solidFill>
              </a14:hiddenFill>
            </a:ext>
          </a:extLst>
        </p:spPr>
        <p:txBody>
          <a:bodyPr>
            <a:normAutofit/>
          </a:bodyPr>
          <a:lstStyle/>
          <a:p>
            <a:pPr>
              <a:lnSpc>
                <a:spcPct val="80000"/>
              </a:lnSpc>
            </a:pPr>
            <a:r>
              <a:rPr lang="en-US" altLang="zh-CN" sz="2800" b="1" dirty="0" smtClean="0"/>
              <a:t>Python</a:t>
            </a:r>
            <a:r>
              <a:rPr lang="zh-CN" altLang="en-US" sz="2800" b="1" dirty="0" smtClean="0"/>
              <a:t>一切皆对象</a:t>
            </a:r>
            <a:r>
              <a:rPr lang="en-US" altLang="zh-TW" sz="2800" b="1" dirty="0" smtClean="0"/>
              <a:t> </a:t>
            </a:r>
            <a:r>
              <a:rPr lang="zh-CN" altLang="en-US" sz="2800" b="1" dirty="0" smtClean="0"/>
              <a:t>， </a:t>
            </a:r>
            <a:r>
              <a:rPr lang="en-US" altLang="zh-CN" sz="2800" b="1" dirty="0" smtClean="0"/>
              <a:t>Java</a:t>
            </a:r>
            <a:r>
              <a:rPr lang="zh-CN" altLang="en-US" sz="2800" b="1" dirty="0" smtClean="0"/>
              <a:t>还做不到（基本数据类型）</a:t>
            </a:r>
            <a:endParaRPr lang="en-US" altLang="zh-CN" sz="2800" b="1" dirty="0" smtClean="0"/>
          </a:p>
          <a:p>
            <a:pPr>
              <a:lnSpc>
                <a:spcPct val="80000"/>
              </a:lnSpc>
            </a:pPr>
            <a:r>
              <a:rPr lang="en-US" altLang="zh-CN" sz="2800" b="1" dirty="0" smtClean="0"/>
              <a:t>Python </a:t>
            </a:r>
            <a:r>
              <a:rPr lang="zh-CN" altLang="en-US" sz="2800" b="1" dirty="0" smtClean="0"/>
              <a:t>无类型，</a:t>
            </a:r>
            <a:r>
              <a:rPr lang="en-US" altLang="zh-CN" sz="2800" b="1" dirty="0" smtClean="0"/>
              <a:t>java </a:t>
            </a:r>
            <a:r>
              <a:rPr lang="zh-CN" altLang="en-US" sz="2800" b="1" dirty="0" smtClean="0"/>
              <a:t>做不到</a:t>
            </a:r>
            <a:endParaRPr lang="en-US" altLang="zh-CN" sz="2800" b="1" dirty="0" smtClean="0"/>
          </a:p>
          <a:p>
            <a:pPr>
              <a:lnSpc>
                <a:spcPct val="80000"/>
              </a:lnSpc>
            </a:pPr>
            <a:r>
              <a:rPr lang="en-US" altLang="zh-CN" sz="2800" b="1" dirty="0" smtClean="0"/>
              <a:t>Python </a:t>
            </a:r>
            <a:r>
              <a:rPr lang="zh-CN" altLang="en-US" sz="2800" b="1" dirty="0" smtClean="0"/>
              <a:t>纯解释， </a:t>
            </a:r>
            <a:r>
              <a:rPr lang="en-US" altLang="zh-CN" sz="2800" b="1" dirty="0" smtClean="0"/>
              <a:t>java</a:t>
            </a:r>
            <a:r>
              <a:rPr lang="zh-CN" altLang="en-US" sz="2800" b="1" dirty="0" smtClean="0"/>
              <a:t>做不到</a:t>
            </a:r>
            <a:endParaRPr lang="en-US" altLang="zh-CN" sz="2800" b="1" dirty="0" smtClean="0"/>
          </a:p>
          <a:p>
            <a:pPr marL="0" indent="0">
              <a:lnSpc>
                <a:spcPct val="80000"/>
              </a:lnSpc>
              <a:buNone/>
            </a:pPr>
            <a:endParaRPr lang="en-US" altLang="zh-CN" sz="2800" b="1" dirty="0" smtClean="0"/>
          </a:p>
          <a:p>
            <a:pPr marL="0" indent="0">
              <a:lnSpc>
                <a:spcPct val="80000"/>
              </a:lnSpc>
              <a:buNone/>
            </a:pPr>
            <a:r>
              <a:rPr lang="en-US" altLang="zh-CN" sz="2800" b="1" dirty="0" smtClean="0"/>
              <a:t>Java</a:t>
            </a:r>
            <a:r>
              <a:rPr lang="zh-CN" altLang="en-US" sz="2800" b="1" dirty="0" smtClean="0"/>
              <a:t>： 你有我运行快吗？</a:t>
            </a:r>
            <a:endParaRPr lang="en-US" altLang="zh-CN" sz="2800" b="1" dirty="0" smtClean="0"/>
          </a:p>
          <a:p>
            <a:pPr marL="0" indent="0">
              <a:lnSpc>
                <a:spcPct val="80000"/>
              </a:lnSpc>
              <a:buNone/>
            </a:pPr>
            <a:r>
              <a:rPr lang="en-US" altLang="zh-CN" sz="2800" b="1" dirty="0" smtClean="0"/>
              <a:t>Python</a:t>
            </a:r>
            <a:r>
              <a:rPr lang="zh-CN" altLang="en-US" sz="2800" b="1" dirty="0"/>
              <a:t>逃</a:t>
            </a:r>
            <a:endParaRPr lang="en-US" altLang="zh-CN" sz="2800" b="1" dirty="0" smtClean="0"/>
          </a:p>
        </p:txBody>
      </p:sp>
      <p:sp>
        <p:nvSpPr>
          <p:cNvPr id="7" name="Line 13"/>
          <p:cNvSpPr>
            <a:spLocks noChangeShapeType="1"/>
          </p:cNvSpPr>
          <p:nvPr/>
        </p:nvSpPr>
        <p:spPr bwMode="auto">
          <a:xfrm>
            <a:off x="642851" y="997526"/>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2" name="图片 1"/>
          <p:cNvPicPr>
            <a:picLocks noChangeAspect="1"/>
          </p:cNvPicPr>
          <p:nvPr/>
        </p:nvPicPr>
        <p:blipFill>
          <a:blip r:embed="rId2"/>
          <a:stretch>
            <a:fillRect/>
          </a:stretch>
        </p:blipFill>
        <p:spPr>
          <a:xfrm>
            <a:off x="4626033" y="2870662"/>
            <a:ext cx="2998123" cy="2998123"/>
          </a:xfrm>
          <a:prstGeom prst="rect">
            <a:avLst/>
          </a:prstGeom>
        </p:spPr>
      </p:pic>
    </p:spTree>
    <p:extLst>
      <p:ext uri="{BB962C8B-B14F-4D97-AF65-F5344CB8AC3E}">
        <p14:creationId xmlns:p14="http://schemas.microsoft.com/office/powerpoint/2010/main" val="252271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Rectangle 4"/>
          <p:cNvSpPr>
            <a:spLocks noGrp="1" noChangeArrowheads="1"/>
          </p:cNvSpPr>
          <p:nvPr>
            <p:ph type="ctrTitle"/>
          </p:nvPr>
        </p:nvSpPr>
        <p:spPr>
          <a:xfrm>
            <a:off x="685800" y="1676400"/>
            <a:ext cx="7772400" cy="2819400"/>
          </a:xfrm>
        </p:spPr>
        <p:txBody>
          <a:bodyPr anchor="ctr"/>
          <a:lstStyle/>
          <a:p>
            <a:r>
              <a:rPr lang="en-US" altLang="zh-TW" sz="4100" b="1" dirty="0">
                <a:solidFill>
                  <a:schemeClr val="tx1"/>
                </a:solidFill>
              </a:rPr>
              <a:t>Write once, test everywhere.</a:t>
            </a:r>
            <a:br>
              <a:rPr lang="en-US" altLang="zh-TW" sz="4100" b="1" dirty="0">
                <a:solidFill>
                  <a:schemeClr val="tx1"/>
                </a:solidFill>
              </a:rPr>
            </a:br>
            <a:r>
              <a:rPr lang="en-US" altLang="zh-TW" sz="4100" b="1" dirty="0">
                <a:solidFill>
                  <a:schemeClr val="tx1"/>
                </a:solidFill>
              </a:rPr>
              <a:t>Write once, </a:t>
            </a:r>
            <a:r>
              <a:rPr lang="en-US" altLang="zh-TW" sz="4100" b="1" dirty="0" smtClean="0">
                <a:solidFill>
                  <a:schemeClr val="tx1"/>
                </a:solidFill>
              </a:rPr>
              <a:t>run </a:t>
            </a:r>
            <a:r>
              <a:rPr lang="en-US" altLang="zh-TW" sz="4100" b="1" dirty="0">
                <a:solidFill>
                  <a:schemeClr val="tx1"/>
                </a:solidFill>
              </a:rPr>
              <a:t>everywhere</a:t>
            </a:r>
            <a:r>
              <a:rPr lang="en-US" altLang="zh-TW" sz="4100" b="1" dirty="0"/>
              <a:t>.</a:t>
            </a:r>
            <a:br>
              <a:rPr lang="en-US" altLang="zh-TW" sz="4100" b="1" dirty="0"/>
            </a:br>
            <a:endParaRPr lang="en-US" altLang="zh-CN" sz="4100" b="1" dirty="0"/>
          </a:p>
        </p:txBody>
      </p:sp>
      <p:grpSp>
        <p:nvGrpSpPr>
          <p:cNvPr id="329734" name="Group 6"/>
          <p:cNvGrpSpPr>
            <a:grpSpLocks/>
          </p:cNvGrpSpPr>
          <p:nvPr/>
        </p:nvGrpSpPr>
        <p:grpSpPr bwMode="auto">
          <a:xfrm>
            <a:off x="6705600" y="4343400"/>
            <a:ext cx="2057400" cy="1752600"/>
            <a:chOff x="3627" y="2688"/>
            <a:chExt cx="1174" cy="977"/>
          </a:xfrm>
        </p:grpSpPr>
        <p:grpSp>
          <p:nvGrpSpPr>
            <p:cNvPr id="329735" name="Group 7"/>
            <p:cNvGrpSpPr>
              <a:grpSpLocks/>
            </p:cNvGrpSpPr>
            <p:nvPr/>
          </p:nvGrpSpPr>
          <p:grpSpPr bwMode="auto">
            <a:xfrm>
              <a:off x="4137" y="2688"/>
              <a:ext cx="664" cy="970"/>
              <a:chOff x="4137" y="2688"/>
              <a:chExt cx="664" cy="970"/>
            </a:xfrm>
          </p:grpSpPr>
          <p:sp>
            <p:nvSpPr>
              <p:cNvPr id="329736" name="Freeform 8"/>
              <p:cNvSpPr>
                <a:spLocks/>
              </p:cNvSpPr>
              <p:nvPr/>
            </p:nvSpPr>
            <p:spPr bwMode="auto">
              <a:xfrm>
                <a:off x="4430" y="3093"/>
                <a:ext cx="371" cy="553"/>
              </a:xfrm>
              <a:custGeom>
                <a:avLst/>
                <a:gdLst>
                  <a:gd name="T0" fmla="*/ 0 w 371"/>
                  <a:gd name="T1" fmla="*/ 260 h 553"/>
                  <a:gd name="T2" fmla="*/ 105 w 371"/>
                  <a:gd name="T3" fmla="*/ 205 h 553"/>
                  <a:gd name="T4" fmla="*/ 222 w 371"/>
                  <a:gd name="T5" fmla="*/ 11 h 553"/>
                  <a:gd name="T6" fmla="*/ 226 w 371"/>
                  <a:gd name="T7" fmla="*/ 8 h 553"/>
                  <a:gd name="T8" fmla="*/ 235 w 371"/>
                  <a:gd name="T9" fmla="*/ 3 h 553"/>
                  <a:gd name="T10" fmla="*/ 244 w 371"/>
                  <a:gd name="T11" fmla="*/ 2 h 553"/>
                  <a:gd name="T12" fmla="*/ 256 w 371"/>
                  <a:gd name="T13" fmla="*/ 0 h 553"/>
                  <a:gd name="T14" fmla="*/ 267 w 371"/>
                  <a:gd name="T15" fmla="*/ 2 h 553"/>
                  <a:gd name="T16" fmla="*/ 278 w 371"/>
                  <a:gd name="T17" fmla="*/ 5 h 553"/>
                  <a:gd name="T18" fmla="*/ 291 w 371"/>
                  <a:gd name="T19" fmla="*/ 11 h 553"/>
                  <a:gd name="T20" fmla="*/ 307 w 371"/>
                  <a:gd name="T21" fmla="*/ 19 h 553"/>
                  <a:gd name="T22" fmla="*/ 320 w 371"/>
                  <a:gd name="T23" fmla="*/ 27 h 553"/>
                  <a:gd name="T24" fmla="*/ 332 w 371"/>
                  <a:gd name="T25" fmla="*/ 35 h 553"/>
                  <a:gd name="T26" fmla="*/ 340 w 371"/>
                  <a:gd name="T27" fmla="*/ 42 h 553"/>
                  <a:gd name="T28" fmla="*/ 348 w 371"/>
                  <a:gd name="T29" fmla="*/ 52 h 553"/>
                  <a:gd name="T30" fmla="*/ 358 w 371"/>
                  <a:gd name="T31" fmla="*/ 65 h 553"/>
                  <a:gd name="T32" fmla="*/ 363 w 371"/>
                  <a:gd name="T33" fmla="*/ 75 h 553"/>
                  <a:gd name="T34" fmla="*/ 368 w 371"/>
                  <a:gd name="T35" fmla="*/ 89 h 553"/>
                  <a:gd name="T36" fmla="*/ 370 w 371"/>
                  <a:gd name="T37" fmla="*/ 105 h 553"/>
                  <a:gd name="T38" fmla="*/ 370 w 371"/>
                  <a:gd name="T39" fmla="*/ 129 h 553"/>
                  <a:gd name="T40" fmla="*/ 366 w 371"/>
                  <a:gd name="T41" fmla="*/ 156 h 553"/>
                  <a:gd name="T42" fmla="*/ 361 w 371"/>
                  <a:gd name="T43" fmla="*/ 182 h 553"/>
                  <a:gd name="T44" fmla="*/ 351 w 371"/>
                  <a:gd name="T45" fmla="*/ 213 h 553"/>
                  <a:gd name="T46" fmla="*/ 341 w 371"/>
                  <a:gd name="T47" fmla="*/ 238 h 553"/>
                  <a:gd name="T48" fmla="*/ 333 w 371"/>
                  <a:gd name="T49" fmla="*/ 255 h 553"/>
                  <a:gd name="T50" fmla="*/ 320 w 371"/>
                  <a:gd name="T51" fmla="*/ 274 h 553"/>
                  <a:gd name="T52" fmla="*/ 309 w 371"/>
                  <a:gd name="T53" fmla="*/ 287 h 553"/>
                  <a:gd name="T54" fmla="*/ 298 w 371"/>
                  <a:gd name="T55" fmla="*/ 301 h 553"/>
                  <a:gd name="T56" fmla="*/ 286 w 371"/>
                  <a:gd name="T57" fmla="*/ 316 h 553"/>
                  <a:gd name="T58" fmla="*/ 274 w 371"/>
                  <a:gd name="T59" fmla="*/ 324 h 553"/>
                  <a:gd name="T60" fmla="*/ 44 w 371"/>
                  <a:gd name="T61" fmla="*/ 308 h 553"/>
                  <a:gd name="T62" fmla="*/ 34 w 371"/>
                  <a:gd name="T63" fmla="*/ 328 h 553"/>
                  <a:gd name="T64" fmla="*/ 34 w 371"/>
                  <a:gd name="T65" fmla="*/ 473 h 553"/>
                  <a:gd name="T66" fmla="*/ 36 w 371"/>
                  <a:gd name="T67" fmla="*/ 487 h 553"/>
                  <a:gd name="T68" fmla="*/ 38 w 371"/>
                  <a:gd name="T69" fmla="*/ 496 h 553"/>
                  <a:gd name="T70" fmla="*/ 43 w 371"/>
                  <a:gd name="T71" fmla="*/ 505 h 553"/>
                  <a:gd name="T72" fmla="*/ 48 w 371"/>
                  <a:gd name="T73" fmla="*/ 512 h 553"/>
                  <a:gd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332 w 371"/>
                  <a:gd name="T85" fmla="*/ 552 h 553"/>
                  <a:gd name="T86" fmla="*/ 75 w 371"/>
                  <a:gd name="T87" fmla="*/ 551 h 553"/>
                  <a:gd name="T88" fmla="*/ 61 w 371"/>
                  <a:gd name="T89" fmla="*/ 550 h 553"/>
                  <a:gd name="T90" fmla="*/ 52 w 371"/>
                  <a:gd name="T91" fmla="*/ 549 h 553"/>
                  <a:gd name="T92" fmla="*/ 42 w 371"/>
                  <a:gd name="T93" fmla="*/ 547 h 553"/>
                  <a:gd name="T94" fmla="*/ 34 w 371"/>
                  <a:gd name="T95" fmla="*/ 543 h 553"/>
                  <a:gd name="T96" fmla="*/ 26 w 371"/>
                  <a:gd name="T97" fmla="*/ 537 h 553"/>
                  <a:gd name="T98" fmla="*/ 18 w 371"/>
                  <a:gd name="T99" fmla="*/ 527 h 553"/>
                  <a:gd name="T100" fmla="*/ 12 w 371"/>
                  <a:gd name="T101" fmla="*/ 518 h 553"/>
                  <a:gd name="T102" fmla="*/ 7 w 371"/>
                  <a:gd name="T103" fmla="*/ 508 h 553"/>
                  <a:gd name="T104" fmla="*/ 4 w 371"/>
                  <a:gd name="T105" fmla="*/ 497 h 553"/>
                  <a:gd name="T106" fmla="*/ 1 w 371"/>
                  <a:gd name="T107" fmla="*/ 485 h 553"/>
                  <a:gd name="T108" fmla="*/ 0 w 371"/>
                  <a:gd name="T109" fmla="*/ 470 h 553"/>
                  <a:gd name="T110" fmla="*/ 0 w 371"/>
                  <a:gd name="T111" fmla="*/ 26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1" h="553">
                    <a:moveTo>
                      <a:pt x="0" y="260"/>
                    </a:moveTo>
                    <a:lnTo>
                      <a:pt x="105" y="205"/>
                    </a:lnTo>
                    <a:lnTo>
                      <a:pt x="222" y="11"/>
                    </a:lnTo>
                    <a:lnTo>
                      <a:pt x="226" y="8"/>
                    </a:lnTo>
                    <a:lnTo>
                      <a:pt x="235" y="3"/>
                    </a:lnTo>
                    <a:lnTo>
                      <a:pt x="244" y="2"/>
                    </a:lnTo>
                    <a:lnTo>
                      <a:pt x="256" y="0"/>
                    </a:lnTo>
                    <a:lnTo>
                      <a:pt x="267" y="2"/>
                    </a:lnTo>
                    <a:lnTo>
                      <a:pt x="278" y="5"/>
                    </a:lnTo>
                    <a:lnTo>
                      <a:pt x="291" y="11"/>
                    </a:lnTo>
                    <a:lnTo>
                      <a:pt x="307" y="19"/>
                    </a:lnTo>
                    <a:lnTo>
                      <a:pt x="320" y="27"/>
                    </a:lnTo>
                    <a:lnTo>
                      <a:pt x="332" y="35"/>
                    </a:lnTo>
                    <a:lnTo>
                      <a:pt x="340" y="42"/>
                    </a:lnTo>
                    <a:lnTo>
                      <a:pt x="348" y="52"/>
                    </a:lnTo>
                    <a:lnTo>
                      <a:pt x="358" y="65"/>
                    </a:lnTo>
                    <a:lnTo>
                      <a:pt x="363" y="75"/>
                    </a:lnTo>
                    <a:lnTo>
                      <a:pt x="368" y="89"/>
                    </a:lnTo>
                    <a:lnTo>
                      <a:pt x="370" y="105"/>
                    </a:lnTo>
                    <a:lnTo>
                      <a:pt x="370" y="129"/>
                    </a:lnTo>
                    <a:lnTo>
                      <a:pt x="366" y="156"/>
                    </a:lnTo>
                    <a:lnTo>
                      <a:pt x="361" y="182"/>
                    </a:lnTo>
                    <a:lnTo>
                      <a:pt x="351" y="213"/>
                    </a:lnTo>
                    <a:lnTo>
                      <a:pt x="341" y="238"/>
                    </a:lnTo>
                    <a:lnTo>
                      <a:pt x="333" y="255"/>
                    </a:lnTo>
                    <a:lnTo>
                      <a:pt x="320" y="274"/>
                    </a:lnTo>
                    <a:lnTo>
                      <a:pt x="309" y="287"/>
                    </a:lnTo>
                    <a:lnTo>
                      <a:pt x="298" y="301"/>
                    </a:lnTo>
                    <a:lnTo>
                      <a:pt x="286" y="316"/>
                    </a:lnTo>
                    <a:lnTo>
                      <a:pt x="274" y="324"/>
                    </a:lnTo>
                    <a:lnTo>
                      <a:pt x="44" y="308"/>
                    </a:lnTo>
                    <a:lnTo>
                      <a:pt x="34" y="328"/>
                    </a:lnTo>
                    <a:lnTo>
                      <a:pt x="34" y="473"/>
                    </a:lnTo>
                    <a:lnTo>
                      <a:pt x="36" y="487"/>
                    </a:lnTo>
                    <a:lnTo>
                      <a:pt x="38" y="496"/>
                    </a:lnTo>
                    <a:lnTo>
                      <a:pt x="43" y="505"/>
                    </a:lnTo>
                    <a:lnTo>
                      <a:pt x="48" y="512"/>
                    </a:lnTo>
                    <a:lnTo>
                      <a:pt x="56" y="518"/>
                    </a:lnTo>
                    <a:lnTo>
                      <a:pt x="64" y="522"/>
                    </a:lnTo>
                    <a:lnTo>
                      <a:pt x="72" y="524"/>
                    </a:lnTo>
                    <a:lnTo>
                      <a:pt x="81" y="526"/>
                    </a:lnTo>
                    <a:lnTo>
                      <a:pt x="331" y="525"/>
                    </a:lnTo>
                    <a:lnTo>
                      <a:pt x="332" y="552"/>
                    </a:lnTo>
                    <a:lnTo>
                      <a:pt x="75" y="551"/>
                    </a:lnTo>
                    <a:lnTo>
                      <a:pt x="61" y="550"/>
                    </a:lnTo>
                    <a:lnTo>
                      <a:pt x="52" y="549"/>
                    </a:lnTo>
                    <a:lnTo>
                      <a:pt x="42" y="547"/>
                    </a:lnTo>
                    <a:lnTo>
                      <a:pt x="34" y="543"/>
                    </a:lnTo>
                    <a:lnTo>
                      <a:pt x="26" y="537"/>
                    </a:lnTo>
                    <a:lnTo>
                      <a:pt x="18" y="527"/>
                    </a:lnTo>
                    <a:lnTo>
                      <a:pt x="12" y="518"/>
                    </a:lnTo>
                    <a:lnTo>
                      <a:pt x="7" y="508"/>
                    </a:lnTo>
                    <a:lnTo>
                      <a:pt x="4" y="497"/>
                    </a:lnTo>
                    <a:lnTo>
                      <a:pt x="1" y="485"/>
                    </a:lnTo>
                    <a:lnTo>
                      <a:pt x="0" y="470"/>
                    </a:lnTo>
                    <a:lnTo>
                      <a:pt x="0" y="260"/>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737" name="Group 9"/>
              <p:cNvGrpSpPr>
                <a:grpSpLocks/>
              </p:cNvGrpSpPr>
              <p:nvPr/>
            </p:nvGrpSpPr>
            <p:grpSpPr bwMode="auto">
              <a:xfrm>
                <a:off x="4137" y="2688"/>
                <a:ext cx="583" cy="970"/>
                <a:chOff x="4137" y="2688"/>
                <a:chExt cx="583" cy="970"/>
              </a:xfrm>
            </p:grpSpPr>
            <p:sp>
              <p:nvSpPr>
                <p:cNvPr id="329738" name="Freeform 10"/>
                <p:cNvSpPr>
                  <a:spLocks/>
                </p:cNvSpPr>
                <p:nvPr/>
              </p:nvSpPr>
              <p:spPr bwMode="auto">
                <a:xfrm>
                  <a:off x="4137" y="2688"/>
                  <a:ext cx="583" cy="970"/>
                </a:xfrm>
                <a:custGeom>
                  <a:avLst/>
                  <a:gdLst>
                    <a:gd name="T0" fmla="*/ 527 w 583"/>
                    <a:gd name="T1" fmla="*/ 120 h 970"/>
                    <a:gd name="T2" fmla="*/ 479 w 583"/>
                    <a:gd name="T3" fmla="*/ 112 h 970"/>
                    <a:gd name="T4" fmla="*/ 480 w 583"/>
                    <a:gd name="T5" fmla="*/ 100 h 970"/>
                    <a:gd name="T6" fmla="*/ 428 w 583"/>
                    <a:gd name="T7" fmla="*/ 117 h 970"/>
                    <a:gd name="T8" fmla="*/ 430 w 583"/>
                    <a:gd name="T9" fmla="*/ 89 h 970"/>
                    <a:gd name="T10" fmla="*/ 448 w 583"/>
                    <a:gd name="T11" fmla="*/ 41 h 970"/>
                    <a:gd name="T12" fmla="*/ 402 w 583"/>
                    <a:gd name="T13" fmla="*/ 79 h 970"/>
                    <a:gd name="T14" fmla="*/ 406 w 583"/>
                    <a:gd name="T15" fmla="*/ 38 h 970"/>
                    <a:gd name="T16" fmla="*/ 391 w 583"/>
                    <a:gd name="T17" fmla="*/ 38 h 970"/>
                    <a:gd name="T18" fmla="*/ 373 w 583"/>
                    <a:gd name="T19" fmla="*/ 41 h 970"/>
                    <a:gd name="T20" fmla="*/ 349 w 583"/>
                    <a:gd name="T21" fmla="*/ 65 h 970"/>
                    <a:gd name="T22" fmla="*/ 330 w 583"/>
                    <a:gd name="T23" fmla="*/ 42 h 970"/>
                    <a:gd name="T24" fmla="*/ 310 w 583"/>
                    <a:gd name="T25" fmla="*/ 63 h 970"/>
                    <a:gd name="T26" fmla="*/ 284 w 583"/>
                    <a:gd name="T27" fmla="*/ 19 h 970"/>
                    <a:gd name="T28" fmla="*/ 267 w 583"/>
                    <a:gd name="T29" fmla="*/ 57 h 970"/>
                    <a:gd name="T30" fmla="*/ 259 w 583"/>
                    <a:gd name="T31" fmla="*/ 82 h 970"/>
                    <a:gd name="T32" fmla="*/ 230 w 583"/>
                    <a:gd name="T33" fmla="*/ 28 h 970"/>
                    <a:gd name="T34" fmla="*/ 237 w 583"/>
                    <a:gd name="T35" fmla="*/ 77 h 970"/>
                    <a:gd name="T36" fmla="*/ 218 w 583"/>
                    <a:gd name="T37" fmla="*/ 116 h 970"/>
                    <a:gd name="T38" fmla="*/ 177 w 583"/>
                    <a:gd name="T39" fmla="*/ 156 h 970"/>
                    <a:gd name="T40" fmla="*/ 127 w 583"/>
                    <a:gd name="T41" fmla="*/ 215 h 970"/>
                    <a:gd name="T42" fmla="*/ 110 w 583"/>
                    <a:gd name="T43" fmla="*/ 246 h 970"/>
                    <a:gd name="T44" fmla="*/ 121 w 583"/>
                    <a:gd name="T45" fmla="*/ 260 h 970"/>
                    <a:gd name="T46" fmla="*/ 156 w 583"/>
                    <a:gd name="T47" fmla="*/ 266 h 970"/>
                    <a:gd name="T48" fmla="*/ 152 w 583"/>
                    <a:gd name="T49" fmla="*/ 369 h 970"/>
                    <a:gd name="T50" fmla="*/ 164 w 583"/>
                    <a:gd name="T51" fmla="*/ 385 h 970"/>
                    <a:gd name="T52" fmla="*/ 192 w 583"/>
                    <a:gd name="T53" fmla="*/ 391 h 970"/>
                    <a:gd name="T54" fmla="*/ 239 w 583"/>
                    <a:gd name="T55" fmla="*/ 377 h 970"/>
                    <a:gd name="T56" fmla="*/ 210 w 583"/>
                    <a:gd name="T57" fmla="*/ 533 h 970"/>
                    <a:gd name="T58" fmla="*/ 218 w 583"/>
                    <a:gd name="T59" fmla="*/ 556 h 970"/>
                    <a:gd name="T60" fmla="*/ 245 w 583"/>
                    <a:gd name="T61" fmla="*/ 567 h 970"/>
                    <a:gd name="T62" fmla="*/ 282 w 583"/>
                    <a:gd name="T63" fmla="*/ 564 h 970"/>
                    <a:gd name="T64" fmla="*/ 213 w 583"/>
                    <a:gd name="T65" fmla="*/ 646 h 970"/>
                    <a:gd name="T66" fmla="*/ 196 w 583"/>
                    <a:gd name="T67" fmla="*/ 776 h 970"/>
                    <a:gd name="T68" fmla="*/ 173 w 583"/>
                    <a:gd name="T69" fmla="*/ 865 h 970"/>
                    <a:gd name="T70" fmla="*/ 148 w 583"/>
                    <a:gd name="T71" fmla="*/ 884 h 970"/>
                    <a:gd name="T72" fmla="*/ 52 w 583"/>
                    <a:gd name="T73" fmla="*/ 917 h 970"/>
                    <a:gd name="T74" fmla="*/ 6 w 583"/>
                    <a:gd name="T75" fmla="*/ 942 h 970"/>
                    <a:gd name="T76" fmla="*/ 0 w 583"/>
                    <a:gd name="T77" fmla="*/ 961 h 970"/>
                    <a:gd name="T78" fmla="*/ 106 w 583"/>
                    <a:gd name="T79" fmla="*/ 965 h 970"/>
                    <a:gd name="T80" fmla="*/ 190 w 583"/>
                    <a:gd name="T81" fmla="*/ 965 h 970"/>
                    <a:gd name="T82" fmla="*/ 269 w 583"/>
                    <a:gd name="T83" fmla="*/ 964 h 970"/>
                    <a:gd name="T84" fmla="*/ 307 w 583"/>
                    <a:gd name="T85" fmla="*/ 957 h 970"/>
                    <a:gd name="T86" fmla="*/ 305 w 583"/>
                    <a:gd name="T87" fmla="*/ 773 h 970"/>
                    <a:gd name="T88" fmla="*/ 313 w 583"/>
                    <a:gd name="T89" fmla="*/ 696 h 970"/>
                    <a:gd name="T90" fmla="*/ 387 w 583"/>
                    <a:gd name="T91" fmla="*/ 681 h 970"/>
                    <a:gd name="T92" fmla="*/ 474 w 583"/>
                    <a:gd name="T93" fmla="*/ 683 h 970"/>
                    <a:gd name="T94" fmla="*/ 536 w 583"/>
                    <a:gd name="T95" fmla="*/ 678 h 970"/>
                    <a:gd name="T96" fmla="*/ 562 w 583"/>
                    <a:gd name="T97" fmla="*/ 650 h 970"/>
                    <a:gd name="T98" fmla="*/ 577 w 583"/>
                    <a:gd name="T99" fmla="*/ 605 h 970"/>
                    <a:gd name="T100" fmla="*/ 580 w 583"/>
                    <a:gd name="T101" fmla="*/ 550 h 970"/>
                    <a:gd name="T102" fmla="*/ 562 w 583"/>
                    <a:gd name="T103" fmla="*/ 493 h 970"/>
                    <a:gd name="T104" fmla="*/ 528 w 583"/>
                    <a:gd name="T105" fmla="*/ 428 h 970"/>
                    <a:gd name="T106" fmla="*/ 496 w 583"/>
                    <a:gd name="T107" fmla="*/ 370 h 970"/>
                    <a:gd name="T108" fmla="*/ 463 w 583"/>
                    <a:gd name="T109" fmla="*/ 294 h 970"/>
                    <a:gd name="T110" fmla="*/ 452 w 583"/>
                    <a:gd name="T111" fmla="*/ 2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3" h="970">
                      <a:moveTo>
                        <a:pt x="464" y="142"/>
                      </a:moveTo>
                      <a:lnTo>
                        <a:pt x="494" y="126"/>
                      </a:lnTo>
                      <a:lnTo>
                        <a:pt x="527" y="120"/>
                      </a:lnTo>
                      <a:lnTo>
                        <a:pt x="490" y="121"/>
                      </a:lnTo>
                      <a:lnTo>
                        <a:pt x="461" y="135"/>
                      </a:lnTo>
                      <a:lnTo>
                        <a:pt x="479" y="112"/>
                      </a:lnTo>
                      <a:lnTo>
                        <a:pt x="457" y="122"/>
                      </a:lnTo>
                      <a:lnTo>
                        <a:pt x="447" y="121"/>
                      </a:lnTo>
                      <a:lnTo>
                        <a:pt x="480" y="100"/>
                      </a:lnTo>
                      <a:lnTo>
                        <a:pt x="498" y="74"/>
                      </a:lnTo>
                      <a:lnTo>
                        <a:pt x="472" y="97"/>
                      </a:lnTo>
                      <a:lnTo>
                        <a:pt x="428" y="117"/>
                      </a:lnTo>
                      <a:lnTo>
                        <a:pt x="434" y="98"/>
                      </a:lnTo>
                      <a:lnTo>
                        <a:pt x="458" y="67"/>
                      </a:lnTo>
                      <a:lnTo>
                        <a:pt x="430" y="89"/>
                      </a:lnTo>
                      <a:lnTo>
                        <a:pt x="465" y="41"/>
                      </a:lnTo>
                      <a:lnTo>
                        <a:pt x="480" y="6"/>
                      </a:lnTo>
                      <a:lnTo>
                        <a:pt x="448" y="41"/>
                      </a:lnTo>
                      <a:lnTo>
                        <a:pt x="407" y="97"/>
                      </a:lnTo>
                      <a:lnTo>
                        <a:pt x="437" y="40"/>
                      </a:lnTo>
                      <a:lnTo>
                        <a:pt x="402" y="79"/>
                      </a:lnTo>
                      <a:lnTo>
                        <a:pt x="396" y="80"/>
                      </a:lnTo>
                      <a:lnTo>
                        <a:pt x="420" y="24"/>
                      </a:lnTo>
                      <a:lnTo>
                        <a:pt x="406" y="38"/>
                      </a:lnTo>
                      <a:lnTo>
                        <a:pt x="386" y="71"/>
                      </a:lnTo>
                      <a:lnTo>
                        <a:pt x="401" y="26"/>
                      </a:lnTo>
                      <a:lnTo>
                        <a:pt x="391" y="38"/>
                      </a:lnTo>
                      <a:lnTo>
                        <a:pt x="392" y="0"/>
                      </a:lnTo>
                      <a:lnTo>
                        <a:pt x="376" y="52"/>
                      </a:lnTo>
                      <a:lnTo>
                        <a:pt x="373" y="41"/>
                      </a:lnTo>
                      <a:lnTo>
                        <a:pt x="363" y="59"/>
                      </a:lnTo>
                      <a:lnTo>
                        <a:pt x="374" y="3"/>
                      </a:lnTo>
                      <a:lnTo>
                        <a:pt x="349" y="65"/>
                      </a:lnTo>
                      <a:lnTo>
                        <a:pt x="336" y="66"/>
                      </a:lnTo>
                      <a:lnTo>
                        <a:pt x="345" y="12"/>
                      </a:lnTo>
                      <a:lnTo>
                        <a:pt x="330" y="42"/>
                      </a:lnTo>
                      <a:lnTo>
                        <a:pt x="318" y="65"/>
                      </a:lnTo>
                      <a:lnTo>
                        <a:pt x="319" y="45"/>
                      </a:lnTo>
                      <a:lnTo>
                        <a:pt x="310" y="63"/>
                      </a:lnTo>
                      <a:lnTo>
                        <a:pt x="312" y="16"/>
                      </a:lnTo>
                      <a:lnTo>
                        <a:pt x="294" y="79"/>
                      </a:lnTo>
                      <a:lnTo>
                        <a:pt x="284" y="19"/>
                      </a:lnTo>
                      <a:lnTo>
                        <a:pt x="282" y="59"/>
                      </a:lnTo>
                      <a:lnTo>
                        <a:pt x="276" y="79"/>
                      </a:lnTo>
                      <a:lnTo>
                        <a:pt x="267" y="57"/>
                      </a:lnTo>
                      <a:lnTo>
                        <a:pt x="257" y="27"/>
                      </a:lnTo>
                      <a:lnTo>
                        <a:pt x="261" y="61"/>
                      </a:lnTo>
                      <a:lnTo>
                        <a:pt x="259" y="82"/>
                      </a:lnTo>
                      <a:lnTo>
                        <a:pt x="248" y="31"/>
                      </a:lnTo>
                      <a:lnTo>
                        <a:pt x="246" y="69"/>
                      </a:lnTo>
                      <a:lnTo>
                        <a:pt x="230" y="28"/>
                      </a:lnTo>
                      <a:lnTo>
                        <a:pt x="210" y="11"/>
                      </a:lnTo>
                      <a:lnTo>
                        <a:pt x="225" y="36"/>
                      </a:lnTo>
                      <a:lnTo>
                        <a:pt x="237" y="77"/>
                      </a:lnTo>
                      <a:lnTo>
                        <a:pt x="237" y="101"/>
                      </a:lnTo>
                      <a:lnTo>
                        <a:pt x="229" y="107"/>
                      </a:lnTo>
                      <a:lnTo>
                        <a:pt x="218" y="116"/>
                      </a:lnTo>
                      <a:lnTo>
                        <a:pt x="207" y="127"/>
                      </a:lnTo>
                      <a:lnTo>
                        <a:pt x="192" y="141"/>
                      </a:lnTo>
                      <a:lnTo>
                        <a:pt x="177" y="156"/>
                      </a:lnTo>
                      <a:lnTo>
                        <a:pt x="159" y="176"/>
                      </a:lnTo>
                      <a:lnTo>
                        <a:pt x="142" y="198"/>
                      </a:lnTo>
                      <a:lnTo>
                        <a:pt x="127" y="215"/>
                      </a:lnTo>
                      <a:lnTo>
                        <a:pt x="115" y="231"/>
                      </a:lnTo>
                      <a:lnTo>
                        <a:pt x="112" y="238"/>
                      </a:lnTo>
                      <a:lnTo>
                        <a:pt x="110" y="246"/>
                      </a:lnTo>
                      <a:lnTo>
                        <a:pt x="113" y="253"/>
                      </a:lnTo>
                      <a:lnTo>
                        <a:pt x="115" y="257"/>
                      </a:lnTo>
                      <a:lnTo>
                        <a:pt x="121" y="260"/>
                      </a:lnTo>
                      <a:lnTo>
                        <a:pt x="129" y="262"/>
                      </a:lnTo>
                      <a:lnTo>
                        <a:pt x="146" y="264"/>
                      </a:lnTo>
                      <a:lnTo>
                        <a:pt x="156" y="266"/>
                      </a:lnTo>
                      <a:lnTo>
                        <a:pt x="156" y="300"/>
                      </a:lnTo>
                      <a:lnTo>
                        <a:pt x="150" y="355"/>
                      </a:lnTo>
                      <a:lnTo>
                        <a:pt x="152" y="369"/>
                      </a:lnTo>
                      <a:lnTo>
                        <a:pt x="154" y="376"/>
                      </a:lnTo>
                      <a:lnTo>
                        <a:pt x="157" y="381"/>
                      </a:lnTo>
                      <a:lnTo>
                        <a:pt x="164" y="385"/>
                      </a:lnTo>
                      <a:lnTo>
                        <a:pt x="171" y="388"/>
                      </a:lnTo>
                      <a:lnTo>
                        <a:pt x="180" y="391"/>
                      </a:lnTo>
                      <a:lnTo>
                        <a:pt x="192" y="391"/>
                      </a:lnTo>
                      <a:lnTo>
                        <a:pt x="210" y="388"/>
                      </a:lnTo>
                      <a:lnTo>
                        <a:pt x="226" y="383"/>
                      </a:lnTo>
                      <a:lnTo>
                        <a:pt x="239" y="377"/>
                      </a:lnTo>
                      <a:lnTo>
                        <a:pt x="230" y="433"/>
                      </a:lnTo>
                      <a:lnTo>
                        <a:pt x="219" y="488"/>
                      </a:lnTo>
                      <a:lnTo>
                        <a:pt x="210" y="533"/>
                      </a:lnTo>
                      <a:lnTo>
                        <a:pt x="212" y="543"/>
                      </a:lnTo>
                      <a:lnTo>
                        <a:pt x="214" y="550"/>
                      </a:lnTo>
                      <a:lnTo>
                        <a:pt x="218" y="556"/>
                      </a:lnTo>
                      <a:lnTo>
                        <a:pt x="223" y="560"/>
                      </a:lnTo>
                      <a:lnTo>
                        <a:pt x="228" y="564"/>
                      </a:lnTo>
                      <a:lnTo>
                        <a:pt x="245" y="567"/>
                      </a:lnTo>
                      <a:lnTo>
                        <a:pt x="264" y="570"/>
                      </a:lnTo>
                      <a:lnTo>
                        <a:pt x="272" y="568"/>
                      </a:lnTo>
                      <a:lnTo>
                        <a:pt x="282" y="564"/>
                      </a:lnTo>
                      <a:lnTo>
                        <a:pt x="275" y="602"/>
                      </a:lnTo>
                      <a:lnTo>
                        <a:pt x="228" y="634"/>
                      </a:lnTo>
                      <a:lnTo>
                        <a:pt x="213" y="646"/>
                      </a:lnTo>
                      <a:lnTo>
                        <a:pt x="213" y="672"/>
                      </a:lnTo>
                      <a:lnTo>
                        <a:pt x="204" y="733"/>
                      </a:lnTo>
                      <a:lnTo>
                        <a:pt x="196" y="776"/>
                      </a:lnTo>
                      <a:lnTo>
                        <a:pt x="188" y="829"/>
                      </a:lnTo>
                      <a:lnTo>
                        <a:pt x="183" y="846"/>
                      </a:lnTo>
                      <a:lnTo>
                        <a:pt x="173" y="865"/>
                      </a:lnTo>
                      <a:lnTo>
                        <a:pt x="167" y="870"/>
                      </a:lnTo>
                      <a:lnTo>
                        <a:pt x="157" y="878"/>
                      </a:lnTo>
                      <a:lnTo>
                        <a:pt x="148" y="884"/>
                      </a:lnTo>
                      <a:lnTo>
                        <a:pt x="125" y="893"/>
                      </a:lnTo>
                      <a:lnTo>
                        <a:pt x="91" y="903"/>
                      </a:lnTo>
                      <a:lnTo>
                        <a:pt x="52" y="917"/>
                      </a:lnTo>
                      <a:lnTo>
                        <a:pt x="15" y="931"/>
                      </a:lnTo>
                      <a:lnTo>
                        <a:pt x="9" y="937"/>
                      </a:lnTo>
                      <a:lnTo>
                        <a:pt x="6" y="942"/>
                      </a:lnTo>
                      <a:lnTo>
                        <a:pt x="2" y="949"/>
                      </a:lnTo>
                      <a:lnTo>
                        <a:pt x="0" y="955"/>
                      </a:lnTo>
                      <a:lnTo>
                        <a:pt x="0" y="961"/>
                      </a:lnTo>
                      <a:lnTo>
                        <a:pt x="25" y="966"/>
                      </a:lnTo>
                      <a:lnTo>
                        <a:pt x="71" y="969"/>
                      </a:lnTo>
                      <a:lnTo>
                        <a:pt x="106" y="965"/>
                      </a:lnTo>
                      <a:lnTo>
                        <a:pt x="142" y="959"/>
                      </a:lnTo>
                      <a:lnTo>
                        <a:pt x="159" y="961"/>
                      </a:lnTo>
                      <a:lnTo>
                        <a:pt x="190" y="965"/>
                      </a:lnTo>
                      <a:lnTo>
                        <a:pt x="219" y="966"/>
                      </a:lnTo>
                      <a:lnTo>
                        <a:pt x="239" y="966"/>
                      </a:lnTo>
                      <a:lnTo>
                        <a:pt x="269" y="964"/>
                      </a:lnTo>
                      <a:lnTo>
                        <a:pt x="300" y="964"/>
                      </a:lnTo>
                      <a:lnTo>
                        <a:pt x="305" y="961"/>
                      </a:lnTo>
                      <a:lnTo>
                        <a:pt x="307" y="957"/>
                      </a:lnTo>
                      <a:lnTo>
                        <a:pt x="306" y="912"/>
                      </a:lnTo>
                      <a:lnTo>
                        <a:pt x="303" y="830"/>
                      </a:lnTo>
                      <a:lnTo>
                        <a:pt x="305" y="773"/>
                      </a:lnTo>
                      <a:lnTo>
                        <a:pt x="308" y="721"/>
                      </a:lnTo>
                      <a:lnTo>
                        <a:pt x="310" y="707"/>
                      </a:lnTo>
                      <a:lnTo>
                        <a:pt x="313" y="696"/>
                      </a:lnTo>
                      <a:lnTo>
                        <a:pt x="317" y="689"/>
                      </a:lnTo>
                      <a:lnTo>
                        <a:pt x="321" y="685"/>
                      </a:lnTo>
                      <a:lnTo>
                        <a:pt x="387" y="681"/>
                      </a:lnTo>
                      <a:lnTo>
                        <a:pt x="414" y="682"/>
                      </a:lnTo>
                      <a:lnTo>
                        <a:pt x="439" y="685"/>
                      </a:lnTo>
                      <a:lnTo>
                        <a:pt x="474" y="683"/>
                      </a:lnTo>
                      <a:lnTo>
                        <a:pt x="502" y="682"/>
                      </a:lnTo>
                      <a:lnTo>
                        <a:pt x="524" y="680"/>
                      </a:lnTo>
                      <a:lnTo>
                        <a:pt x="536" y="678"/>
                      </a:lnTo>
                      <a:lnTo>
                        <a:pt x="548" y="674"/>
                      </a:lnTo>
                      <a:lnTo>
                        <a:pt x="554" y="662"/>
                      </a:lnTo>
                      <a:lnTo>
                        <a:pt x="562" y="650"/>
                      </a:lnTo>
                      <a:lnTo>
                        <a:pt x="568" y="633"/>
                      </a:lnTo>
                      <a:lnTo>
                        <a:pt x="573" y="619"/>
                      </a:lnTo>
                      <a:lnTo>
                        <a:pt x="577" y="605"/>
                      </a:lnTo>
                      <a:lnTo>
                        <a:pt x="581" y="587"/>
                      </a:lnTo>
                      <a:lnTo>
                        <a:pt x="582" y="570"/>
                      </a:lnTo>
                      <a:lnTo>
                        <a:pt x="580" y="550"/>
                      </a:lnTo>
                      <a:lnTo>
                        <a:pt x="576" y="533"/>
                      </a:lnTo>
                      <a:lnTo>
                        <a:pt x="570" y="515"/>
                      </a:lnTo>
                      <a:lnTo>
                        <a:pt x="562" y="493"/>
                      </a:lnTo>
                      <a:lnTo>
                        <a:pt x="553" y="475"/>
                      </a:lnTo>
                      <a:lnTo>
                        <a:pt x="540" y="450"/>
                      </a:lnTo>
                      <a:lnTo>
                        <a:pt x="528" y="428"/>
                      </a:lnTo>
                      <a:lnTo>
                        <a:pt x="518" y="410"/>
                      </a:lnTo>
                      <a:lnTo>
                        <a:pt x="509" y="393"/>
                      </a:lnTo>
                      <a:lnTo>
                        <a:pt x="496" y="370"/>
                      </a:lnTo>
                      <a:lnTo>
                        <a:pt x="485" y="347"/>
                      </a:lnTo>
                      <a:lnTo>
                        <a:pt x="474" y="324"/>
                      </a:lnTo>
                      <a:lnTo>
                        <a:pt x="463" y="294"/>
                      </a:lnTo>
                      <a:lnTo>
                        <a:pt x="456" y="273"/>
                      </a:lnTo>
                      <a:lnTo>
                        <a:pt x="453" y="256"/>
                      </a:lnTo>
                      <a:lnTo>
                        <a:pt x="452" y="238"/>
                      </a:lnTo>
                      <a:lnTo>
                        <a:pt x="464" y="14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739" name="Group 11"/>
                <p:cNvGrpSpPr>
                  <a:grpSpLocks/>
                </p:cNvGrpSpPr>
                <p:nvPr/>
              </p:nvGrpSpPr>
              <p:grpSpPr bwMode="auto">
                <a:xfrm>
                  <a:off x="4365" y="2834"/>
                  <a:ext cx="213" cy="420"/>
                  <a:chOff x="4365" y="2834"/>
                  <a:chExt cx="213" cy="420"/>
                </a:xfrm>
              </p:grpSpPr>
              <p:sp>
                <p:nvSpPr>
                  <p:cNvPr id="329740" name="Oval 12"/>
                  <p:cNvSpPr>
                    <a:spLocks noChangeArrowheads="1"/>
                  </p:cNvSpPr>
                  <p:nvPr/>
                </p:nvSpPr>
                <p:spPr bwMode="auto">
                  <a:xfrm>
                    <a:off x="4383" y="2834"/>
                    <a:ext cx="1" cy="60"/>
                  </a:xfrm>
                  <a:prstGeom prst="ellipse">
                    <a:avLst/>
                  </a:prstGeom>
                  <a:solidFill>
                    <a:srgbClr val="DFD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9741" name="Group 13"/>
                  <p:cNvGrpSpPr>
                    <a:grpSpLocks/>
                  </p:cNvGrpSpPr>
                  <p:nvPr/>
                </p:nvGrpSpPr>
                <p:grpSpPr bwMode="auto">
                  <a:xfrm>
                    <a:off x="4365" y="2966"/>
                    <a:ext cx="213" cy="288"/>
                    <a:chOff x="4365" y="2966"/>
                    <a:chExt cx="213" cy="288"/>
                  </a:xfrm>
                </p:grpSpPr>
                <p:sp>
                  <p:nvSpPr>
                    <p:cNvPr id="329742" name="Freeform 14"/>
                    <p:cNvSpPr>
                      <a:spLocks/>
                    </p:cNvSpPr>
                    <p:nvPr/>
                  </p:nvSpPr>
                  <p:spPr bwMode="auto">
                    <a:xfrm>
                      <a:off x="4365" y="2966"/>
                      <a:ext cx="182" cy="207"/>
                    </a:xfrm>
                    <a:custGeom>
                      <a:avLst/>
                      <a:gdLst>
                        <a:gd name="T0" fmla="*/ 12 w 182"/>
                        <a:gd name="T1" fmla="*/ 98 h 207"/>
                        <a:gd name="T2" fmla="*/ 7 w 182"/>
                        <a:gd name="T3" fmla="*/ 85 h 207"/>
                        <a:gd name="T4" fmla="*/ 2 w 182"/>
                        <a:gd name="T5" fmla="*/ 67 h 207"/>
                        <a:gd name="T6" fmla="*/ 0 w 182"/>
                        <a:gd name="T7" fmla="*/ 53 h 207"/>
                        <a:gd name="T8" fmla="*/ 1 w 182"/>
                        <a:gd name="T9" fmla="*/ 40 h 207"/>
                        <a:gd name="T10" fmla="*/ 2 w 182"/>
                        <a:gd name="T11" fmla="*/ 26 h 207"/>
                        <a:gd name="T12" fmla="*/ 4 w 182"/>
                        <a:gd name="T13" fmla="*/ 24 h 207"/>
                        <a:gd name="T14" fmla="*/ 7 w 182"/>
                        <a:gd name="T15" fmla="*/ 23 h 207"/>
                        <a:gd name="T16" fmla="*/ 11 w 182"/>
                        <a:gd name="T17" fmla="*/ 24 h 207"/>
                        <a:gd name="T18" fmla="*/ 19 w 182"/>
                        <a:gd name="T19" fmla="*/ 27 h 207"/>
                        <a:gd name="T20" fmla="*/ 29 w 182"/>
                        <a:gd name="T21" fmla="*/ 31 h 207"/>
                        <a:gd name="T22" fmla="*/ 36 w 182"/>
                        <a:gd name="T23" fmla="*/ 31 h 207"/>
                        <a:gd name="T24" fmla="*/ 44 w 182"/>
                        <a:gd name="T25" fmla="*/ 31 h 207"/>
                        <a:gd name="T26" fmla="*/ 56 w 182"/>
                        <a:gd name="T27" fmla="*/ 21 h 207"/>
                        <a:gd name="T28" fmla="*/ 69 w 182"/>
                        <a:gd name="T29" fmla="*/ 11 h 207"/>
                        <a:gd name="T30" fmla="*/ 79 w 182"/>
                        <a:gd name="T31" fmla="*/ 1 h 207"/>
                        <a:gd name="T32" fmla="*/ 82 w 182"/>
                        <a:gd name="T33" fmla="*/ 0 h 207"/>
                        <a:gd name="T34" fmla="*/ 87 w 182"/>
                        <a:gd name="T35" fmla="*/ 1 h 207"/>
                        <a:gd name="T36" fmla="*/ 96 w 182"/>
                        <a:gd name="T37" fmla="*/ 8 h 207"/>
                        <a:gd name="T38" fmla="*/ 104 w 182"/>
                        <a:gd name="T39" fmla="*/ 15 h 207"/>
                        <a:gd name="T40" fmla="*/ 112 w 182"/>
                        <a:gd name="T41" fmla="*/ 18 h 207"/>
                        <a:gd name="T42" fmla="*/ 121 w 182"/>
                        <a:gd name="T43" fmla="*/ 21 h 207"/>
                        <a:gd name="T44" fmla="*/ 130 w 182"/>
                        <a:gd name="T45" fmla="*/ 16 h 207"/>
                        <a:gd name="T46" fmla="*/ 137 w 182"/>
                        <a:gd name="T47" fmla="*/ 14 h 207"/>
                        <a:gd name="T48" fmla="*/ 145 w 182"/>
                        <a:gd name="T49" fmla="*/ 16 h 207"/>
                        <a:gd name="T50" fmla="*/ 149 w 182"/>
                        <a:gd name="T51" fmla="*/ 17 h 207"/>
                        <a:gd name="T52" fmla="*/ 154 w 182"/>
                        <a:gd name="T53" fmla="*/ 21 h 207"/>
                        <a:gd name="T54" fmla="*/ 159 w 182"/>
                        <a:gd name="T55" fmla="*/ 26 h 207"/>
                        <a:gd name="T56" fmla="*/ 161 w 182"/>
                        <a:gd name="T57" fmla="*/ 31 h 207"/>
                        <a:gd name="T58" fmla="*/ 164 w 182"/>
                        <a:gd name="T59" fmla="*/ 40 h 207"/>
                        <a:gd name="T60" fmla="*/ 171 w 182"/>
                        <a:gd name="T61" fmla="*/ 41 h 207"/>
                        <a:gd name="T62" fmla="*/ 176 w 182"/>
                        <a:gd name="T63" fmla="*/ 43 h 207"/>
                        <a:gd name="T64" fmla="*/ 179 w 182"/>
                        <a:gd name="T65" fmla="*/ 45 h 207"/>
                        <a:gd name="T66" fmla="*/ 181 w 182"/>
                        <a:gd name="T67" fmla="*/ 47 h 207"/>
                        <a:gd name="T68" fmla="*/ 179 w 182"/>
                        <a:gd name="T69" fmla="*/ 52 h 207"/>
                        <a:gd name="T70" fmla="*/ 174 w 182"/>
                        <a:gd name="T71" fmla="*/ 70 h 207"/>
                        <a:gd name="T72" fmla="*/ 165 w 182"/>
                        <a:gd name="T73" fmla="*/ 88 h 207"/>
                        <a:gd name="T74" fmla="*/ 151 w 182"/>
                        <a:gd name="T75" fmla="*/ 111 h 207"/>
                        <a:gd name="T76" fmla="*/ 132 w 182"/>
                        <a:gd name="T77" fmla="*/ 131 h 207"/>
                        <a:gd name="T78" fmla="*/ 118 w 182"/>
                        <a:gd name="T79" fmla="*/ 151 h 207"/>
                        <a:gd name="T80" fmla="*/ 104 w 182"/>
                        <a:gd name="T81" fmla="*/ 171 h 207"/>
                        <a:gd name="T82" fmla="*/ 91 w 182"/>
                        <a:gd name="T83" fmla="*/ 184 h 207"/>
                        <a:gd name="T84" fmla="*/ 72 w 182"/>
                        <a:gd name="T85" fmla="*/ 206 h 207"/>
                        <a:gd name="T86" fmla="*/ 89 w 182"/>
                        <a:gd name="T87" fmla="*/ 187 h 207"/>
                        <a:gd name="T88" fmla="*/ 99 w 182"/>
                        <a:gd name="T89" fmla="*/ 180 h 207"/>
                        <a:gd name="T90" fmla="*/ 109 w 182"/>
                        <a:gd name="T91" fmla="*/ 173 h 207"/>
                        <a:gd name="T92" fmla="*/ 118 w 182"/>
                        <a:gd name="T93" fmla="*/ 168 h 207"/>
                        <a:gd name="T94" fmla="*/ 130 w 182"/>
                        <a:gd name="T95" fmla="*/ 166 h 207"/>
                        <a:gd name="T96" fmla="*/ 141 w 182"/>
                        <a:gd name="T97" fmla="*/ 16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207">
                          <a:moveTo>
                            <a:pt x="12" y="98"/>
                          </a:moveTo>
                          <a:lnTo>
                            <a:pt x="7" y="85"/>
                          </a:lnTo>
                          <a:lnTo>
                            <a:pt x="2" y="67"/>
                          </a:lnTo>
                          <a:lnTo>
                            <a:pt x="0" y="53"/>
                          </a:lnTo>
                          <a:lnTo>
                            <a:pt x="1" y="40"/>
                          </a:lnTo>
                          <a:lnTo>
                            <a:pt x="2" y="26"/>
                          </a:lnTo>
                          <a:lnTo>
                            <a:pt x="4" y="24"/>
                          </a:lnTo>
                          <a:lnTo>
                            <a:pt x="7" y="23"/>
                          </a:lnTo>
                          <a:lnTo>
                            <a:pt x="11" y="24"/>
                          </a:lnTo>
                          <a:lnTo>
                            <a:pt x="19" y="27"/>
                          </a:lnTo>
                          <a:lnTo>
                            <a:pt x="29" y="31"/>
                          </a:lnTo>
                          <a:lnTo>
                            <a:pt x="36" y="31"/>
                          </a:lnTo>
                          <a:lnTo>
                            <a:pt x="44" y="31"/>
                          </a:lnTo>
                          <a:lnTo>
                            <a:pt x="56" y="21"/>
                          </a:lnTo>
                          <a:lnTo>
                            <a:pt x="69" y="11"/>
                          </a:lnTo>
                          <a:lnTo>
                            <a:pt x="79" y="1"/>
                          </a:lnTo>
                          <a:lnTo>
                            <a:pt x="82" y="0"/>
                          </a:lnTo>
                          <a:lnTo>
                            <a:pt x="87" y="1"/>
                          </a:lnTo>
                          <a:lnTo>
                            <a:pt x="96" y="8"/>
                          </a:lnTo>
                          <a:lnTo>
                            <a:pt x="104" y="15"/>
                          </a:lnTo>
                          <a:lnTo>
                            <a:pt x="112" y="18"/>
                          </a:lnTo>
                          <a:lnTo>
                            <a:pt x="121" y="21"/>
                          </a:lnTo>
                          <a:lnTo>
                            <a:pt x="130" y="16"/>
                          </a:lnTo>
                          <a:lnTo>
                            <a:pt x="137" y="14"/>
                          </a:lnTo>
                          <a:lnTo>
                            <a:pt x="145" y="16"/>
                          </a:lnTo>
                          <a:lnTo>
                            <a:pt x="149" y="17"/>
                          </a:lnTo>
                          <a:lnTo>
                            <a:pt x="154" y="21"/>
                          </a:lnTo>
                          <a:lnTo>
                            <a:pt x="159" y="26"/>
                          </a:lnTo>
                          <a:lnTo>
                            <a:pt x="161" y="31"/>
                          </a:lnTo>
                          <a:lnTo>
                            <a:pt x="164" y="40"/>
                          </a:lnTo>
                          <a:lnTo>
                            <a:pt x="171" y="41"/>
                          </a:lnTo>
                          <a:lnTo>
                            <a:pt x="176" y="43"/>
                          </a:lnTo>
                          <a:lnTo>
                            <a:pt x="179" y="45"/>
                          </a:lnTo>
                          <a:lnTo>
                            <a:pt x="181" y="47"/>
                          </a:lnTo>
                          <a:lnTo>
                            <a:pt x="179" y="52"/>
                          </a:lnTo>
                          <a:lnTo>
                            <a:pt x="174" y="70"/>
                          </a:lnTo>
                          <a:lnTo>
                            <a:pt x="165" y="88"/>
                          </a:lnTo>
                          <a:lnTo>
                            <a:pt x="151" y="111"/>
                          </a:lnTo>
                          <a:lnTo>
                            <a:pt x="132" y="131"/>
                          </a:lnTo>
                          <a:lnTo>
                            <a:pt x="118" y="151"/>
                          </a:lnTo>
                          <a:lnTo>
                            <a:pt x="104" y="171"/>
                          </a:lnTo>
                          <a:lnTo>
                            <a:pt x="91" y="184"/>
                          </a:lnTo>
                          <a:lnTo>
                            <a:pt x="72" y="206"/>
                          </a:lnTo>
                          <a:lnTo>
                            <a:pt x="89" y="187"/>
                          </a:lnTo>
                          <a:lnTo>
                            <a:pt x="99" y="180"/>
                          </a:lnTo>
                          <a:lnTo>
                            <a:pt x="109" y="173"/>
                          </a:lnTo>
                          <a:lnTo>
                            <a:pt x="118" y="168"/>
                          </a:lnTo>
                          <a:lnTo>
                            <a:pt x="130" y="166"/>
                          </a:lnTo>
                          <a:lnTo>
                            <a:pt x="141" y="16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43" name="Freeform 15"/>
                    <p:cNvSpPr>
                      <a:spLocks/>
                    </p:cNvSpPr>
                    <p:nvPr/>
                  </p:nvSpPr>
                  <p:spPr bwMode="auto">
                    <a:xfrm>
                      <a:off x="4418" y="3149"/>
                      <a:ext cx="160" cy="105"/>
                    </a:xfrm>
                    <a:custGeom>
                      <a:avLst/>
                      <a:gdLst>
                        <a:gd name="T0" fmla="*/ 159 w 160"/>
                        <a:gd name="T1" fmla="*/ 0 h 105"/>
                        <a:gd name="T2" fmla="*/ 154 w 160"/>
                        <a:gd name="T3" fmla="*/ 10 h 105"/>
                        <a:gd name="T4" fmla="*/ 149 w 160"/>
                        <a:gd name="T5" fmla="*/ 17 h 105"/>
                        <a:gd name="T6" fmla="*/ 129 w 160"/>
                        <a:gd name="T7" fmla="*/ 28 h 105"/>
                        <a:gd name="T8" fmla="*/ 101 w 160"/>
                        <a:gd name="T9" fmla="*/ 42 h 105"/>
                        <a:gd name="T10" fmla="*/ 78 w 160"/>
                        <a:gd name="T11" fmla="*/ 54 h 105"/>
                        <a:gd name="T12" fmla="*/ 61 w 160"/>
                        <a:gd name="T13" fmla="*/ 65 h 105"/>
                        <a:gd name="T14" fmla="*/ 40 w 160"/>
                        <a:gd name="T15" fmla="*/ 78 h 105"/>
                        <a:gd name="T16" fmla="*/ 18 w 160"/>
                        <a:gd name="T17" fmla="*/ 92 h 105"/>
                        <a:gd name="T18" fmla="*/ 0 w 160"/>
                        <a:gd name="T19"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5">
                          <a:moveTo>
                            <a:pt x="159" y="0"/>
                          </a:moveTo>
                          <a:lnTo>
                            <a:pt x="154" y="10"/>
                          </a:lnTo>
                          <a:lnTo>
                            <a:pt x="149" y="17"/>
                          </a:lnTo>
                          <a:lnTo>
                            <a:pt x="129" y="28"/>
                          </a:lnTo>
                          <a:lnTo>
                            <a:pt x="101" y="42"/>
                          </a:lnTo>
                          <a:lnTo>
                            <a:pt x="78" y="54"/>
                          </a:lnTo>
                          <a:lnTo>
                            <a:pt x="61" y="65"/>
                          </a:lnTo>
                          <a:lnTo>
                            <a:pt x="40" y="78"/>
                          </a:lnTo>
                          <a:lnTo>
                            <a:pt x="18" y="92"/>
                          </a:lnTo>
                          <a:lnTo>
                            <a:pt x="0" y="1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329744" name="Group 16"/>
            <p:cNvGrpSpPr>
              <a:grpSpLocks/>
            </p:cNvGrpSpPr>
            <p:nvPr/>
          </p:nvGrpSpPr>
          <p:grpSpPr bwMode="auto">
            <a:xfrm>
              <a:off x="3627" y="2773"/>
              <a:ext cx="784" cy="892"/>
              <a:chOff x="3627" y="2773"/>
              <a:chExt cx="784" cy="892"/>
            </a:xfrm>
          </p:grpSpPr>
          <p:sp>
            <p:nvSpPr>
              <p:cNvPr id="329745" name="Freeform 17"/>
              <p:cNvSpPr>
                <a:spLocks/>
              </p:cNvSpPr>
              <p:nvPr/>
            </p:nvSpPr>
            <p:spPr bwMode="auto">
              <a:xfrm>
                <a:off x="3815" y="3197"/>
                <a:ext cx="596" cy="468"/>
              </a:xfrm>
              <a:custGeom>
                <a:avLst/>
                <a:gdLst>
                  <a:gd name="T0" fmla="*/ 0 w 596"/>
                  <a:gd name="T1" fmla="*/ 466 h 468"/>
                  <a:gd name="T2" fmla="*/ 0 w 596"/>
                  <a:gd name="T3" fmla="*/ 226 h 468"/>
                  <a:gd name="T4" fmla="*/ 8 w 596"/>
                  <a:gd name="T5" fmla="*/ 34 h 468"/>
                  <a:gd name="T6" fmla="*/ 300 w 596"/>
                  <a:gd name="T7" fmla="*/ 0 h 468"/>
                  <a:gd name="T8" fmla="*/ 535 w 596"/>
                  <a:gd name="T9" fmla="*/ 38 h 468"/>
                  <a:gd name="T10" fmla="*/ 538 w 596"/>
                  <a:gd name="T11" fmla="*/ 43 h 468"/>
                  <a:gd name="T12" fmla="*/ 540 w 596"/>
                  <a:gd name="T13" fmla="*/ 47 h 468"/>
                  <a:gd name="T14" fmla="*/ 545 w 596"/>
                  <a:gd name="T15" fmla="*/ 52 h 468"/>
                  <a:gd name="T16" fmla="*/ 550 w 596"/>
                  <a:gd name="T17" fmla="*/ 55 h 468"/>
                  <a:gd name="T18" fmla="*/ 560 w 596"/>
                  <a:gd name="T19" fmla="*/ 57 h 468"/>
                  <a:gd name="T20" fmla="*/ 570 w 596"/>
                  <a:gd name="T21" fmla="*/ 59 h 468"/>
                  <a:gd name="T22" fmla="*/ 577 w 596"/>
                  <a:gd name="T23" fmla="*/ 59 h 468"/>
                  <a:gd name="T24" fmla="*/ 586 w 596"/>
                  <a:gd name="T25" fmla="*/ 60 h 468"/>
                  <a:gd name="T26" fmla="*/ 589 w 596"/>
                  <a:gd name="T27" fmla="*/ 60 h 468"/>
                  <a:gd name="T28" fmla="*/ 595 w 596"/>
                  <a:gd name="T29" fmla="*/ 226 h 468"/>
                  <a:gd name="T30" fmla="*/ 595 w 596"/>
                  <a:gd name="T31" fmla="*/ 463 h 468"/>
                  <a:gd name="T32" fmla="*/ 546 w 596"/>
                  <a:gd name="T33" fmla="*/ 463 h 468"/>
                  <a:gd name="T34" fmla="*/ 540 w 596"/>
                  <a:gd name="T35" fmla="*/ 125 h 468"/>
                  <a:gd name="T36" fmla="*/ 55 w 596"/>
                  <a:gd name="T37" fmla="*/ 125 h 468"/>
                  <a:gd name="T38" fmla="*/ 50 w 596"/>
                  <a:gd name="T39" fmla="*/ 467 h 468"/>
                  <a:gd name="T40" fmla="*/ 0 w 596"/>
                  <a:gd name="T41"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6" h="468">
                    <a:moveTo>
                      <a:pt x="0" y="466"/>
                    </a:moveTo>
                    <a:lnTo>
                      <a:pt x="0" y="226"/>
                    </a:lnTo>
                    <a:lnTo>
                      <a:pt x="8" y="34"/>
                    </a:lnTo>
                    <a:lnTo>
                      <a:pt x="300" y="0"/>
                    </a:lnTo>
                    <a:lnTo>
                      <a:pt x="535" y="38"/>
                    </a:lnTo>
                    <a:lnTo>
                      <a:pt x="538" y="43"/>
                    </a:lnTo>
                    <a:lnTo>
                      <a:pt x="540" y="47"/>
                    </a:lnTo>
                    <a:lnTo>
                      <a:pt x="545" y="52"/>
                    </a:lnTo>
                    <a:lnTo>
                      <a:pt x="550" y="55"/>
                    </a:lnTo>
                    <a:lnTo>
                      <a:pt x="560" y="57"/>
                    </a:lnTo>
                    <a:lnTo>
                      <a:pt x="570" y="59"/>
                    </a:lnTo>
                    <a:lnTo>
                      <a:pt x="577" y="59"/>
                    </a:lnTo>
                    <a:lnTo>
                      <a:pt x="586" y="60"/>
                    </a:lnTo>
                    <a:lnTo>
                      <a:pt x="589" y="60"/>
                    </a:lnTo>
                    <a:lnTo>
                      <a:pt x="595" y="226"/>
                    </a:lnTo>
                    <a:lnTo>
                      <a:pt x="595" y="463"/>
                    </a:lnTo>
                    <a:lnTo>
                      <a:pt x="546" y="463"/>
                    </a:lnTo>
                    <a:lnTo>
                      <a:pt x="540" y="125"/>
                    </a:lnTo>
                    <a:lnTo>
                      <a:pt x="55" y="125"/>
                    </a:lnTo>
                    <a:lnTo>
                      <a:pt x="50" y="467"/>
                    </a:lnTo>
                    <a:lnTo>
                      <a:pt x="0" y="466"/>
                    </a:lnTo>
                  </a:path>
                </a:pathLst>
              </a:custGeom>
              <a:solidFill>
                <a:srgbClr val="000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746" name="Group 18"/>
              <p:cNvGrpSpPr>
                <a:grpSpLocks/>
              </p:cNvGrpSpPr>
              <p:nvPr/>
            </p:nvGrpSpPr>
            <p:grpSpPr bwMode="auto">
              <a:xfrm>
                <a:off x="3627" y="2773"/>
                <a:ext cx="712" cy="697"/>
                <a:chOff x="3627" y="2773"/>
                <a:chExt cx="712" cy="697"/>
              </a:xfrm>
            </p:grpSpPr>
            <p:grpSp>
              <p:nvGrpSpPr>
                <p:cNvPr id="329747" name="Group 19"/>
                <p:cNvGrpSpPr>
                  <a:grpSpLocks/>
                </p:cNvGrpSpPr>
                <p:nvPr/>
              </p:nvGrpSpPr>
              <p:grpSpPr bwMode="auto">
                <a:xfrm>
                  <a:off x="4088" y="3185"/>
                  <a:ext cx="251" cy="151"/>
                  <a:chOff x="4088" y="3185"/>
                  <a:chExt cx="251" cy="151"/>
                </a:xfrm>
              </p:grpSpPr>
              <p:grpSp>
                <p:nvGrpSpPr>
                  <p:cNvPr id="329748" name="Group 20"/>
                  <p:cNvGrpSpPr>
                    <a:grpSpLocks/>
                  </p:cNvGrpSpPr>
                  <p:nvPr/>
                </p:nvGrpSpPr>
                <p:grpSpPr bwMode="auto">
                  <a:xfrm>
                    <a:off x="4088" y="3185"/>
                    <a:ext cx="251" cy="151"/>
                    <a:chOff x="4088" y="3185"/>
                    <a:chExt cx="251" cy="151"/>
                  </a:xfrm>
                </p:grpSpPr>
                <p:sp>
                  <p:nvSpPr>
                    <p:cNvPr id="329749" name="Freeform 21"/>
                    <p:cNvSpPr>
                      <a:spLocks/>
                    </p:cNvSpPr>
                    <p:nvPr/>
                  </p:nvSpPr>
                  <p:spPr bwMode="auto">
                    <a:xfrm>
                      <a:off x="4088" y="3185"/>
                      <a:ext cx="248" cy="126"/>
                    </a:xfrm>
                    <a:custGeom>
                      <a:avLst/>
                      <a:gdLst>
                        <a:gd name="T0" fmla="*/ 247 w 248"/>
                        <a:gd name="T1" fmla="*/ 28 h 126"/>
                        <a:gd name="T2" fmla="*/ 133 w 248"/>
                        <a:gd name="T3" fmla="*/ 0 h 126"/>
                        <a:gd name="T4" fmla="*/ 0 w 248"/>
                        <a:gd name="T5" fmla="*/ 90 h 126"/>
                        <a:gd name="T6" fmla="*/ 117 w 248"/>
                        <a:gd name="T7" fmla="*/ 125 h 126"/>
                        <a:gd name="T8" fmla="*/ 179 w 248"/>
                        <a:gd name="T9" fmla="*/ 74 h 126"/>
                        <a:gd name="T10" fmla="*/ 199 w 248"/>
                        <a:gd name="T11" fmla="*/ 59 h 126"/>
                        <a:gd name="T12" fmla="*/ 247 w 248"/>
                        <a:gd name="T13" fmla="*/ 28 h 126"/>
                      </a:gdLst>
                      <a:ahLst/>
                      <a:cxnLst>
                        <a:cxn ang="0">
                          <a:pos x="T0" y="T1"/>
                        </a:cxn>
                        <a:cxn ang="0">
                          <a:pos x="T2" y="T3"/>
                        </a:cxn>
                        <a:cxn ang="0">
                          <a:pos x="T4" y="T5"/>
                        </a:cxn>
                        <a:cxn ang="0">
                          <a:pos x="T6" y="T7"/>
                        </a:cxn>
                        <a:cxn ang="0">
                          <a:pos x="T8" y="T9"/>
                        </a:cxn>
                        <a:cxn ang="0">
                          <a:pos x="T10" y="T11"/>
                        </a:cxn>
                        <a:cxn ang="0">
                          <a:pos x="T12" y="T13"/>
                        </a:cxn>
                      </a:cxnLst>
                      <a:rect l="0" t="0" r="r" b="b"/>
                      <a:pathLst>
                        <a:path w="248" h="126">
                          <a:moveTo>
                            <a:pt x="247" y="28"/>
                          </a:moveTo>
                          <a:lnTo>
                            <a:pt x="133" y="0"/>
                          </a:lnTo>
                          <a:lnTo>
                            <a:pt x="0" y="90"/>
                          </a:lnTo>
                          <a:lnTo>
                            <a:pt x="117" y="125"/>
                          </a:lnTo>
                          <a:lnTo>
                            <a:pt x="179" y="74"/>
                          </a:lnTo>
                          <a:lnTo>
                            <a:pt x="199" y="59"/>
                          </a:lnTo>
                          <a:lnTo>
                            <a:pt x="247" y="2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50" name="Freeform 22"/>
                    <p:cNvSpPr>
                      <a:spLocks/>
                    </p:cNvSpPr>
                    <p:nvPr/>
                  </p:nvSpPr>
                  <p:spPr bwMode="auto">
                    <a:xfrm>
                      <a:off x="4088" y="3275"/>
                      <a:ext cx="123" cy="61"/>
                    </a:xfrm>
                    <a:custGeom>
                      <a:avLst/>
                      <a:gdLst>
                        <a:gd name="T0" fmla="*/ 116 w 123"/>
                        <a:gd name="T1" fmla="*/ 35 h 61"/>
                        <a:gd name="T2" fmla="*/ 0 w 123"/>
                        <a:gd name="T3" fmla="*/ 0 h 61"/>
                        <a:gd name="T4" fmla="*/ 0 w 123"/>
                        <a:gd name="T5" fmla="*/ 16 h 61"/>
                        <a:gd name="T6" fmla="*/ 122 w 123"/>
                        <a:gd name="T7" fmla="*/ 60 h 61"/>
                        <a:gd name="T8" fmla="*/ 116 w 123"/>
                        <a:gd name="T9" fmla="*/ 35 h 61"/>
                      </a:gdLst>
                      <a:ahLst/>
                      <a:cxnLst>
                        <a:cxn ang="0">
                          <a:pos x="T0" y="T1"/>
                        </a:cxn>
                        <a:cxn ang="0">
                          <a:pos x="T2" y="T3"/>
                        </a:cxn>
                        <a:cxn ang="0">
                          <a:pos x="T4" y="T5"/>
                        </a:cxn>
                        <a:cxn ang="0">
                          <a:pos x="T6" y="T7"/>
                        </a:cxn>
                        <a:cxn ang="0">
                          <a:pos x="T8" y="T9"/>
                        </a:cxn>
                      </a:cxnLst>
                      <a:rect l="0" t="0" r="r" b="b"/>
                      <a:pathLst>
                        <a:path w="123" h="61">
                          <a:moveTo>
                            <a:pt x="116" y="35"/>
                          </a:moveTo>
                          <a:lnTo>
                            <a:pt x="0" y="0"/>
                          </a:lnTo>
                          <a:lnTo>
                            <a:pt x="0" y="16"/>
                          </a:lnTo>
                          <a:lnTo>
                            <a:pt x="122" y="60"/>
                          </a:lnTo>
                          <a:lnTo>
                            <a:pt x="116"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51" name="Freeform 23"/>
                    <p:cNvSpPr>
                      <a:spLocks/>
                    </p:cNvSpPr>
                    <p:nvPr/>
                  </p:nvSpPr>
                  <p:spPr bwMode="auto">
                    <a:xfrm>
                      <a:off x="4205" y="3212"/>
                      <a:ext cx="134" cy="124"/>
                    </a:xfrm>
                    <a:custGeom>
                      <a:avLst/>
                      <a:gdLst>
                        <a:gd name="T0" fmla="*/ 77 w 134"/>
                        <a:gd name="T1" fmla="*/ 35 h 124"/>
                        <a:gd name="T2" fmla="*/ 33 w 134"/>
                        <a:gd name="T3" fmla="*/ 69 h 124"/>
                        <a:gd name="T4" fmla="*/ 0 w 134"/>
                        <a:gd name="T5" fmla="*/ 97 h 124"/>
                        <a:gd name="T6" fmla="*/ 6 w 134"/>
                        <a:gd name="T7" fmla="*/ 123 h 124"/>
                        <a:gd name="T8" fmla="*/ 52 w 134"/>
                        <a:gd name="T9" fmla="*/ 87 h 124"/>
                        <a:gd name="T10" fmla="*/ 94 w 134"/>
                        <a:gd name="T11" fmla="*/ 55 h 124"/>
                        <a:gd name="T12" fmla="*/ 133 w 134"/>
                        <a:gd name="T13" fmla="*/ 26 h 124"/>
                        <a:gd name="T14" fmla="*/ 130 w 134"/>
                        <a:gd name="T15" fmla="*/ 0 h 124"/>
                        <a:gd name="T16" fmla="*/ 106 w 134"/>
                        <a:gd name="T17" fmla="*/ 16 h 124"/>
                        <a:gd name="T18" fmla="*/ 77 w 134"/>
                        <a:gd name="T19"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24">
                          <a:moveTo>
                            <a:pt x="77" y="35"/>
                          </a:moveTo>
                          <a:lnTo>
                            <a:pt x="33" y="69"/>
                          </a:lnTo>
                          <a:lnTo>
                            <a:pt x="0" y="97"/>
                          </a:lnTo>
                          <a:lnTo>
                            <a:pt x="6" y="123"/>
                          </a:lnTo>
                          <a:lnTo>
                            <a:pt x="52" y="87"/>
                          </a:lnTo>
                          <a:lnTo>
                            <a:pt x="94" y="55"/>
                          </a:lnTo>
                          <a:lnTo>
                            <a:pt x="133" y="26"/>
                          </a:lnTo>
                          <a:lnTo>
                            <a:pt x="130" y="0"/>
                          </a:lnTo>
                          <a:lnTo>
                            <a:pt x="106" y="16"/>
                          </a:lnTo>
                          <a:lnTo>
                            <a:pt x="77" y="3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752" name="Group 24"/>
                  <p:cNvGrpSpPr>
                    <a:grpSpLocks/>
                  </p:cNvGrpSpPr>
                  <p:nvPr/>
                </p:nvGrpSpPr>
                <p:grpSpPr bwMode="auto">
                  <a:xfrm>
                    <a:off x="4133" y="3201"/>
                    <a:ext cx="171" cy="94"/>
                    <a:chOff x="4133" y="3201"/>
                    <a:chExt cx="171" cy="94"/>
                  </a:xfrm>
                </p:grpSpPr>
                <p:grpSp>
                  <p:nvGrpSpPr>
                    <p:cNvPr id="329753" name="Group 25"/>
                    <p:cNvGrpSpPr>
                      <a:grpSpLocks/>
                    </p:cNvGrpSpPr>
                    <p:nvPr/>
                  </p:nvGrpSpPr>
                  <p:grpSpPr bwMode="auto">
                    <a:xfrm>
                      <a:off x="4140" y="3211"/>
                      <a:ext cx="149" cy="80"/>
                      <a:chOff x="4140" y="3211"/>
                      <a:chExt cx="149" cy="80"/>
                    </a:xfrm>
                  </p:grpSpPr>
                  <p:sp>
                    <p:nvSpPr>
                      <p:cNvPr id="329754" name="Freeform 26"/>
                      <p:cNvSpPr>
                        <a:spLocks/>
                      </p:cNvSpPr>
                      <p:nvPr/>
                    </p:nvSpPr>
                    <p:spPr bwMode="auto">
                      <a:xfrm>
                        <a:off x="4140" y="3211"/>
                        <a:ext cx="89" cy="67"/>
                      </a:xfrm>
                      <a:custGeom>
                        <a:avLst/>
                        <a:gdLst>
                          <a:gd name="T0" fmla="*/ 88 w 89"/>
                          <a:gd name="T1" fmla="*/ 0 h 67"/>
                          <a:gd name="T2" fmla="*/ 54 w 89"/>
                          <a:gd name="T3" fmla="*/ 28 h 67"/>
                          <a:gd name="T4" fmla="*/ 0 w 89"/>
                          <a:gd name="T5" fmla="*/ 66 h 67"/>
                        </a:gdLst>
                        <a:ahLst/>
                        <a:cxnLst>
                          <a:cxn ang="0">
                            <a:pos x="T0" y="T1"/>
                          </a:cxn>
                          <a:cxn ang="0">
                            <a:pos x="T2" y="T3"/>
                          </a:cxn>
                          <a:cxn ang="0">
                            <a:pos x="T4" y="T5"/>
                          </a:cxn>
                        </a:cxnLst>
                        <a:rect l="0" t="0" r="r" b="b"/>
                        <a:pathLst>
                          <a:path w="89" h="67">
                            <a:moveTo>
                              <a:pt x="88" y="0"/>
                            </a:moveTo>
                            <a:lnTo>
                              <a:pt x="54" y="28"/>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55" name="Freeform 27"/>
                      <p:cNvSpPr>
                        <a:spLocks/>
                      </p:cNvSpPr>
                      <p:nvPr/>
                    </p:nvSpPr>
                    <p:spPr bwMode="auto">
                      <a:xfrm>
                        <a:off x="4171" y="3216"/>
                        <a:ext cx="85" cy="66"/>
                      </a:xfrm>
                      <a:custGeom>
                        <a:avLst/>
                        <a:gdLst>
                          <a:gd name="T0" fmla="*/ 84 w 85"/>
                          <a:gd name="T1" fmla="*/ 0 h 66"/>
                          <a:gd name="T2" fmla="*/ 38 w 85"/>
                          <a:gd name="T3" fmla="*/ 36 h 66"/>
                          <a:gd name="T4" fmla="*/ 0 w 85"/>
                          <a:gd name="T5" fmla="*/ 65 h 66"/>
                        </a:gdLst>
                        <a:ahLst/>
                        <a:cxnLst>
                          <a:cxn ang="0">
                            <a:pos x="T0" y="T1"/>
                          </a:cxn>
                          <a:cxn ang="0">
                            <a:pos x="T2" y="T3"/>
                          </a:cxn>
                          <a:cxn ang="0">
                            <a:pos x="T4" y="T5"/>
                          </a:cxn>
                        </a:cxnLst>
                        <a:rect l="0" t="0" r="r" b="b"/>
                        <a:pathLst>
                          <a:path w="85" h="66">
                            <a:moveTo>
                              <a:pt x="84" y="0"/>
                            </a:moveTo>
                            <a:lnTo>
                              <a:pt x="38" y="36"/>
                            </a:lnTo>
                            <a:lnTo>
                              <a:pt x="0" y="6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56" name="Freeform 28"/>
                      <p:cNvSpPr>
                        <a:spLocks/>
                      </p:cNvSpPr>
                      <p:nvPr/>
                    </p:nvSpPr>
                    <p:spPr bwMode="auto">
                      <a:xfrm>
                        <a:off x="4187" y="3224"/>
                        <a:ext cx="102" cy="67"/>
                      </a:xfrm>
                      <a:custGeom>
                        <a:avLst/>
                        <a:gdLst>
                          <a:gd name="T0" fmla="*/ 101 w 102"/>
                          <a:gd name="T1" fmla="*/ 0 h 67"/>
                          <a:gd name="T2" fmla="*/ 55 w 102"/>
                          <a:gd name="T3" fmla="*/ 25 h 67"/>
                          <a:gd name="T4" fmla="*/ 26 w 102"/>
                          <a:gd name="T5" fmla="*/ 46 h 67"/>
                          <a:gd name="T6" fmla="*/ 0 w 102"/>
                          <a:gd name="T7" fmla="*/ 66 h 67"/>
                        </a:gdLst>
                        <a:ahLst/>
                        <a:cxnLst>
                          <a:cxn ang="0">
                            <a:pos x="T0" y="T1"/>
                          </a:cxn>
                          <a:cxn ang="0">
                            <a:pos x="T2" y="T3"/>
                          </a:cxn>
                          <a:cxn ang="0">
                            <a:pos x="T4" y="T5"/>
                          </a:cxn>
                          <a:cxn ang="0">
                            <a:pos x="T6" y="T7"/>
                          </a:cxn>
                        </a:cxnLst>
                        <a:rect l="0" t="0" r="r" b="b"/>
                        <a:pathLst>
                          <a:path w="102" h="67">
                            <a:moveTo>
                              <a:pt x="101" y="0"/>
                            </a:moveTo>
                            <a:lnTo>
                              <a:pt x="55" y="25"/>
                            </a:lnTo>
                            <a:lnTo>
                              <a:pt x="26" y="46"/>
                            </a:lnTo>
                            <a:lnTo>
                              <a:pt x="0" y="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757" name="Group 29"/>
                    <p:cNvGrpSpPr>
                      <a:grpSpLocks/>
                    </p:cNvGrpSpPr>
                    <p:nvPr/>
                  </p:nvGrpSpPr>
                  <p:grpSpPr bwMode="auto">
                    <a:xfrm>
                      <a:off x="4133" y="3201"/>
                      <a:ext cx="171" cy="94"/>
                      <a:chOff x="4133" y="3201"/>
                      <a:chExt cx="171" cy="94"/>
                    </a:xfrm>
                  </p:grpSpPr>
                  <p:sp>
                    <p:nvSpPr>
                      <p:cNvPr id="329758" name="Line 30"/>
                      <p:cNvSpPr>
                        <a:spLocks noChangeShapeType="1"/>
                      </p:cNvSpPr>
                      <p:nvPr/>
                    </p:nvSpPr>
                    <p:spPr bwMode="auto">
                      <a:xfrm flipH="1" flipV="1">
                        <a:off x="4220" y="3201"/>
                        <a:ext cx="84"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59" name="Line 31"/>
                      <p:cNvSpPr>
                        <a:spLocks noChangeShapeType="1"/>
                      </p:cNvSpPr>
                      <p:nvPr/>
                    </p:nvSpPr>
                    <p:spPr bwMode="auto">
                      <a:xfrm flipH="1" flipV="1">
                        <a:off x="4199" y="3218"/>
                        <a:ext cx="77"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0" name="Line 32"/>
                      <p:cNvSpPr>
                        <a:spLocks noChangeShapeType="1"/>
                      </p:cNvSpPr>
                      <p:nvPr/>
                    </p:nvSpPr>
                    <p:spPr bwMode="auto">
                      <a:xfrm flipH="1" flipV="1">
                        <a:off x="4179" y="3228"/>
                        <a:ext cx="74"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1" name="Line 33"/>
                      <p:cNvSpPr>
                        <a:spLocks noChangeShapeType="1"/>
                      </p:cNvSpPr>
                      <p:nvPr/>
                    </p:nvSpPr>
                    <p:spPr bwMode="auto">
                      <a:xfrm flipH="1" flipV="1">
                        <a:off x="4165" y="3242"/>
                        <a:ext cx="7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2" name="Line 34"/>
                      <p:cNvSpPr>
                        <a:spLocks noChangeShapeType="1"/>
                      </p:cNvSpPr>
                      <p:nvPr/>
                    </p:nvSpPr>
                    <p:spPr bwMode="auto">
                      <a:xfrm flipH="1" flipV="1">
                        <a:off x="4144" y="3250"/>
                        <a:ext cx="7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3" name="Line 35"/>
                      <p:cNvSpPr>
                        <a:spLocks noChangeShapeType="1"/>
                      </p:cNvSpPr>
                      <p:nvPr/>
                    </p:nvSpPr>
                    <p:spPr bwMode="auto">
                      <a:xfrm flipH="1" flipV="1">
                        <a:off x="4133" y="3268"/>
                        <a:ext cx="73" cy="2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329764" name="Group 36"/>
                <p:cNvGrpSpPr>
                  <a:grpSpLocks/>
                </p:cNvGrpSpPr>
                <p:nvPr/>
              </p:nvGrpSpPr>
              <p:grpSpPr bwMode="auto">
                <a:xfrm>
                  <a:off x="3627" y="2773"/>
                  <a:ext cx="558" cy="697"/>
                  <a:chOff x="3627" y="2773"/>
                  <a:chExt cx="558" cy="697"/>
                </a:xfrm>
              </p:grpSpPr>
              <p:sp>
                <p:nvSpPr>
                  <p:cNvPr id="329765" name="Freeform 37"/>
                  <p:cNvSpPr>
                    <a:spLocks/>
                  </p:cNvSpPr>
                  <p:nvPr/>
                </p:nvSpPr>
                <p:spPr bwMode="auto">
                  <a:xfrm>
                    <a:off x="4016" y="3280"/>
                    <a:ext cx="128" cy="74"/>
                  </a:xfrm>
                  <a:custGeom>
                    <a:avLst/>
                    <a:gdLst>
                      <a:gd name="T0" fmla="*/ 127 w 128"/>
                      <a:gd name="T1" fmla="*/ 21 h 74"/>
                      <a:gd name="T2" fmla="*/ 125 w 128"/>
                      <a:gd name="T3" fmla="*/ 35 h 74"/>
                      <a:gd name="T4" fmla="*/ 121 w 128"/>
                      <a:gd name="T5" fmla="*/ 48 h 74"/>
                      <a:gd name="T6" fmla="*/ 113 w 128"/>
                      <a:gd name="T7" fmla="*/ 59 h 74"/>
                      <a:gd name="T8" fmla="*/ 102 w 128"/>
                      <a:gd name="T9" fmla="*/ 67 h 74"/>
                      <a:gd name="T10" fmla="*/ 87 w 128"/>
                      <a:gd name="T11" fmla="*/ 71 h 74"/>
                      <a:gd name="T12" fmla="*/ 73 w 128"/>
                      <a:gd name="T13" fmla="*/ 73 h 74"/>
                      <a:gd name="T14" fmla="*/ 57 w 128"/>
                      <a:gd name="T15" fmla="*/ 70 h 74"/>
                      <a:gd name="T16" fmla="*/ 43 w 128"/>
                      <a:gd name="T17" fmla="*/ 62 h 74"/>
                      <a:gd name="T18" fmla="*/ 32 w 128"/>
                      <a:gd name="T19" fmla="*/ 47 h 74"/>
                      <a:gd name="T20" fmla="*/ 29 w 128"/>
                      <a:gd name="T21" fmla="*/ 33 h 74"/>
                      <a:gd name="T22" fmla="*/ 21 w 128"/>
                      <a:gd name="T23" fmla="*/ 21 h 74"/>
                      <a:gd name="T24" fmla="*/ 12 w 128"/>
                      <a:gd name="T25" fmla="*/ 9 h 74"/>
                      <a:gd name="T26" fmla="*/ 0 w 128"/>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4">
                        <a:moveTo>
                          <a:pt x="127" y="21"/>
                        </a:moveTo>
                        <a:lnTo>
                          <a:pt x="125" y="35"/>
                        </a:lnTo>
                        <a:lnTo>
                          <a:pt x="121" y="48"/>
                        </a:lnTo>
                        <a:lnTo>
                          <a:pt x="113" y="59"/>
                        </a:lnTo>
                        <a:lnTo>
                          <a:pt x="102" y="67"/>
                        </a:lnTo>
                        <a:lnTo>
                          <a:pt x="87" y="71"/>
                        </a:lnTo>
                        <a:lnTo>
                          <a:pt x="73" y="73"/>
                        </a:lnTo>
                        <a:lnTo>
                          <a:pt x="57" y="70"/>
                        </a:lnTo>
                        <a:lnTo>
                          <a:pt x="43" y="62"/>
                        </a:lnTo>
                        <a:lnTo>
                          <a:pt x="32" y="47"/>
                        </a:lnTo>
                        <a:lnTo>
                          <a:pt x="29" y="33"/>
                        </a:lnTo>
                        <a:lnTo>
                          <a:pt x="21" y="21"/>
                        </a:lnTo>
                        <a:lnTo>
                          <a:pt x="12"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766" name="Group 38"/>
                  <p:cNvGrpSpPr>
                    <a:grpSpLocks/>
                  </p:cNvGrpSpPr>
                  <p:nvPr/>
                </p:nvGrpSpPr>
                <p:grpSpPr bwMode="auto">
                  <a:xfrm>
                    <a:off x="3627" y="2773"/>
                    <a:ext cx="558" cy="697"/>
                    <a:chOff x="3627" y="2773"/>
                    <a:chExt cx="558" cy="697"/>
                  </a:xfrm>
                </p:grpSpPr>
                <p:grpSp>
                  <p:nvGrpSpPr>
                    <p:cNvPr id="329767" name="Group 39"/>
                    <p:cNvGrpSpPr>
                      <a:grpSpLocks/>
                    </p:cNvGrpSpPr>
                    <p:nvPr/>
                  </p:nvGrpSpPr>
                  <p:grpSpPr bwMode="auto">
                    <a:xfrm>
                      <a:off x="3627" y="2773"/>
                      <a:ext cx="558" cy="532"/>
                      <a:chOff x="3627" y="2773"/>
                      <a:chExt cx="558" cy="532"/>
                    </a:xfrm>
                  </p:grpSpPr>
                  <p:sp>
                    <p:nvSpPr>
                      <p:cNvPr id="329768" name="Freeform 40"/>
                      <p:cNvSpPr>
                        <a:spLocks/>
                      </p:cNvSpPr>
                      <p:nvPr/>
                    </p:nvSpPr>
                    <p:spPr bwMode="auto">
                      <a:xfrm>
                        <a:off x="3627" y="2773"/>
                        <a:ext cx="558" cy="532"/>
                      </a:xfrm>
                      <a:custGeom>
                        <a:avLst/>
                        <a:gdLst>
                          <a:gd name="T0" fmla="*/ 453 w 558"/>
                          <a:gd name="T1" fmla="*/ 107 h 532"/>
                          <a:gd name="T2" fmla="*/ 440 w 558"/>
                          <a:gd name="T3" fmla="*/ 71 h 532"/>
                          <a:gd name="T4" fmla="*/ 431 w 558"/>
                          <a:gd name="T5" fmla="*/ 48 h 532"/>
                          <a:gd name="T6" fmla="*/ 428 w 558"/>
                          <a:gd name="T7" fmla="*/ 41 h 532"/>
                          <a:gd name="T8" fmla="*/ 423 w 558"/>
                          <a:gd name="T9" fmla="*/ 35 h 532"/>
                          <a:gd name="T10" fmla="*/ 420 w 558"/>
                          <a:gd name="T11" fmla="*/ 32 h 532"/>
                          <a:gd name="T12" fmla="*/ 414 w 558"/>
                          <a:gd name="T13" fmla="*/ 31 h 532"/>
                          <a:gd name="T14" fmla="*/ 344 w 558"/>
                          <a:gd name="T15" fmla="*/ 17 h 532"/>
                          <a:gd name="T16" fmla="*/ 268 w 558"/>
                          <a:gd name="T17" fmla="*/ 5 h 532"/>
                          <a:gd name="T18" fmla="*/ 199 w 558"/>
                          <a:gd name="T19" fmla="*/ 0 h 532"/>
                          <a:gd name="T20" fmla="*/ 161 w 558"/>
                          <a:gd name="T21" fmla="*/ 0 h 532"/>
                          <a:gd name="T22" fmla="*/ 80 w 558"/>
                          <a:gd name="T23" fmla="*/ 4 h 532"/>
                          <a:gd name="T24" fmla="*/ 21 w 558"/>
                          <a:gd name="T25" fmla="*/ 7 h 532"/>
                          <a:gd name="T26" fmla="*/ 12 w 558"/>
                          <a:gd name="T27" fmla="*/ 8 h 532"/>
                          <a:gd name="T28" fmla="*/ 7 w 558"/>
                          <a:gd name="T29" fmla="*/ 10 h 532"/>
                          <a:gd name="T30" fmla="*/ 3 w 558"/>
                          <a:gd name="T31" fmla="*/ 12 h 532"/>
                          <a:gd name="T32" fmla="*/ 1 w 558"/>
                          <a:gd name="T33" fmla="*/ 16 h 532"/>
                          <a:gd name="T34" fmla="*/ 0 w 558"/>
                          <a:gd name="T35" fmla="*/ 21 h 532"/>
                          <a:gd name="T36" fmla="*/ 4 w 558"/>
                          <a:gd name="T37" fmla="*/ 36 h 532"/>
                          <a:gd name="T38" fmla="*/ 15 w 558"/>
                          <a:gd name="T39" fmla="*/ 84 h 532"/>
                          <a:gd name="T40" fmla="*/ 23 w 558"/>
                          <a:gd name="T41" fmla="*/ 119 h 532"/>
                          <a:gd name="T42" fmla="*/ 43 w 558"/>
                          <a:gd name="T43" fmla="*/ 199 h 532"/>
                          <a:gd name="T44" fmla="*/ 55 w 558"/>
                          <a:gd name="T45" fmla="*/ 249 h 532"/>
                          <a:gd name="T46" fmla="*/ 88 w 558"/>
                          <a:gd name="T47" fmla="*/ 365 h 532"/>
                          <a:gd name="T48" fmla="*/ 120 w 558"/>
                          <a:gd name="T49" fmla="*/ 458 h 532"/>
                          <a:gd name="T50" fmla="*/ 126 w 558"/>
                          <a:gd name="T51" fmla="*/ 475 h 532"/>
                          <a:gd name="T52" fmla="*/ 129 w 558"/>
                          <a:gd name="T53" fmla="*/ 486 h 532"/>
                          <a:gd name="T54" fmla="*/ 132 w 558"/>
                          <a:gd name="T55" fmla="*/ 495 h 532"/>
                          <a:gd name="T56" fmla="*/ 137 w 558"/>
                          <a:gd name="T57" fmla="*/ 501 h 532"/>
                          <a:gd name="T58" fmla="*/ 142 w 558"/>
                          <a:gd name="T59" fmla="*/ 507 h 532"/>
                          <a:gd name="T60" fmla="*/ 147 w 558"/>
                          <a:gd name="T61" fmla="*/ 510 h 532"/>
                          <a:gd name="T62" fmla="*/ 158 w 558"/>
                          <a:gd name="T63" fmla="*/ 512 h 532"/>
                          <a:gd name="T64" fmla="*/ 177 w 558"/>
                          <a:gd name="T65" fmla="*/ 514 h 532"/>
                          <a:gd name="T66" fmla="*/ 209 w 558"/>
                          <a:gd name="T67" fmla="*/ 514 h 532"/>
                          <a:gd name="T68" fmla="*/ 236 w 558"/>
                          <a:gd name="T69" fmla="*/ 516 h 532"/>
                          <a:gd name="T70" fmla="*/ 270 w 558"/>
                          <a:gd name="T71" fmla="*/ 522 h 532"/>
                          <a:gd name="T72" fmla="*/ 307 w 558"/>
                          <a:gd name="T73" fmla="*/ 528 h 532"/>
                          <a:gd name="T74" fmla="*/ 332 w 558"/>
                          <a:gd name="T75" fmla="*/ 531 h 532"/>
                          <a:gd name="T76" fmla="*/ 362 w 558"/>
                          <a:gd name="T77" fmla="*/ 531 h 532"/>
                          <a:gd name="T78" fmla="*/ 369 w 558"/>
                          <a:gd name="T79" fmla="*/ 528 h 532"/>
                          <a:gd name="T80" fmla="*/ 540 w 558"/>
                          <a:gd name="T81" fmla="*/ 422 h 532"/>
                          <a:gd name="T82" fmla="*/ 549 w 558"/>
                          <a:gd name="T83" fmla="*/ 415 h 532"/>
                          <a:gd name="T84" fmla="*/ 555 w 558"/>
                          <a:gd name="T85" fmla="*/ 408 h 532"/>
                          <a:gd name="T86" fmla="*/ 557 w 558"/>
                          <a:gd name="T87" fmla="*/ 400 h 532"/>
                          <a:gd name="T88" fmla="*/ 557 w 558"/>
                          <a:gd name="T89" fmla="*/ 390 h 532"/>
                          <a:gd name="T90" fmla="*/ 555 w 558"/>
                          <a:gd name="T91" fmla="*/ 382 h 532"/>
                          <a:gd name="T92" fmla="*/ 506 w 558"/>
                          <a:gd name="T93" fmla="*/ 251 h 532"/>
                          <a:gd name="T94" fmla="*/ 475 w 558"/>
                          <a:gd name="T95" fmla="*/ 168 h 532"/>
                          <a:gd name="T96" fmla="*/ 453 w 558"/>
                          <a:gd name="T97" fmla="*/ 10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8" h="532">
                            <a:moveTo>
                              <a:pt x="453" y="107"/>
                            </a:moveTo>
                            <a:lnTo>
                              <a:pt x="440" y="71"/>
                            </a:lnTo>
                            <a:lnTo>
                              <a:pt x="431" y="48"/>
                            </a:lnTo>
                            <a:lnTo>
                              <a:pt x="428" y="41"/>
                            </a:lnTo>
                            <a:lnTo>
                              <a:pt x="423" y="35"/>
                            </a:lnTo>
                            <a:lnTo>
                              <a:pt x="420" y="32"/>
                            </a:lnTo>
                            <a:lnTo>
                              <a:pt x="414" y="31"/>
                            </a:lnTo>
                            <a:lnTo>
                              <a:pt x="344" y="17"/>
                            </a:lnTo>
                            <a:lnTo>
                              <a:pt x="268" y="5"/>
                            </a:lnTo>
                            <a:lnTo>
                              <a:pt x="199" y="0"/>
                            </a:lnTo>
                            <a:lnTo>
                              <a:pt x="161" y="0"/>
                            </a:lnTo>
                            <a:lnTo>
                              <a:pt x="80" y="4"/>
                            </a:lnTo>
                            <a:lnTo>
                              <a:pt x="21" y="7"/>
                            </a:lnTo>
                            <a:lnTo>
                              <a:pt x="12" y="8"/>
                            </a:lnTo>
                            <a:lnTo>
                              <a:pt x="7" y="10"/>
                            </a:lnTo>
                            <a:lnTo>
                              <a:pt x="3" y="12"/>
                            </a:lnTo>
                            <a:lnTo>
                              <a:pt x="1" y="16"/>
                            </a:lnTo>
                            <a:lnTo>
                              <a:pt x="0" y="21"/>
                            </a:lnTo>
                            <a:lnTo>
                              <a:pt x="4" y="36"/>
                            </a:lnTo>
                            <a:lnTo>
                              <a:pt x="15" y="84"/>
                            </a:lnTo>
                            <a:lnTo>
                              <a:pt x="23" y="119"/>
                            </a:lnTo>
                            <a:lnTo>
                              <a:pt x="43" y="199"/>
                            </a:lnTo>
                            <a:lnTo>
                              <a:pt x="55" y="249"/>
                            </a:lnTo>
                            <a:lnTo>
                              <a:pt x="88" y="365"/>
                            </a:lnTo>
                            <a:lnTo>
                              <a:pt x="120" y="458"/>
                            </a:lnTo>
                            <a:lnTo>
                              <a:pt x="126" y="475"/>
                            </a:lnTo>
                            <a:lnTo>
                              <a:pt x="129" y="486"/>
                            </a:lnTo>
                            <a:lnTo>
                              <a:pt x="132" y="495"/>
                            </a:lnTo>
                            <a:lnTo>
                              <a:pt x="137" y="501"/>
                            </a:lnTo>
                            <a:lnTo>
                              <a:pt x="142" y="507"/>
                            </a:lnTo>
                            <a:lnTo>
                              <a:pt x="147" y="510"/>
                            </a:lnTo>
                            <a:lnTo>
                              <a:pt x="158" y="512"/>
                            </a:lnTo>
                            <a:lnTo>
                              <a:pt x="177" y="514"/>
                            </a:lnTo>
                            <a:lnTo>
                              <a:pt x="209" y="514"/>
                            </a:lnTo>
                            <a:lnTo>
                              <a:pt x="236" y="516"/>
                            </a:lnTo>
                            <a:lnTo>
                              <a:pt x="270" y="522"/>
                            </a:lnTo>
                            <a:lnTo>
                              <a:pt x="307" y="528"/>
                            </a:lnTo>
                            <a:lnTo>
                              <a:pt x="332" y="531"/>
                            </a:lnTo>
                            <a:lnTo>
                              <a:pt x="362" y="531"/>
                            </a:lnTo>
                            <a:lnTo>
                              <a:pt x="369" y="528"/>
                            </a:lnTo>
                            <a:lnTo>
                              <a:pt x="540" y="422"/>
                            </a:lnTo>
                            <a:lnTo>
                              <a:pt x="549" y="415"/>
                            </a:lnTo>
                            <a:lnTo>
                              <a:pt x="555" y="408"/>
                            </a:lnTo>
                            <a:lnTo>
                              <a:pt x="557" y="400"/>
                            </a:lnTo>
                            <a:lnTo>
                              <a:pt x="557" y="390"/>
                            </a:lnTo>
                            <a:lnTo>
                              <a:pt x="555" y="382"/>
                            </a:lnTo>
                            <a:lnTo>
                              <a:pt x="506" y="251"/>
                            </a:lnTo>
                            <a:lnTo>
                              <a:pt x="475" y="168"/>
                            </a:lnTo>
                            <a:lnTo>
                              <a:pt x="453" y="107"/>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69" name="Freeform 41"/>
                      <p:cNvSpPr>
                        <a:spLocks/>
                      </p:cNvSpPr>
                      <p:nvPr/>
                    </p:nvSpPr>
                    <p:spPr bwMode="auto">
                      <a:xfrm>
                        <a:off x="3825" y="2825"/>
                        <a:ext cx="331" cy="406"/>
                      </a:xfrm>
                      <a:custGeom>
                        <a:avLst/>
                        <a:gdLst>
                          <a:gd name="T0" fmla="*/ 255 w 331"/>
                          <a:gd name="T1" fmla="*/ 122 h 406"/>
                          <a:gd name="T2" fmla="*/ 231 w 331"/>
                          <a:gd name="T3" fmla="*/ 63 h 406"/>
                          <a:gd name="T4" fmla="*/ 209 w 331"/>
                          <a:gd name="T5" fmla="*/ 11 h 406"/>
                          <a:gd name="T6" fmla="*/ 206 w 331"/>
                          <a:gd name="T7" fmla="*/ 9 h 406"/>
                          <a:gd name="T8" fmla="*/ 203 w 331"/>
                          <a:gd name="T9" fmla="*/ 8 h 406"/>
                          <a:gd name="T10" fmla="*/ 196 w 331"/>
                          <a:gd name="T11" fmla="*/ 7 h 406"/>
                          <a:gd name="T12" fmla="*/ 101 w 331"/>
                          <a:gd name="T13" fmla="*/ 1 h 406"/>
                          <a:gd name="T14" fmla="*/ 9 w 331"/>
                          <a:gd name="T15" fmla="*/ 0 h 406"/>
                          <a:gd name="T16" fmla="*/ 4 w 331"/>
                          <a:gd name="T17" fmla="*/ 1 h 406"/>
                          <a:gd name="T18" fmla="*/ 2 w 331"/>
                          <a:gd name="T19" fmla="*/ 3 h 406"/>
                          <a:gd name="T20" fmla="*/ 0 w 331"/>
                          <a:gd name="T21" fmla="*/ 8 h 406"/>
                          <a:gd name="T22" fmla="*/ 7 w 331"/>
                          <a:gd name="T23" fmla="*/ 45 h 406"/>
                          <a:gd name="T24" fmla="*/ 21 w 331"/>
                          <a:gd name="T25" fmla="*/ 76 h 406"/>
                          <a:gd name="T26" fmla="*/ 46 w 331"/>
                          <a:gd name="T27" fmla="*/ 135 h 406"/>
                          <a:gd name="T28" fmla="*/ 92 w 331"/>
                          <a:gd name="T29" fmla="*/ 234 h 406"/>
                          <a:gd name="T30" fmla="*/ 134 w 331"/>
                          <a:gd name="T31" fmla="*/ 321 h 406"/>
                          <a:gd name="T32" fmla="*/ 144 w 331"/>
                          <a:gd name="T33" fmla="*/ 353 h 406"/>
                          <a:gd name="T34" fmla="*/ 151 w 331"/>
                          <a:gd name="T35" fmla="*/ 375 h 406"/>
                          <a:gd name="T36" fmla="*/ 157 w 331"/>
                          <a:gd name="T37" fmla="*/ 388 h 406"/>
                          <a:gd name="T38" fmla="*/ 163 w 331"/>
                          <a:gd name="T39" fmla="*/ 397 h 406"/>
                          <a:gd name="T40" fmla="*/ 167 w 331"/>
                          <a:gd name="T41" fmla="*/ 402 h 406"/>
                          <a:gd name="T42" fmla="*/ 171 w 331"/>
                          <a:gd name="T43" fmla="*/ 404 h 406"/>
                          <a:gd name="T44" fmla="*/ 177 w 331"/>
                          <a:gd name="T45" fmla="*/ 405 h 406"/>
                          <a:gd name="T46" fmla="*/ 182 w 331"/>
                          <a:gd name="T47" fmla="*/ 403 h 406"/>
                          <a:gd name="T48" fmla="*/ 191 w 331"/>
                          <a:gd name="T49" fmla="*/ 398 h 406"/>
                          <a:gd name="T50" fmla="*/ 202 w 331"/>
                          <a:gd name="T51" fmla="*/ 392 h 406"/>
                          <a:gd name="T52" fmla="*/ 211 w 331"/>
                          <a:gd name="T53" fmla="*/ 384 h 406"/>
                          <a:gd name="T54" fmla="*/ 222 w 331"/>
                          <a:gd name="T55" fmla="*/ 375 h 406"/>
                          <a:gd name="T56" fmla="*/ 232 w 331"/>
                          <a:gd name="T57" fmla="*/ 368 h 406"/>
                          <a:gd name="T58" fmla="*/ 325 w 331"/>
                          <a:gd name="T59" fmla="*/ 332 h 406"/>
                          <a:gd name="T60" fmla="*/ 328 w 331"/>
                          <a:gd name="T61" fmla="*/ 331 h 406"/>
                          <a:gd name="T62" fmla="*/ 330 w 331"/>
                          <a:gd name="T63" fmla="*/ 327 h 406"/>
                          <a:gd name="T64" fmla="*/ 329 w 331"/>
                          <a:gd name="T65" fmla="*/ 323 h 406"/>
                          <a:gd name="T66" fmla="*/ 327 w 331"/>
                          <a:gd name="T67" fmla="*/ 318 h 406"/>
                          <a:gd name="T68" fmla="*/ 255 w 331"/>
                          <a:gd name="T69" fmla="*/ 12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406">
                            <a:moveTo>
                              <a:pt x="255" y="122"/>
                            </a:moveTo>
                            <a:lnTo>
                              <a:pt x="231" y="63"/>
                            </a:lnTo>
                            <a:lnTo>
                              <a:pt x="209" y="11"/>
                            </a:lnTo>
                            <a:lnTo>
                              <a:pt x="206" y="9"/>
                            </a:lnTo>
                            <a:lnTo>
                              <a:pt x="203" y="8"/>
                            </a:lnTo>
                            <a:lnTo>
                              <a:pt x="196" y="7"/>
                            </a:lnTo>
                            <a:lnTo>
                              <a:pt x="101" y="1"/>
                            </a:lnTo>
                            <a:lnTo>
                              <a:pt x="9" y="0"/>
                            </a:lnTo>
                            <a:lnTo>
                              <a:pt x="4" y="1"/>
                            </a:lnTo>
                            <a:lnTo>
                              <a:pt x="2" y="3"/>
                            </a:lnTo>
                            <a:lnTo>
                              <a:pt x="0" y="8"/>
                            </a:lnTo>
                            <a:lnTo>
                              <a:pt x="7" y="45"/>
                            </a:lnTo>
                            <a:lnTo>
                              <a:pt x="21" y="76"/>
                            </a:lnTo>
                            <a:lnTo>
                              <a:pt x="46" y="135"/>
                            </a:lnTo>
                            <a:lnTo>
                              <a:pt x="92" y="234"/>
                            </a:lnTo>
                            <a:lnTo>
                              <a:pt x="134" y="321"/>
                            </a:lnTo>
                            <a:lnTo>
                              <a:pt x="144" y="353"/>
                            </a:lnTo>
                            <a:lnTo>
                              <a:pt x="151" y="375"/>
                            </a:lnTo>
                            <a:lnTo>
                              <a:pt x="157" y="388"/>
                            </a:lnTo>
                            <a:lnTo>
                              <a:pt x="163" y="397"/>
                            </a:lnTo>
                            <a:lnTo>
                              <a:pt x="167" y="402"/>
                            </a:lnTo>
                            <a:lnTo>
                              <a:pt x="171" y="404"/>
                            </a:lnTo>
                            <a:lnTo>
                              <a:pt x="177" y="405"/>
                            </a:lnTo>
                            <a:lnTo>
                              <a:pt x="182" y="403"/>
                            </a:lnTo>
                            <a:lnTo>
                              <a:pt x="191" y="398"/>
                            </a:lnTo>
                            <a:lnTo>
                              <a:pt x="202" y="392"/>
                            </a:lnTo>
                            <a:lnTo>
                              <a:pt x="211" y="384"/>
                            </a:lnTo>
                            <a:lnTo>
                              <a:pt x="222" y="375"/>
                            </a:lnTo>
                            <a:lnTo>
                              <a:pt x="232" y="368"/>
                            </a:lnTo>
                            <a:lnTo>
                              <a:pt x="325" y="332"/>
                            </a:lnTo>
                            <a:lnTo>
                              <a:pt x="328" y="331"/>
                            </a:lnTo>
                            <a:lnTo>
                              <a:pt x="330" y="327"/>
                            </a:lnTo>
                            <a:lnTo>
                              <a:pt x="329" y="323"/>
                            </a:lnTo>
                            <a:lnTo>
                              <a:pt x="327" y="318"/>
                            </a:lnTo>
                            <a:lnTo>
                              <a:pt x="255" y="122"/>
                            </a:lnTo>
                          </a:path>
                        </a:pathLst>
                      </a:custGeom>
                      <a:solidFill>
                        <a:srgbClr val="005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770" name="Group 42"/>
                    <p:cNvGrpSpPr>
                      <a:grpSpLocks/>
                    </p:cNvGrpSpPr>
                    <p:nvPr/>
                  </p:nvGrpSpPr>
                  <p:grpSpPr bwMode="auto">
                    <a:xfrm>
                      <a:off x="3696" y="3243"/>
                      <a:ext cx="86" cy="227"/>
                      <a:chOff x="3696" y="3243"/>
                      <a:chExt cx="86" cy="227"/>
                    </a:xfrm>
                  </p:grpSpPr>
                  <p:sp>
                    <p:nvSpPr>
                      <p:cNvPr id="329771" name="Freeform 43"/>
                      <p:cNvSpPr>
                        <a:spLocks/>
                      </p:cNvSpPr>
                      <p:nvPr/>
                    </p:nvSpPr>
                    <p:spPr bwMode="auto">
                      <a:xfrm>
                        <a:off x="3696" y="3249"/>
                        <a:ext cx="82" cy="221"/>
                      </a:xfrm>
                      <a:custGeom>
                        <a:avLst/>
                        <a:gdLst>
                          <a:gd name="T0" fmla="*/ 81 w 82"/>
                          <a:gd name="T1" fmla="*/ 0 h 221"/>
                          <a:gd name="T2" fmla="*/ 78 w 82"/>
                          <a:gd name="T3" fmla="*/ 15 h 221"/>
                          <a:gd name="T4" fmla="*/ 74 w 82"/>
                          <a:gd name="T5" fmla="*/ 26 h 221"/>
                          <a:gd name="T6" fmla="*/ 68 w 82"/>
                          <a:gd name="T7" fmla="*/ 36 h 221"/>
                          <a:gd name="T8" fmla="*/ 57 w 82"/>
                          <a:gd name="T9" fmla="*/ 42 h 221"/>
                          <a:gd name="T10" fmla="*/ 44 w 82"/>
                          <a:gd name="T11" fmla="*/ 47 h 221"/>
                          <a:gd name="T12" fmla="*/ 34 w 82"/>
                          <a:gd name="T13" fmla="*/ 55 h 221"/>
                          <a:gd name="T14" fmla="*/ 25 w 82"/>
                          <a:gd name="T15" fmla="*/ 66 h 221"/>
                          <a:gd name="T16" fmla="*/ 16 w 82"/>
                          <a:gd name="T17" fmla="*/ 84 h 221"/>
                          <a:gd name="T18" fmla="*/ 13 w 82"/>
                          <a:gd name="T19" fmla="*/ 99 h 221"/>
                          <a:gd name="T20" fmla="*/ 16 w 82"/>
                          <a:gd name="T21" fmla="*/ 110 h 221"/>
                          <a:gd name="T22" fmla="*/ 25 w 82"/>
                          <a:gd name="T23" fmla="*/ 120 h 221"/>
                          <a:gd name="T24" fmla="*/ 33 w 82"/>
                          <a:gd name="T25" fmla="*/ 131 h 221"/>
                          <a:gd name="T26" fmla="*/ 38 w 82"/>
                          <a:gd name="T27" fmla="*/ 141 h 221"/>
                          <a:gd name="T28" fmla="*/ 43 w 82"/>
                          <a:gd name="T29" fmla="*/ 154 h 221"/>
                          <a:gd name="T30" fmla="*/ 45 w 82"/>
                          <a:gd name="T31" fmla="*/ 168 h 221"/>
                          <a:gd name="T32" fmla="*/ 40 w 82"/>
                          <a:gd name="T33" fmla="*/ 182 h 221"/>
                          <a:gd name="T34" fmla="*/ 34 w 82"/>
                          <a:gd name="T35" fmla="*/ 191 h 221"/>
                          <a:gd name="T36" fmla="*/ 23 w 82"/>
                          <a:gd name="T37" fmla="*/ 203 h 221"/>
                          <a:gd name="T38" fmla="*/ 13 w 82"/>
                          <a:gd name="T39" fmla="*/ 211 h 221"/>
                          <a:gd name="T40" fmla="*/ 0 w 82"/>
                          <a:gd name="T41"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221">
                            <a:moveTo>
                              <a:pt x="81" y="0"/>
                            </a:moveTo>
                            <a:lnTo>
                              <a:pt x="78" y="15"/>
                            </a:lnTo>
                            <a:lnTo>
                              <a:pt x="74" y="26"/>
                            </a:lnTo>
                            <a:lnTo>
                              <a:pt x="68" y="36"/>
                            </a:lnTo>
                            <a:lnTo>
                              <a:pt x="57" y="42"/>
                            </a:lnTo>
                            <a:lnTo>
                              <a:pt x="44" y="47"/>
                            </a:lnTo>
                            <a:lnTo>
                              <a:pt x="34" y="55"/>
                            </a:lnTo>
                            <a:lnTo>
                              <a:pt x="25" y="66"/>
                            </a:lnTo>
                            <a:lnTo>
                              <a:pt x="16" y="84"/>
                            </a:lnTo>
                            <a:lnTo>
                              <a:pt x="13" y="99"/>
                            </a:lnTo>
                            <a:lnTo>
                              <a:pt x="16" y="110"/>
                            </a:lnTo>
                            <a:lnTo>
                              <a:pt x="25" y="120"/>
                            </a:lnTo>
                            <a:lnTo>
                              <a:pt x="33" y="131"/>
                            </a:lnTo>
                            <a:lnTo>
                              <a:pt x="38" y="141"/>
                            </a:lnTo>
                            <a:lnTo>
                              <a:pt x="43" y="154"/>
                            </a:lnTo>
                            <a:lnTo>
                              <a:pt x="45" y="168"/>
                            </a:lnTo>
                            <a:lnTo>
                              <a:pt x="40" y="182"/>
                            </a:lnTo>
                            <a:lnTo>
                              <a:pt x="34" y="191"/>
                            </a:lnTo>
                            <a:lnTo>
                              <a:pt x="23" y="203"/>
                            </a:lnTo>
                            <a:lnTo>
                              <a:pt x="13" y="211"/>
                            </a:lnTo>
                            <a:lnTo>
                              <a:pt x="0" y="2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72" name="Oval 44"/>
                      <p:cNvSpPr>
                        <a:spLocks noChangeArrowheads="1"/>
                      </p:cNvSpPr>
                      <p:nvPr/>
                    </p:nvSpPr>
                    <p:spPr bwMode="auto">
                      <a:xfrm>
                        <a:off x="3780" y="3243"/>
                        <a:ext cx="2"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grpSp>
    </p:spTree>
    <p:extLst>
      <p:ext uri="{BB962C8B-B14F-4D97-AF65-F5344CB8AC3E}">
        <p14:creationId xmlns:p14="http://schemas.microsoft.com/office/powerpoint/2010/main" val="1434634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a:grpSpLocks/>
          </p:cNvGrpSpPr>
          <p:nvPr/>
        </p:nvGrpSpPr>
        <p:grpSpPr bwMode="auto">
          <a:xfrm>
            <a:off x="533400" y="1396538"/>
            <a:ext cx="7900988" cy="4835021"/>
            <a:chOff x="470" y="921"/>
            <a:chExt cx="4977" cy="3373"/>
          </a:xfrm>
        </p:grpSpPr>
        <p:sp>
          <p:nvSpPr>
            <p:cNvPr id="8" name="Rectangle 4"/>
            <p:cNvSpPr>
              <a:spLocks noChangeArrowheads="1"/>
            </p:cNvSpPr>
            <p:nvPr/>
          </p:nvSpPr>
          <p:spPr bwMode="auto">
            <a:xfrm>
              <a:off x="470" y="3974"/>
              <a:ext cx="1090" cy="28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2400" dirty="0">
                  <a:solidFill>
                    <a:srgbClr val="FF0000"/>
                  </a:solidFill>
                </a:rPr>
                <a:t>Windows 95</a:t>
              </a:r>
            </a:p>
          </p:txBody>
        </p:sp>
        <p:grpSp>
          <p:nvGrpSpPr>
            <p:cNvPr id="9" name="Group 5"/>
            <p:cNvGrpSpPr>
              <a:grpSpLocks/>
            </p:cNvGrpSpPr>
            <p:nvPr/>
          </p:nvGrpSpPr>
          <p:grpSpPr bwMode="auto">
            <a:xfrm>
              <a:off x="535" y="921"/>
              <a:ext cx="4912" cy="3373"/>
              <a:chOff x="535" y="921"/>
              <a:chExt cx="4912" cy="3373"/>
            </a:xfrm>
          </p:grpSpPr>
          <p:grpSp>
            <p:nvGrpSpPr>
              <p:cNvPr id="10" name="Group 6"/>
              <p:cNvGrpSpPr>
                <a:grpSpLocks/>
              </p:cNvGrpSpPr>
              <p:nvPr/>
            </p:nvGrpSpPr>
            <p:grpSpPr bwMode="auto">
              <a:xfrm>
                <a:off x="535" y="3026"/>
                <a:ext cx="1110" cy="863"/>
                <a:chOff x="535" y="3026"/>
                <a:chExt cx="1110" cy="863"/>
              </a:xfrm>
            </p:grpSpPr>
            <p:sp>
              <p:nvSpPr>
                <p:cNvPr id="180" name="Freeform 7"/>
                <p:cNvSpPr>
                  <a:spLocks/>
                </p:cNvSpPr>
                <p:nvPr/>
              </p:nvSpPr>
              <p:spPr bwMode="auto">
                <a:xfrm>
                  <a:off x="535" y="3690"/>
                  <a:ext cx="109" cy="65"/>
                </a:xfrm>
                <a:custGeom>
                  <a:avLst/>
                  <a:gdLst>
                    <a:gd name="T0" fmla="*/ 106 w 109"/>
                    <a:gd name="T1" fmla="*/ 0 h 65"/>
                    <a:gd name="T2" fmla="*/ 82 w 109"/>
                    <a:gd name="T3" fmla="*/ 0 h 65"/>
                    <a:gd name="T4" fmla="*/ 68 w 109"/>
                    <a:gd name="T5" fmla="*/ 1 h 65"/>
                    <a:gd name="T6" fmla="*/ 54 w 109"/>
                    <a:gd name="T7" fmla="*/ 3 h 65"/>
                    <a:gd name="T8" fmla="*/ 38 w 109"/>
                    <a:gd name="T9" fmla="*/ 6 h 65"/>
                    <a:gd name="T10" fmla="*/ 25 w 109"/>
                    <a:gd name="T11" fmla="*/ 10 h 65"/>
                    <a:gd name="T12" fmla="*/ 17 w 109"/>
                    <a:gd name="T13" fmla="*/ 13 h 65"/>
                    <a:gd name="T14" fmla="*/ 11 w 109"/>
                    <a:gd name="T15" fmla="*/ 16 h 65"/>
                    <a:gd name="T16" fmla="*/ 6 w 109"/>
                    <a:gd name="T17" fmla="*/ 20 h 65"/>
                    <a:gd name="T18" fmla="*/ 2 w 109"/>
                    <a:gd name="T19" fmla="*/ 24 h 65"/>
                    <a:gd name="T20" fmla="*/ 0 w 109"/>
                    <a:gd name="T21" fmla="*/ 29 h 65"/>
                    <a:gd name="T22" fmla="*/ 1 w 109"/>
                    <a:gd name="T23" fmla="*/ 34 h 65"/>
                    <a:gd name="T24" fmla="*/ 4 w 109"/>
                    <a:gd name="T25" fmla="*/ 38 h 65"/>
                    <a:gd name="T26" fmla="*/ 8 w 109"/>
                    <a:gd name="T27" fmla="*/ 41 h 65"/>
                    <a:gd name="T28" fmla="*/ 15 w 109"/>
                    <a:gd name="T29" fmla="*/ 42 h 65"/>
                    <a:gd name="T30" fmla="*/ 24 w 109"/>
                    <a:gd name="T31" fmla="*/ 42 h 65"/>
                    <a:gd name="T32" fmla="*/ 34 w 109"/>
                    <a:gd name="T33" fmla="*/ 41 h 65"/>
                    <a:gd name="T34" fmla="*/ 46 w 109"/>
                    <a:gd name="T35" fmla="*/ 40 h 65"/>
                    <a:gd name="T36" fmla="*/ 57 w 109"/>
                    <a:gd name="T37" fmla="*/ 41 h 65"/>
                    <a:gd name="T38" fmla="*/ 66 w 109"/>
                    <a:gd name="T39" fmla="*/ 42 h 65"/>
                    <a:gd name="T40" fmla="*/ 74 w 109"/>
                    <a:gd name="T41" fmla="*/ 44 h 65"/>
                    <a:gd name="T42" fmla="*/ 83 w 109"/>
                    <a:gd name="T43" fmla="*/ 48 h 65"/>
                    <a:gd name="T44" fmla="*/ 108 w 109"/>
                    <a:gd name="T45" fmla="*/ 64 h 65"/>
                    <a:gd name="T46" fmla="*/ 107 w 109"/>
                    <a:gd name="T47" fmla="*/ 64 h 65"/>
                    <a:gd name="T48" fmla="*/ 108 w 109"/>
                    <a:gd name="T49"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65">
                      <a:moveTo>
                        <a:pt x="106" y="0"/>
                      </a:moveTo>
                      <a:lnTo>
                        <a:pt x="82" y="0"/>
                      </a:lnTo>
                      <a:lnTo>
                        <a:pt x="68" y="1"/>
                      </a:lnTo>
                      <a:lnTo>
                        <a:pt x="54" y="3"/>
                      </a:lnTo>
                      <a:lnTo>
                        <a:pt x="38" y="6"/>
                      </a:lnTo>
                      <a:lnTo>
                        <a:pt x="25" y="10"/>
                      </a:lnTo>
                      <a:lnTo>
                        <a:pt x="17" y="13"/>
                      </a:lnTo>
                      <a:lnTo>
                        <a:pt x="11" y="16"/>
                      </a:lnTo>
                      <a:lnTo>
                        <a:pt x="6" y="20"/>
                      </a:lnTo>
                      <a:lnTo>
                        <a:pt x="2" y="24"/>
                      </a:lnTo>
                      <a:lnTo>
                        <a:pt x="0" y="29"/>
                      </a:lnTo>
                      <a:lnTo>
                        <a:pt x="1" y="34"/>
                      </a:lnTo>
                      <a:lnTo>
                        <a:pt x="4" y="38"/>
                      </a:lnTo>
                      <a:lnTo>
                        <a:pt x="8" y="41"/>
                      </a:lnTo>
                      <a:lnTo>
                        <a:pt x="15" y="42"/>
                      </a:lnTo>
                      <a:lnTo>
                        <a:pt x="24" y="42"/>
                      </a:lnTo>
                      <a:lnTo>
                        <a:pt x="34" y="41"/>
                      </a:lnTo>
                      <a:lnTo>
                        <a:pt x="46" y="40"/>
                      </a:lnTo>
                      <a:lnTo>
                        <a:pt x="57" y="41"/>
                      </a:lnTo>
                      <a:lnTo>
                        <a:pt x="66" y="42"/>
                      </a:lnTo>
                      <a:lnTo>
                        <a:pt x="74" y="44"/>
                      </a:lnTo>
                      <a:lnTo>
                        <a:pt x="83" y="48"/>
                      </a:lnTo>
                      <a:lnTo>
                        <a:pt x="108" y="64"/>
                      </a:lnTo>
                      <a:lnTo>
                        <a:pt x="107" y="64"/>
                      </a:lnTo>
                      <a:lnTo>
                        <a:pt x="108" y="63"/>
                      </a:lnTo>
                    </a:path>
                  </a:pathLst>
                </a:custGeom>
                <a:noFill/>
                <a:ln w="25400" cap="rnd" cmpd="sng">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 name="Group 8"/>
                <p:cNvGrpSpPr>
                  <a:grpSpLocks/>
                </p:cNvGrpSpPr>
                <p:nvPr/>
              </p:nvGrpSpPr>
              <p:grpSpPr bwMode="auto">
                <a:xfrm>
                  <a:off x="628" y="3508"/>
                  <a:ext cx="864" cy="292"/>
                  <a:chOff x="628" y="3508"/>
                  <a:chExt cx="864" cy="292"/>
                </a:xfrm>
              </p:grpSpPr>
              <p:sp>
                <p:nvSpPr>
                  <p:cNvPr id="319" name="Freeform 9"/>
                  <p:cNvSpPr>
                    <a:spLocks/>
                  </p:cNvSpPr>
                  <p:nvPr/>
                </p:nvSpPr>
                <p:spPr bwMode="auto">
                  <a:xfrm>
                    <a:off x="634" y="3658"/>
                    <a:ext cx="858" cy="142"/>
                  </a:xfrm>
                  <a:custGeom>
                    <a:avLst/>
                    <a:gdLst>
                      <a:gd name="T0" fmla="*/ 0 w 858"/>
                      <a:gd name="T1" fmla="*/ 9 h 142"/>
                      <a:gd name="T2" fmla="*/ 0 w 858"/>
                      <a:gd name="T3" fmla="*/ 70 h 142"/>
                      <a:gd name="T4" fmla="*/ 696 w 858"/>
                      <a:gd name="T5" fmla="*/ 141 h 142"/>
                      <a:gd name="T6" fmla="*/ 857 w 858"/>
                      <a:gd name="T7" fmla="*/ 55 h 142"/>
                      <a:gd name="T8" fmla="*/ 857 w 858"/>
                      <a:gd name="T9" fmla="*/ 0 h 142"/>
                      <a:gd name="T10" fmla="*/ 690 w 858"/>
                      <a:gd name="T11" fmla="*/ 74 h 142"/>
                      <a:gd name="T12" fmla="*/ 0 w 858"/>
                      <a:gd name="T13" fmla="*/ 9 h 142"/>
                    </a:gdLst>
                    <a:ahLst/>
                    <a:cxnLst>
                      <a:cxn ang="0">
                        <a:pos x="T0" y="T1"/>
                      </a:cxn>
                      <a:cxn ang="0">
                        <a:pos x="T2" y="T3"/>
                      </a:cxn>
                      <a:cxn ang="0">
                        <a:pos x="T4" y="T5"/>
                      </a:cxn>
                      <a:cxn ang="0">
                        <a:pos x="T6" y="T7"/>
                      </a:cxn>
                      <a:cxn ang="0">
                        <a:pos x="T8" y="T9"/>
                      </a:cxn>
                      <a:cxn ang="0">
                        <a:pos x="T10" y="T11"/>
                      </a:cxn>
                      <a:cxn ang="0">
                        <a:pos x="T12" y="T13"/>
                      </a:cxn>
                    </a:cxnLst>
                    <a:rect l="0" t="0" r="r" b="b"/>
                    <a:pathLst>
                      <a:path w="858" h="142">
                        <a:moveTo>
                          <a:pt x="0" y="9"/>
                        </a:moveTo>
                        <a:lnTo>
                          <a:pt x="0" y="70"/>
                        </a:lnTo>
                        <a:lnTo>
                          <a:pt x="696" y="141"/>
                        </a:lnTo>
                        <a:lnTo>
                          <a:pt x="857" y="55"/>
                        </a:lnTo>
                        <a:lnTo>
                          <a:pt x="857" y="0"/>
                        </a:lnTo>
                        <a:lnTo>
                          <a:pt x="690" y="74"/>
                        </a:lnTo>
                        <a:lnTo>
                          <a:pt x="0" y="9"/>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 name="Freeform 10"/>
                  <p:cNvSpPr>
                    <a:spLocks/>
                  </p:cNvSpPr>
                  <p:nvPr/>
                </p:nvSpPr>
                <p:spPr bwMode="auto">
                  <a:xfrm>
                    <a:off x="628" y="3508"/>
                    <a:ext cx="698" cy="223"/>
                  </a:xfrm>
                  <a:custGeom>
                    <a:avLst/>
                    <a:gdLst>
                      <a:gd name="T0" fmla="*/ 0 w 698"/>
                      <a:gd name="T1" fmla="*/ 0 h 223"/>
                      <a:gd name="T2" fmla="*/ 697 w 698"/>
                      <a:gd name="T3" fmla="*/ 48 h 223"/>
                      <a:gd name="T4" fmla="*/ 697 w 698"/>
                      <a:gd name="T5" fmla="*/ 222 h 223"/>
                      <a:gd name="T6" fmla="*/ 0 w 698"/>
                      <a:gd name="T7" fmla="*/ 155 h 223"/>
                      <a:gd name="T8" fmla="*/ 0 w 698"/>
                      <a:gd name="T9" fmla="*/ 0 h 223"/>
                    </a:gdLst>
                    <a:ahLst/>
                    <a:cxnLst>
                      <a:cxn ang="0">
                        <a:pos x="T0" y="T1"/>
                      </a:cxn>
                      <a:cxn ang="0">
                        <a:pos x="T2" y="T3"/>
                      </a:cxn>
                      <a:cxn ang="0">
                        <a:pos x="T4" y="T5"/>
                      </a:cxn>
                      <a:cxn ang="0">
                        <a:pos x="T6" y="T7"/>
                      </a:cxn>
                      <a:cxn ang="0">
                        <a:pos x="T8" y="T9"/>
                      </a:cxn>
                    </a:cxnLst>
                    <a:rect l="0" t="0" r="r" b="b"/>
                    <a:pathLst>
                      <a:path w="698" h="223">
                        <a:moveTo>
                          <a:pt x="0" y="0"/>
                        </a:moveTo>
                        <a:lnTo>
                          <a:pt x="697" y="48"/>
                        </a:lnTo>
                        <a:lnTo>
                          <a:pt x="697" y="222"/>
                        </a:lnTo>
                        <a:lnTo>
                          <a:pt x="0" y="155"/>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1" name="Group 11"/>
                  <p:cNvGrpSpPr>
                    <a:grpSpLocks/>
                  </p:cNvGrpSpPr>
                  <p:nvPr/>
                </p:nvGrpSpPr>
                <p:grpSpPr bwMode="auto">
                  <a:xfrm>
                    <a:off x="630" y="3549"/>
                    <a:ext cx="704" cy="92"/>
                    <a:chOff x="630" y="3549"/>
                    <a:chExt cx="704" cy="92"/>
                  </a:xfrm>
                </p:grpSpPr>
                <p:sp>
                  <p:nvSpPr>
                    <p:cNvPr id="322" name="Line 12"/>
                    <p:cNvSpPr>
                      <a:spLocks noChangeShapeType="1"/>
                    </p:cNvSpPr>
                    <p:nvPr/>
                  </p:nvSpPr>
                  <p:spPr bwMode="auto">
                    <a:xfrm>
                      <a:off x="630" y="3549"/>
                      <a:ext cx="703" cy="5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3" name="Line 13"/>
                    <p:cNvSpPr>
                      <a:spLocks noChangeShapeType="1"/>
                    </p:cNvSpPr>
                    <p:nvPr/>
                  </p:nvSpPr>
                  <p:spPr bwMode="auto">
                    <a:xfrm>
                      <a:off x="1146" y="3592"/>
                      <a:ext cx="147" cy="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 name="Line 14"/>
                    <p:cNvSpPr>
                      <a:spLocks noChangeShapeType="1"/>
                    </p:cNvSpPr>
                    <p:nvPr/>
                  </p:nvSpPr>
                  <p:spPr bwMode="auto">
                    <a:xfrm>
                      <a:off x="973" y="3579"/>
                      <a:ext cx="148" cy="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 name="Line 15"/>
                    <p:cNvSpPr>
                      <a:spLocks noChangeShapeType="1"/>
                    </p:cNvSpPr>
                    <p:nvPr/>
                  </p:nvSpPr>
                  <p:spPr bwMode="auto">
                    <a:xfrm>
                      <a:off x="630" y="3580"/>
                      <a:ext cx="704" cy="6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82" name="Group 16"/>
                <p:cNvGrpSpPr>
                  <a:grpSpLocks/>
                </p:cNvGrpSpPr>
                <p:nvPr/>
              </p:nvGrpSpPr>
              <p:grpSpPr bwMode="auto">
                <a:xfrm>
                  <a:off x="628" y="3476"/>
                  <a:ext cx="866" cy="75"/>
                  <a:chOff x="628" y="3476"/>
                  <a:chExt cx="866" cy="75"/>
                </a:xfrm>
              </p:grpSpPr>
              <p:sp>
                <p:nvSpPr>
                  <p:cNvPr id="317" name="Freeform 17"/>
                  <p:cNvSpPr>
                    <a:spLocks/>
                  </p:cNvSpPr>
                  <p:nvPr/>
                </p:nvSpPr>
                <p:spPr bwMode="auto">
                  <a:xfrm>
                    <a:off x="628" y="3476"/>
                    <a:ext cx="866" cy="75"/>
                  </a:xfrm>
                  <a:custGeom>
                    <a:avLst/>
                    <a:gdLst>
                      <a:gd name="T0" fmla="*/ 0 w 866"/>
                      <a:gd name="T1" fmla="*/ 29 h 75"/>
                      <a:gd name="T2" fmla="*/ 699 w 866"/>
                      <a:gd name="T3" fmla="*/ 74 h 75"/>
                      <a:gd name="T4" fmla="*/ 865 w 866"/>
                      <a:gd name="T5" fmla="*/ 31 h 75"/>
                      <a:gd name="T6" fmla="*/ 807 w 866"/>
                      <a:gd name="T7" fmla="*/ 25 h 75"/>
                      <a:gd name="T8" fmla="*/ 267 w 866"/>
                      <a:gd name="T9" fmla="*/ 0 h 75"/>
                      <a:gd name="T10" fmla="*/ 0 w 866"/>
                      <a:gd name="T11" fmla="*/ 29 h 75"/>
                    </a:gdLst>
                    <a:ahLst/>
                    <a:cxnLst>
                      <a:cxn ang="0">
                        <a:pos x="T0" y="T1"/>
                      </a:cxn>
                      <a:cxn ang="0">
                        <a:pos x="T2" y="T3"/>
                      </a:cxn>
                      <a:cxn ang="0">
                        <a:pos x="T4" y="T5"/>
                      </a:cxn>
                      <a:cxn ang="0">
                        <a:pos x="T6" y="T7"/>
                      </a:cxn>
                      <a:cxn ang="0">
                        <a:pos x="T8" y="T9"/>
                      </a:cxn>
                      <a:cxn ang="0">
                        <a:pos x="T10" y="T11"/>
                      </a:cxn>
                    </a:cxnLst>
                    <a:rect l="0" t="0" r="r" b="b"/>
                    <a:pathLst>
                      <a:path w="866" h="75">
                        <a:moveTo>
                          <a:pt x="0" y="29"/>
                        </a:moveTo>
                        <a:lnTo>
                          <a:pt x="699" y="74"/>
                        </a:lnTo>
                        <a:lnTo>
                          <a:pt x="865" y="31"/>
                        </a:lnTo>
                        <a:lnTo>
                          <a:pt x="807" y="25"/>
                        </a:lnTo>
                        <a:lnTo>
                          <a:pt x="267" y="0"/>
                        </a:lnTo>
                        <a:lnTo>
                          <a:pt x="0" y="29"/>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 name="Freeform 18"/>
                  <p:cNvSpPr>
                    <a:spLocks/>
                  </p:cNvSpPr>
                  <p:nvPr/>
                </p:nvSpPr>
                <p:spPr bwMode="auto">
                  <a:xfrm>
                    <a:off x="827" y="3493"/>
                    <a:ext cx="634" cy="46"/>
                  </a:xfrm>
                  <a:custGeom>
                    <a:avLst/>
                    <a:gdLst>
                      <a:gd name="T0" fmla="*/ 51 w 634"/>
                      <a:gd name="T1" fmla="*/ 0 h 46"/>
                      <a:gd name="T2" fmla="*/ 0 w 634"/>
                      <a:gd name="T3" fmla="*/ 17 h 46"/>
                      <a:gd name="T4" fmla="*/ 511 w 634"/>
                      <a:gd name="T5" fmla="*/ 45 h 46"/>
                      <a:gd name="T6" fmla="*/ 594 w 634"/>
                      <a:gd name="T7" fmla="*/ 25 h 46"/>
                      <a:gd name="T8" fmla="*/ 588 w 634"/>
                      <a:gd name="T9" fmla="*/ 22 h 46"/>
                      <a:gd name="T10" fmla="*/ 633 w 634"/>
                      <a:gd name="T11" fmla="*/ 11 h 46"/>
                      <a:gd name="T12" fmla="*/ 605 w 634"/>
                      <a:gd name="T13" fmla="*/ 9 h 46"/>
                      <a:gd name="T14" fmla="*/ 51 w 63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4" h="46">
                        <a:moveTo>
                          <a:pt x="51" y="0"/>
                        </a:moveTo>
                        <a:lnTo>
                          <a:pt x="0" y="17"/>
                        </a:lnTo>
                        <a:lnTo>
                          <a:pt x="511" y="45"/>
                        </a:lnTo>
                        <a:lnTo>
                          <a:pt x="594" y="25"/>
                        </a:lnTo>
                        <a:lnTo>
                          <a:pt x="588" y="22"/>
                        </a:lnTo>
                        <a:lnTo>
                          <a:pt x="633" y="11"/>
                        </a:lnTo>
                        <a:lnTo>
                          <a:pt x="605" y="9"/>
                        </a:lnTo>
                        <a:lnTo>
                          <a:pt x="51" y="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3" name="Group 19"/>
                <p:cNvGrpSpPr>
                  <a:grpSpLocks/>
                </p:cNvGrpSpPr>
                <p:nvPr/>
              </p:nvGrpSpPr>
              <p:grpSpPr bwMode="auto">
                <a:xfrm>
                  <a:off x="1340" y="3036"/>
                  <a:ext cx="158" cy="492"/>
                  <a:chOff x="1340" y="3036"/>
                  <a:chExt cx="158" cy="492"/>
                </a:xfrm>
              </p:grpSpPr>
              <p:grpSp>
                <p:nvGrpSpPr>
                  <p:cNvPr id="287" name="Group 20"/>
                  <p:cNvGrpSpPr>
                    <a:grpSpLocks/>
                  </p:cNvGrpSpPr>
                  <p:nvPr/>
                </p:nvGrpSpPr>
                <p:grpSpPr bwMode="auto">
                  <a:xfrm>
                    <a:off x="1402" y="3099"/>
                    <a:ext cx="96" cy="412"/>
                    <a:chOff x="1402" y="3099"/>
                    <a:chExt cx="96" cy="412"/>
                  </a:xfrm>
                </p:grpSpPr>
                <p:sp>
                  <p:nvSpPr>
                    <p:cNvPr id="291" name="Freeform 21"/>
                    <p:cNvSpPr>
                      <a:spLocks/>
                    </p:cNvSpPr>
                    <p:nvPr/>
                  </p:nvSpPr>
                  <p:spPr bwMode="auto">
                    <a:xfrm>
                      <a:off x="1402" y="3099"/>
                      <a:ext cx="90" cy="412"/>
                    </a:xfrm>
                    <a:custGeom>
                      <a:avLst/>
                      <a:gdLst>
                        <a:gd name="T0" fmla="*/ 8 w 90"/>
                        <a:gd name="T1" fmla="*/ 0 h 412"/>
                        <a:gd name="T2" fmla="*/ 89 w 90"/>
                        <a:gd name="T3" fmla="*/ 34 h 412"/>
                        <a:gd name="T4" fmla="*/ 82 w 90"/>
                        <a:gd name="T5" fmla="*/ 194 h 412"/>
                        <a:gd name="T6" fmla="*/ 73 w 90"/>
                        <a:gd name="T7" fmla="*/ 386 h 412"/>
                        <a:gd name="T8" fmla="*/ 0 w 90"/>
                        <a:gd name="T9" fmla="*/ 411 h 412"/>
                        <a:gd name="T10" fmla="*/ 8 w 90"/>
                        <a:gd name="T11" fmla="*/ 0 h 412"/>
                      </a:gdLst>
                      <a:ahLst/>
                      <a:cxnLst>
                        <a:cxn ang="0">
                          <a:pos x="T0" y="T1"/>
                        </a:cxn>
                        <a:cxn ang="0">
                          <a:pos x="T2" y="T3"/>
                        </a:cxn>
                        <a:cxn ang="0">
                          <a:pos x="T4" y="T5"/>
                        </a:cxn>
                        <a:cxn ang="0">
                          <a:pos x="T6" y="T7"/>
                        </a:cxn>
                        <a:cxn ang="0">
                          <a:pos x="T8" y="T9"/>
                        </a:cxn>
                        <a:cxn ang="0">
                          <a:pos x="T10" y="T11"/>
                        </a:cxn>
                      </a:cxnLst>
                      <a:rect l="0" t="0" r="r" b="b"/>
                      <a:pathLst>
                        <a:path w="90" h="412">
                          <a:moveTo>
                            <a:pt x="8" y="0"/>
                          </a:moveTo>
                          <a:lnTo>
                            <a:pt x="89" y="34"/>
                          </a:lnTo>
                          <a:lnTo>
                            <a:pt x="82" y="194"/>
                          </a:lnTo>
                          <a:lnTo>
                            <a:pt x="73" y="386"/>
                          </a:lnTo>
                          <a:lnTo>
                            <a:pt x="0" y="411"/>
                          </a:lnTo>
                          <a:lnTo>
                            <a:pt x="8" y="0"/>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2" name="Group 22"/>
                    <p:cNvGrpSpPr>
                      <a:grpSpLocks/>
                    </p:cNvGrpSpPr>
                    <p:nvPr/>
                  </p:nvGrpSpPr>
                  <p:grpSpPr bwMode="auto">
                    <a:xfrm>
                      <a:off x="1402" y="3117"/>
                      <a:ext cx="96" cy="352"/>
                      <a:chOff x="1402" y="3117"/>
                      <a:chExt cx="96" cy="352"/>
                    </a:xfrm>
                  </p:grpSpPr>
                  <p:grpSp>
                    <p:nvGrpSpPr>
                      <p:cNvPr id="293" name="Group 23"/>
                      <p:cNvGrpSpPr>
                        <a:grpSpLocks/>
                      </p:cNvGrpSpPr>
                      <p:nvPr/>
                    </p:nvGrpSpPr>
                    <p:grpSpPr bwMode="auto">
                      <a:xfrm>
                        <a:off x="1402" y="3117"/>
                        <a:ext cx="96" cy="352"/>
                        <a:chOff x="1402" y="3117"/>
                        <a:chExt cx="96" cy="352"/>
                      </a:xfrm>
                    </p:grpSpPr>
                    <p:grpSp>
                      <p:nvGrpSpPr>
                        <p:cNvPr id="295" name="Group 24"/>
                        <p:cNvGrpSpPr>
                          <a:grpSpLocks/>
                        </p:cNvGrpSpPr>
                        <p:nvPr/>
                      </p:nvGrpSpPr>
                      <p:grpSpPr bwMode="auto">
                        <a:xfrm>
                          <a:off x="1402" y="3117"/>
                          <a:ext cx="96" cy="211"/>
                          <a:chOff x="1402" y="3117"/>
                          <a:chExt cx="96" cy="211"/>
                        </a:xfrm>
                      </p:grpSpPr>
                      <p:grpSp>
                        <p:nvGrpSpPr>
                          <p:cNvPr id="305" name="Group 25"/>
                          <p:cNvGrpSpPr>
                            <a:grpSpLocks/>
                          </p:cNvGrpSpPr>
                          <p:nvPr/>
                        </p:nvGrpSpPr>
                        <p:grpSpPr bwMode="auto">
                          <a:xfrm>
                            <a:off x="1409" y="3117"/>
                            <a:ext cx="89" cy="113"/>
                            <a:chOff x="1409" y="3117"/>
                            <a:chExt cx="89" cy="113"/>
                          </a:xfrm>
                        </p:grpSpPr>
                        <p:sp>
                          <p:nvSpPr>
                            <p:cNvPr id="311" name="Line 26"/>
                            <p:cNvSpPr>
                              <a:spLocks noChangeShapeType="1"/>
                            </p:cNvSpPr>
                            <p:nvPr/>
                          </p:nvSpPr>
                          <p:spPr bwMode="auto">
                            <a:xfrm>
                              <a:off x="1412" y="3117"/>
                              <a:ext cx="86" cy="3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 name="Line 27"/>
                            <p:cNvSpPr>
                              <a:spLocks noChangeShapeType="1"/>
                            </p:cNvSpPr>
                            <p:nvPr/>
                          </p:nvSpPr>
                          <p:spPr bwMode="auto">
                            <a:xfrm>
                              <a:off x="1410" y="3135"/>
                              <a:ext cx="86" cy="3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 name="Line 28"/>
                            <p:cNvSpPr>
                              <a:spLocks noChangeShapeType="1"/>
                            </p:cNvSpPr>
                            <p:nvPr/>
                          </p:nvSpPr>
                          <p:spPr bwMode="auto">
                            <a:xfrm>
                              <a:off x="1411" y="3154"/>
                              <a:ext cx="85" cy="2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 name="Line 29"/>
                            <p:cNvSpPr>
                              <a:spLocks noChangeShapeType="1"/>
                            </p:cNvSpPr>
                            <p:nvPr/>
                          </p:nvSpPr>
                          <p:spPr bwMode="auto">
                            <a:xfrm>
                              <a:off x="1410" y="3172"/>
                              <a:ext cx="86" cy="26"/>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 name="Line 30"/>
                            <p:cNvSpPr>
                              <a:spLocks noChangeShapeType="1"/>
                            </p:cNvSpPr>
                            <p:nvPr/>
                          </p:nvSpPr>
                          <p:spPr bwMode="auto">
                            <a:xfrm>
                              <a:off x="1409" y="3190"/>
                              <a:ext cx="86" cy="2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 name="Line 31"/>
                            <p:cNvSpPr>
                              <a:spLocks noChangeShapeType="1"/>
                            </p:cNvSpPr>
                            <p:nvPr/>
                          </p:nvSpPr>
                          <p:spPr bwMode="auto">
                            <a:xfrm>
                              <a:off x="1409" y="3208"/>
                              <a:ext cx="85" cy="22"/>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6" name="Line 32"/>
                          <p:cNvSpPr>
                            <a:spLocks noChangeShapeType="1"/>
                          </p:cNvSpPr>
                          <p:nvPr/>
                        </p:nvSpPr>
                        <p:spPr bwMode="auto">
                          <a:xfrm>
                            <a:off x="1402" y="3245"/>
                            <a:ext cx="89" cy="1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 name="Line 33"/>
                          <p:cNvSpPr>
                            <a:spLocks noChangeShapeType="1"/>
                          </p:cNvSpPr>
                          <p:nvPr/>
                        </p:nvSpPr>
                        <p:spPr bwMode="auto">
                          <a:xfrm>
                            <a:off x="1403" y="3263"/>
                            <a:ext cx="87" cy="1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 name="Line 34"/>
                          <p:cNvSpPr>
                            <a:spLocks noChangeShapeType="1"/>
                          </p:cNvSpPr>
                          <p:nvPr/>
                        </p:nvSpPr>
                        <p:spPr bwMode="auto">
                          <a:xfrm>
                            <a:off x="1402" y="3282"/>
                            <a:ext cx="87" cy="1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 name="Line 35"/>
                          <p:cNvSpPr>
                            <a:spLocks noChangeShapeType="1"/>
                          </p:cNvSpPr>
                          <p:nvPr/>
                        </p:nvSpPr>
                        <p:spPr bwMode="auto">
                          <a:xfrm>
                            <a:off x="1403" y="3301"/>
                            <a:ext cx="86" cy="1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 name="Line 36"/>
                          <p:cNvSpPr>
                            <a:spLocks noChangeShapeType="1"/>
                          </p:cNvSpPr>
                          <p:nvPr/>
                        </p:nvSpPr>
                        <p:spPr bwMode="auto">
                          <a:xfrm>
                            <a:off x="1404" y="3320"/>
                            <a:ext cx="85" cy="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6" name="Group 37"/>
                        <p:cNvGrpSpPr>
                          <a:grpSpLocks/>
                        </p:cNvGrpSpPr>
                        <p:nvPr/>
                      </p:nvGrpSpPr>
                      <p:grpSpPr bwMode="auto">
                        <a:xfrm>
                          <a:off x="1403" y="3339"/>
                          <a:ext cx="84" cy="130"/>
                          <a:chOff x="1403" y="3339"/>
                          <a:chExt cx="84" cy="130"/>
                        </a:xfrm>
                      </p:grpSpPr>
                      <p:sp>
                        <p:nvSpPr>
                          <p:cNvPr id="297" name="Line 38"/>
                          <p:cNvSpPr>
                            <a:spLocks noChangeShapeType="1"/>
                          </p:cNvSpPr>
                          <p:nvPr/>
                        </p:nvSpPr>
                        <p:spPr bwMode="auto">
                          <a:xfrm>
                            <a:off x="1404" y="3339"/>
                            <a:ext cx="83"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 name="Line 39"/>
                          <p:cNvSpPr>
                            <a:spLocks noChangeShapeType="1"/>
                          </p:cNvSpPr>
                          <p:nvPr/>
                        </p:nvSpPr>
                        <p:spPr bwMode="auto">
                          <a:xfrm>
                            <a:off x="1405" y="3357"/>
                            <a:ext cx="81"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9" name="Line 40"/>
                          <p:cNvSpPr>
                            <a:spLocks noChangeShapeType="1"/>
                          </p:cNvSpPr>
                          <p:nvPr/>
                        </p:nvSpPr>
                        <p:spPr bwMode="auto">
                          <a:xfrm>
                            <a:off x="1404" y="3377"/>
                            <a:ext cx="81"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 name="Line 41"/>
                          <p:cNvSpPr>
                            <a:spLocks noChangeShapeType="1"/>
                          </p:cNvSpPr>
                          <p:nvPr/>
                        </p:nvSpPr>
                        <p:spPr bwMode="auto">
                          <a:xfrm flipV="1">
                            <a:off x="1404" y="3393"/>
                            <a:ext cx="81" cy="2"/>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1" name="Line 42"/>
                          <p:cNvSpPr>
                            <a:spLocks noChangeShapeType="1"/>
                          </p:cNvSpPr>
                          <p:nvPr/>
                        </p:nvSpPr>
                        <p:spPr bwMode="auto">
                          <a:xfrm flipV="1">
                            <a:off x="1404" y="3409"/>
                            <a:ext cx="79" cy="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2" name="Line 43"/>
                          <p:cNvSpPr>
                            <a:spLocks noChangeShapeType="1"/>
                          </p:cNvSpPr>
                          <p:nvPr/>
                        </p:nvSpPr>
                        <p:spPr bwMode="auto">
                          <a:xfrm flipV="1">
                            <a:off x="1404" y="3426"/>
                            <a:ext cx="79" cy="6"/>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 name="Line 44"/>
                          <p:cNvSpPr>
                            <a:spLocks noChangeShapeType="1"/>
                          </p:cNvSpPr>
                          <p:nvPr/>
                        </p:nvSpPr>
                        <p:spPr bwMode="auto">
                          <a:xfrm flipV="1">
                            <a:off x="1403" y="3441"/>
                            <a:ext cx="80" cy="9"/>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4" name="Line 45"/>
                          <p:cNvSpPr>
                            <a:spLocks noChangeShapeType="1"/>
                          </p:cNvSpPr>
                          <p:nvPr/>
                        </p:nvSpPr>
                        <p:spPr bwMode="auto">
                          <a:xfrm flipV="1">
                            <a:off x="1404" y="3458"/>
                            <a:ext cx="77" cy="1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94" name="Line 46"/>
                      <p:cNvSpPr>
                        <a:spLocks noChangeShapeType="1"/>
                      </p:cNvSpPr>
                      <p:nvPr/>
                    </p:nvSpPr>
                    <p:spPr bwMode="auto">
                      <a:xfrm>
                        <a:off x="1407" y="3227"/>
                        <a:ext cx="85" cy="19"/>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88" name="Group 47"/>
                  <p:cNvGrpSpPr>
                    <a:grpSpLocks/>
                  </p:cNvGrpSpPr>
                  <p:nvPr/>
                </p:nvGrpSpPr>
                <p:grpSpPr bwMode="auto">
                  <a:xfrm>
                    <a:off x="1340" y="3036"/>
                    <a:ext cx="78" cy="492"/>
                    <a:chOff x="1340" y="3036"/>
                    <a:chExt cx="78" cy="492"/>
                  </a:xfrm>
                </p:grpSpPr>
                <p:sp>
                  <p:nvSpPr>
                    <p:cNvPr id="289" name="Freeform 48"/>
                    <p:cNvSpPr>
                      <a:spLocks/>
                    </p:cNvSpPr>
                    <p:nvPr/>
                  </p:nvSpPr>
                  <p:spPr bwMode="auto">
                    <a:xfrm>
                      <a:off x="1340" y="3036"/>
                      <a:ext cx="78" cy="492"/>
                    </a:xfrm>
                    <a:custGeom>
                      <a:avLst/>
                      <a:gdLst>
                        <a:gd name="T0" fmla="*/ 18 w 78"/>
                        <a:gd name="T1" fmla="*/ 0 h 492"/>
                        <a:gd name="T2" fmla="*/ 72 w 78"/>
                        <a:gd name="T3" fmla="*/ 25 h 492"/>
                        <a:gd name="T4" fmla="*/ 77 w 78"/>
                        <a:gd name="T5" fmla="*/ 31 h 492"/>
                        <a:gd name="T6" fmla="*/ 61 w 78"/>
                        <a:gd name="T7" fmla="*/ 471 h 492"/>
                        <a:gd name="T8" fmla="*/ 53 w 78"/>
                        <a:gd name="T9" fmla="*/ 477 h 492"/>
                        <a:gd name="T10" fmla="*/ 0 w 78"/>
                        <a:gd name="T11" fmla="*/ 491 h 492"/>
                        <a:gd name="T12" fmla="*/ 6 w 78"/>
                        <a:gd name="T13" fmla="*/ 483 h 492"/>
                        <a:gd name="T14" fmla="*/ 7 w 78"/>
                        <a:gd name="T15" fmla="*/ 477 h 492"/>
                        <a:gd name="T16" fmla="*/ 18 w 78"/>
                        <a:gd name="T1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92">
                          <a:moveTo>
                            <a:pt x="18" y="0"/>
                          </a:moveTo>
                          <a:lnTo>
                            <a:pt x="72" y="25"/>
                          </a:lnTo>
                          <a:lnTo>
                            <a:pt x="77" y="31"/>
                          </a:lnTo>
                          <a:lnTo>
                            <a:pt x="61" y="471"/>
                          </a:lnTo>
                          <a:lnTo>
                            <a:pt x="53" y="477"/>
                          </a:lnTo>
                          <a:lnTo>
                            <a:pt x="0" y="491"/>
                          </a:lnTo>
                          <a:lnTo>
                            <a:pt x="6" y="483"/>
                          </a:lnTo>
                          <a:lnTo>
                            <a:pt x="7" y="477"/>
                          </a:lnTo>
                          <a:lnTo>
                            <a:pt x="18"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 name="Arc 49"/>
                    <p:cNvSpPr>
                      <a:spLocks/>
                    </p:cNvSpPr>
                    <p:nvPr/>
                  </p:nvSpPr>
                  <p:spPr bwMode="auto">
                    <a:xfrm>
                      <a:off x="1414" y="3061"/>
                      <a:ext cx="4" cy="6"/>
                    </a:xfrm>
                    <a:custGeom>
                      <a:avLst/>
                      <a:gdLst>
                        <a:gd name="G0" fmla="+- 0 0 0"/>
                        <a:gd name="G1" fmla="+- 21600 0 0"/>
                        <a:gd name="G2" fmla="+- 21600 0 0"/>
                        <a:gd name="T0" fmla="*/ 0 w 21252"/>
                        <a:gd name="T1" fmla="*/ 0 h 21600"/>
                        <a:gd name="T2" fmla="*/ 21252 w 21252"/>
                        <a:gd name="T3" fmla="*/ 17736 h 21600"/>
                        <a:gd name="T4" fmla="*/ 0 w 21252"/>
                        <a:gd name="T5" fmla="*/ 21600 h 21600"/>
                      </a:gdLst>
                      <a:ahLst/>
                      <a:cxnLst>
                        <a:cxn ang="0">
                          <a:pos x="T0" y="T1"/>
                        </a:cxn>
                        <a:cxn ang="0">
                          <a:pos x="T2" y="T3"/>
                        </a:cxn>
                        <a:cxn ang="0">
                          <a:pos x="T4" y="T5"/>
                        </a:cxn>
                      </a:cxnLst>
                      <a:rect l="0" t="0" r="r" b="b"/>
                      <a:pathLst>
                        <a:path w="21252" h="21600" fill="none" extrusionOk="0">
                          <a:moveTo>
                            <a:pt x="0" y="0"/>
                          </a:moveTo>
                          <a:cubicBezTo>
                            <a:pt x="10438" y="0"/>
                            <a:pt x="19384" y="7465"/>
                            <a:pt x="21251" y="17736"/>
                          </a:cubicBezTo>
                        </a:path>
                        <a:path w="21252" h="21600" stroke="0" extrusionOk="0">
                          <a:moveTo>
                            <a:pt x="0" y="0"/>
                          </a:moveTo>
                          <a:cubicBezTo>
                            <a:pt x="10438" y="0"/>
                            <a:pt x="19384" y="7465"/>
                            <a:pt x="21251" y="17736"/>
                          </a:cubicBezTo>
                          <a:lnTo>
                            <a:pt x="0" y="21600"/>
                          </a:lnTo>
                          <a:close/>
                        </a:path>
                      </a:pathLst>
                    </a:custGeom>
                    <a:solidFill>
                      <a:srgbClr val="BFBFB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84" name="Group 50"/>
                <p:cNvGrpSpPr>
                  <a:grpSpLocks/>
                </p:cNvGrpSpPr>
                <p:nvPr/>
              </p:nvGrpSpPr>
              <p:grpSpPr bwMode="auto">
                <a:xfrm>
                  <a:off x="1373" y="3788"/>
                  <a:ext cx="272" cy="101"/>
                  <a:chOff x="1373" y="3788"/>
                  <a:chExt cx="272" cy="101"/>
                </a:xfrm>
              </p:grpSpPr>
              <p:sp>
                <p:nvSpPr>
                  <p:cNvPr id="276" name="Freeform 51"/>
                  <p:cNvSpPr>
                    <a:spLocks/>
                  </p:cNvSpPr>
                  <p:nvPr/>
                </p:nvSpPr>
                <p:spPr bwMode="auto">
                  <a:xfrm>
                    <a:off x="1373" y="3788"/>
                    <a:ext cx="272" cy="71"/>
                  </a:xfrm>
                  <a:custGeom>
                    <a:avLst/>
                    <a:gdLst>
                      <a:gd name="T0" fmla="*/ 0 w 272"/>
                      <a:gd name="T1" fmla="*/ 0 h 71"/>
                      <a:gd name="T2" fmla="*/ 50 w 272"/>
                      <a:gd name="T3" fmla="*/ 3 h 71"/>
                      <a:gd name="T4" fmla="*/ 88 w 272"/>
                      <a:gd name="T5" fmla="*/ 5 h 71"/>
                      <a:gd name="T6" fmla="*/ 121 w 272"/>
                      <a:gd name="T7" fmla="*/ 9 h 71"/>
                      <a:gd name="T8" fmla="*/ 155 w 272"/>
                      <a:gd name="T9" fmla="*/ 13 h 71"/>
                      <a:gd name="T10" fmla="*/ 178 w 272"/>
                      <a:gd name="T11" fmla="*/ 16 h 71"/>
                      <a:gd name="T12" fmla="*/ 207 w 272"/>
                      <a:gd name="T13" fmla="*/ 21 h 71"/>
                      <a:gd name="T14" fmla="*/ 223 w 272"/>
                      <a:gd name="T15" fmla="*/ 24 h 71"/>
                      <a:gd name="T16" fmla="*/ 235 w 272"/>
                      <a:gd name="T17" fmla="*/ 27 h 71"/>
                      <a:gd name="T18" fmla="*/ 242 w 272"/>
                      <a:gd name="T19" fmla="*/ 28 h 71"/>
                      <a:gd name="T20" fmla="*/ 247 w 272"/>
                      <a:gd name="T21" fmla="*/ 30 h 71"/>
                      <a:gd name="T22" fmla="*/ 254 w 272"/>
                      <a:gd name="T23" fmla="*/ 32 h 71"/>
                      <a:gd name="T24" fmla="*/ 261 w 272"/>
                      <a:gd name="T25" fmla="*/ 34 h 71"/>
                      <a:gd name="T26" fmla="*/ 267 w 272"/>
                      <a:gd name="T27" fmla="*/ 38 h 71"/>
                      <a:gd name="T28" fmla="*/ 270 w 272"/>
                      <a:gd name="T29" fmla="*/ 42 h 71"/>
                      <a:gd name="T30" fmla="*/ 271 w 272"/>
                      <a:gd name="T31" fmla="*/ 45 h 71"/>
                      <a:gd name="T32" fmla="*/ 269 w 272"/>
                      <a:gd name="T33" fmla="*/ 49 h 71"/>
                      <a:gd name="T34" fmla="*/ 267 w 272"/>
                      <a:gd name="T35" fmla="*/ 54 h 71"/>
                      <a:gd name="T36" fmla="*/ 264 w 272"/>
                      <a:gd name="T37" fmla="*/ 58 h 71"/>
                      <a:gd name="T38" fmla="*/ 259 w 272"/>
                      <a:gd name="T39" fmla="*/ 61 h 71"/>
                      <a:gd name="T40" fmla="*/ 253 w 272"/>
                      <a:gd name="T41" fmla="*/ 65 h 71"/>
                      <a:gd name="T42" fmla="*/ 247 w 272"/>
                      <a:gd name="T43" fmla="*/ 68 h 71"/>
                      <a:gd name="T44" fmla="*/ 240 w 272"/>
                      <a:gd name="T45" fmla="*/ 69 h 71"/>
                      <a:gd name="T46" fmla="*/ 231 w 272"/>
                      <a:gd name="T47" fmla="*/ 70 h 71"/>
                      <a:gd name="T48" fmla="*/ 222 w 272"/>
                      <a:gd name="T49" fmla="*/ 70 h 71"/>
                      <a:gd name="T50" fmla="*/ 212 w 272"/>
                      <a:gd name="T51" fmla="*/ 70 h 71"/>
                      <a:gd name="T52" fmla="*/ 197 w 272"/>
                      <a:gd name="T53"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2" h="71">
                        <a:moveTo>
                          <a:pt x="0" y="0"/>
                        </a:moveTo>
                        <a:lnTo>
                          <a:pt x="50" y="3"/>
                        </a:lnTo>
                        <a:lnTo>
                          <a:pt x="88" y="5"/>
                        </a:lnTo>
                        <a:lnTo>
                          <a:pt x="121" y="9"/>
                        </a:lnTo>
                        <a:lnTo>
                          <a:pt x="155" y="13"/>
                        </a:lnTo>
                        <a:lnTo>
                          <a:pt x="178" y="16"/>
                        </a:lnTo>
                        <a:lnTo>
                          <a:pt x="207" y="21"/>
                        </a:lnTo>
                        <a:lnTo>
                          <a:pt x="223" y="24"/>
                        </a:lnTo>
                        <a:lnTo>
                          <a:pt x="235" y="27"/>
                        </a:lnTo>
                        <a:lnTo>
                          <a:pt x="242" y="28"/>
                        </a:lnTo>
                        <a:lnTo>
                          <a:pt x="247" y="30"/>
                        </a:lnTo>
                        <a:lnTo>
                          <a:pt x="254" y="32"/>
                        </a:lnTo>
                        <a:lnTo>
                          <a:pt x="261" y="34"/>
                        </a:lnTo>
                        <a:lnTo>
                          <a:pt x="267" y="38"/>
                        </a:lnTo>
                        <a:lnTo>
                          <a:pt x="270" y="42"/>
                        </a:lnTo>
                        <a:lnTo>
                          <a:pt x="271" y="45"/>
                        </a:lnTo>
                        <a:lnTo>
                          <a:pt x="269" y="49"/>
                        </a:lnTo>
                        <a:lnTo>
                          <a:pt x="267" y="54"/>
                        </a:lnTo>
                        <a:lnTo>
                          <a:pt x="264" y="58"/>
                        </a:lnTo>
                        <a:lnTo>
                          <a:pt x="259" y="61"/>
                        </a:lnTo>
                        <a:lnTo>
                          <a:pt x="253" y="65"/>
                        </a:lnTo>
                        <a:lnTo>
                          <a:pt x="247" y="68"/>
                        </a:lnTo>
                        <a:lnTo>
                          <a:pt x="240" y="69"/>
                        </a:lnTo>
                        <a:lnTo>
                          <a:pt x="231" y="70"/>
                        </a:lnTo>
                        <a:lnTo>
                          <a:pt x="222" y="70"/>
                        </a:lnTo>
                        <a:lnTo>
                          <a:pt x="212" y="70"/>
                        </a:lnTo>
                        <a:lnTo>
                          <a:pt x="197" y="67"/>
                        </a:lnTo>
                      </a:path>
                    </a:pathLst>
                  </a:custGeom>
                  <a:noFill/>
                  <a:ln w="12700" cap="rnd" cmpd="sng">
                    <a:solidFill>
                      <a:srgbClr val="C0C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7" name="Group 52"/>
                  <p:cNvGrpSpPr>
                    <a:grpSpLocks/>
                  </p:cNvGrpSpPr>
                  <p:nvPr/>
                </p:nvGrpSpPr>
                <p:grpSpPr bwMode="auto">
                  <a:xfrm>
                    <a:off x="1384" y="3823"/>
                    <a:ext cx="189" cy="66"/>
                    <a:chOff x="1384" y="3823"/>
                    <a:chExt cx="189" cy="66"/>
                  </a:xfrm>
                </p:grpSpPr>
                <p:grpSp>
                  <p:nvGrpSpPr>
                    <p:cNvPr id="278" name="Group 53"/>
                    <p:cNvGrpSpPr>
                      <a:grpSpLocks/>
                    </p:cNvGrpSpPr>
                    <p:nvPr/>
                  </p:nvGrpSpPr>
                  <p:grpSpPr bwMode="auto">
                    <a:xfrm>
                      <a:off x="1384" y="3823"/>
                      <a:ext cx="183" cy="66"/>
                      <a:chOff x="1384" y="3823"/>
                      <a:chExt cx="183" cy="66"/>
                    </a:xfrm>
                  </p:grpSpPr>
                  <p:sp>
                    <p:nvSpPr>
                      <p:cNvPr id="283" name="Freeform 54"/>
                      <p:cNvSpPr>
                        <a:spLocks/>
                      </p:cNvSpPr>
                      <p:nvPr/>
                    </p:nvSpPr>
                    <p:spPr bwMode="auto">
                      <a:xfrm>
                        <a:off x="1384" y="3823"/>
                        <a:ext cx="111" cy="40"/>
                      </a:xfrm>
                      <a:custGeom>
                        <a:avLst/>
                        <a:gdLst>
                          <a:gd name="T0" fmla="*/ 0 w 111"/>
                          <a:gd name="T1" fmla="*/ 24 h 40"/>
                          <a:gd name="T2" fmla="*/ 29 w 111"/>
                          <a:gd name="T3" fmla="*/ 0 h 40"/>
                          <a:gd name="T4" fmla="*/ 110 w 111"/>
                          <a:gd name="T5" fmla="*/ 13 h 40"/>
                          <a:gd name="T6" fmla="*/ 78 w 111"/>
                          <a:gd name="T7" fmla="*/ 39 h 40"/>
                          <a:gd name="T8" fmla="*/ 0 w 111"/>
                          <a:gd name="T9" fmla="*/ 24 h 40"/>
                        </a:gdLst>
                        <a:ahLst/>
                        <a:cxnLst>
                          <a:cxn ang="0">
                            <a:pos x="T0" y="T1"/>
                          </a:cxn>
                          <a:cxn ang="0">
                            <a:pos x="T2" y="T3"/>
                          </a:cxn>
                          <a:cxn ang="0">
                            <a:pos x="T4" y="T5"/>
                          </a:cxn>
                          <a:cxn ang="0">
                            <a:pos x="T6" y="T7"/>
                          </a:cxn>
                          <a:cxn ang="0">
                            <a:pos x="T8" y="T9"/>
                          </a:cxn>
                        </a:cxnLst>
                        <a:rect l="0" t="0" r="r" b="b"/>
                        <a:pathLst>
                          <a:path w="111" h="40">
                            <a:moveTo>
                              <a:pt x="0" y="24"/>
                            </a:moveTo>
                            <a:lnTo>
                              <a:pt x="29" y="0"/>
                            </a:lnTo>
                            <a:lnTo>
                              <a:pt x="110" y="13"/>
                            </a:lnTo>
                            <a:lnTo>
                              <a:pt x="78" y="39"/>
                            </a:lnTo>
                            <a:lnTo>
                              <a:pt x="0" y="24"/>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Freeform 55"/>
                      <p:cNvSpPr>
                        <a:spLocks/>
                      </p:cNvSpPr>
                      <p:nvPr/>
                    </p:nvSpPr>
                    <p:spPr bwMode="auto">
                      <a:xfrm>
                        <a:off x="1384" y="3852"/>
                        <a:ext cx="77" cy="37"/>
                      </a:xfrm>
                      <a:custGeom>
                        <a:avLst/>
                        <a:gdLst>
                          <a:gd name="T0" fmla="*/ 0 w 77"/>
                          <a:gd name="T1" fmla="*/ 0 h 37"/>
                          <a:gd name="T2" fmla="*/ 0 w 77"/>
                          <a:gd name="T3" fmla="*/ 20 h 37"/>
                          <a:gd name="T4" fmla="*/ 1 w 77"/>
                          <a:gd name="T5" fmla="*/ 20 h 37"/>
                          <a:gd name="T6" fmla="*/ 76 w 77"/>
                          <a:gd name="T7" fmla="*/ 36 h 37"/>
                          <a:gd name="T8" fmla="*/ 76 w 77"/>
                          <a:gd name="T9" fmla="*/ 15 h 37"/>
                          <a:gd name="T10" fmla="*/ 0 w 77"/>
                          <a:gd name="T11" fmla="*/ 0 h 37"/>
                        </a:gdLst>
                        <a:ahLst/>
                        <a:cxnLst>
                          <a:cxn ang="0">
                            <a:pos x="T0" y="T1"/>
                          </a:cxn>
                          <a:cxn ang="0">
                            <a:pos x="T2" y="T3"/>
                          </a:cxn>
                          <a:cxn ang="0">
                            <a:pos x="T4" y="T5"/>
                          </a:cxn>
                          <a:cxn ang="0">
                            <a:pos x="T6" y="T7"/>
                          </a:cxn>
                          <a:cxn ang="0">
                            <a:pos x="T8" y="T9"/>
                          </a:cxn>
                          <a:cxn ang="0">
                            <a:pos x="T10" y="T11"/>
                          </a:cxn>
                        </a:cxnLst>
                        <a:rect l="0" t="0" r="r" b="b"/>
                        <a:pathLst>
                          <a:path w="77" h="37">
                            <a:moveTo>
                              <a:pt x="0" y="0"/>
                            </a:moveTo>
                            <a:lnTo>
                              <a:pt x="0" y="20"/>
                            </a:lnTo>
                            <a:lnTo>
                              <a:pt x="1" y="20"/>
                            </a:lnTo>
                            <a:lnTo>
                              <a:pt x="76" y="36"/>
                            </a:lnTo>
                            <a:lnTo>
                              <a:pt x="76" y="15"/>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 name="Freeform 56"/>
                      <p:cNvSpPr>
                        <a:spLocks/>
                      </p:cNvSpPr>
                      <p:nvPr/>
                    </p:nvSpPr>
                    <p:spPr bwMode="auto">
                      <a:xfrm>
                        <a:off x="1468" y="3839"/>
                        <a:ext cx="99" cy="50"/>
                      </a:xfrm>
                      <a:custGeom>
                        <a:avLst/>
                        <a:gdLst>
                          <a:gd name="T0" fmla="*/ 0 w 99"/>
                          <a:gd name="T1" fmla="*/ 27 h 50"/>
                          <a:gd name="T2" fmla="*/ 31 w 99"/>
                          <a:gd name="T3" fmla="*/ 0 h 50"/>
                          <a:gd name="T4" fmla="*/ 98 w 99"/>
                          <a:gd name="T5" fmla="*/ 7 h 50"/>
                          <a:gd name="T6" fmla="*/ 98 w 99"/>
                          <a:gd name="T7" fmla="*/ 28 h 50"/>
                          <a:gd name="T8" fmla="*/ 0 w 99"/>
                          <a:gd name="T9" fmla="*/ 49 h 50"/>
                          <a:gd name="T10" fmla="*/ 0 w 99"/>
                          <a:gd name="T11" fmla="*/ 27 h 50"/>
                        </a:gdLst>
                        <a:ahLst/>
                        <a:cxnLst>
                          <a:cxn ang="0">
                            <a:pos x="T0" y="T1"/>
                          </a:cxn>
                          <a:cxn ang="0">
                            <a:pos x="T2" y="T3"/>
                          </a:cxn>
                          <a:cxn ang="0">
                            <a:pos x="T4" y="T5"/>
                          </a:cxn>
                          <a:cxn ang="0">
                            <a:pos x="T6" y="T7"/>
                          </a:cxn>
                          <a:cxn ang="0">
                            <a:pos x="T8" y="T9"/>
                          </a:cxn>
                          <a:cxn ang="0">
                            <a:pos x="T10" y="T11"/>
                          </a:cxn>
                        </a:cxnLst>
                        <a:rect l="0" t="0" r="r" b="b"/>
                        <a:pathLst>
                          <a:path w="99" h="50">
                            <a:moveTo>
                              <a:pt x="0" y="27"/>
                            </a:moveTo>
                            <a:lnTo>
                              <a:pt x="31" y="0"/>
                            </a:lnTo>
                            <a:lnTo>
                              <a:pt x="98" y="7"/>
                            </a:lnTo>
                            <a:lnTo>
                              <a:pt x="98" y="28"/>
                            </a:lnTo>
                            <a:lnTo>
                              <a:pt x="0" y="49"/>
                            </a:lnTo>
                            <a:lnTo>
                              <a:pt x="0" y="27"/>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 name="Freeform 57"/>
                      <p:cNvSpPr>
                        <a:spLocks/>
                      </p:cNvSpPr>
                      <p:nvPr/>
                    </p:nvSpPr>
                    <p:spPr bwMode="auto">
                      <a:xfrm>
                        <a:off x="1415" y="3823"/>
                        <a:ext cx="152" cy="17"/>
                      </a:xfrm>
                      <a:custGeom>
                        <a:avLst/>
                        <a:gdLst>
                          <a:gd name="T0" fmla="*/ 0 w 152"/>
                          <a:gd name="T1" fmla="*/ 0 h 17"/>
                          <a:gd name="T2" fmla="*/ 76 w 152"/>
                          <a:gd name="T3" fmla="*/ 4 h 17"/>
                          <a:gd name="T4" fmla="*/ 151 w 152"/>
                          <a:gd name="T5" fmla="*/ 16 h 17"/>
                          <a:gd name="T6" fmla="*/ 83 w 152"/>
                          <a:gd name="T7" fmla="*/ 11 h 17"/>
                          <a:gd name="T8" fmla="*/ 0 w 152"/>
                          <a:gd name="T9" fmla="*/ 0 h 17"/>
                        </a:gdLst>
                        <a:ahLst/>
                        <a:cxnLst>
                          <a:cxn ang="0">
                            <a:pos x="T0" y="T1"/>
                          </a:cxn>
                          <a:cxn ang="0">
                            <a:pos x="T2" y="T3"/>
                          </a:cxn>
                          <a:cxn ang="0">
                            <a:pos x="T4" y="T5"/>
                          </a:cxn>
                          <a:cxn ang="0">
                            <a:pos x="T6" y="T7"/>
                          </a:cxn>
                          <a:cxn ang="0">
                            <a:pos x="T8" y="T9"/>
                          </a:cxn>
                        </a:cxnLst>
                        <a:rect l="0" t="0" r="r" b="b"/>
                        <a:pathLst>
                          <a:path w="152" h="17">
                            <a:moveTo>
                              <a:pt x="0" y="0"/>
                            </a:moveTo>
                            <a:lnTo>
                              <a:pt x="76" y="4"/>
                            </a:lnTo>
                            <a:lnTo>
                              <a:pt x="151" y="16"/>
                            </a:lnTo>
                            <a:lnTo>
                              <a:pt x="83" y="11"/>
                            </a:lnTo>
                            <a:lnTo>
                              <a:pt x="0" y="0"/>
                            </a:lnTo>
                          </a:path>
                        </a:pathLst>
                      </a:custGeom>
                      <a:solidFill>
                        <a:srgbClr val="7F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9" name="Group 58"/>
                    <p:cNvGrpSpPr>
                      <a:grpSpLocks/>
                    </p:cNvGrpSpPr>
                    <p:nvPr/>
                  </p:nvGrpSpPr>
                  <p:grpSpPr bwMode="auto">
                    <a:xfrm>
                      <a:off x="1385" y="3845"/>
                      <a:ext cx="188" cy="31"/>
                      <a:chOff x="1385" y="3845"/>
                      <a:chExt cx="188" cy="31"/>
                    </a:xfrm>
                  </p:grpSpPr>
                  <p:sp>
                    <p:nvSpPr>
                      <p:cNvPr id="280" name="Line 59"/>
                      <p:cNvSpPr>
                        <a:spLocks noChangeShapeType="1"/>
                      </p:cNvSpPr>
                      <p:nvPr/>
                    </p:nvSpPr>
                    <p:spPr bwMode="auto">
                      <a:xfrm>
                        <a:off x="1385" y="3857"/>
                        <a:ext cx="83" cy="19"/>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 name="Line 60"/>
                      <p:cNvSpPr>
                        <a:spLocks noChangeShapeType="1"/>
                      </p:cNvSpPr>
                      <p:nvPr/>
                    </p:nvSpPr>
                    <p:spPr bwMode="auto">
                      <a:xfrm flipV="1">
                        <a:off x="1469" y="3845"/>
                        <a:ext cx="35" cy="31"/>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 name="Line 61"/>
                      <p:cNvSpPr>
                        <a:spLocks noChangeShapeType="1"/>
                      </p:cNvSpPr>
                      <p:nvPr/>
                    </p:nvSpPr>
                    <p:spPr bwMode="auto">
                      <a:xfrm>
                        <a:off x="1504" y="3845"/>
                        <a:ext cx="69" cy="6"/>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185" name="Freeform 62"/>
                <p:cNvSpPr>
                  <a:spLocks/>
                </p:cNvSpPr>
                <p:nvPr/>
              </p:nvSpPr>
              <p:spPr bwMode="auto">
                <a:xfrm>
                  <a:off x="1335" y="3654"/>
                  <a:ext cx="156" cy="147"/>
                </a:xfrm>
                <a:custGeom>
                  <a:avLst/>
                  <a:gdLst>
                    <a:gd name="T0" fmla="*/ 0 w 156"/>
                    <a:gd name="T1" fmla="*/ 73 h 147"/>
                    <a:gd name="T2" fmla="*/ 155 w 156"/>
                    <a:gd name="T3" fmla="*/ 0 h 147"/>
                    <a:gd name="T4" fmla="*/ 155 w 156"/>
                    <a:gd name="T5" fmla="*/ 59 h 147"/>
                    <a:gd name="T6" fmla="*/ 0 w 156"/>
                    <a:gd name="T7" fmla="*/ 146 h 147"/>
                    <a:gd name="T8" fmla="*/ 0 w 156"/>
                    <a:gd name="T9" fmla="*/ 73 h 147"/>
                  </a:gdLst>
                  <a:ahLst/>
                  <a:cxnLst>
                    <a:cxn ang="0">
                      <a:pos x="T0" y="T1"/>
                    </a:cxn>
                    <a:cxn ang="0">
                      <a:pos x="T2" y="T3"/>
                    </a:cxn>
                    <a:cxn ang="0">
                      <a:pos x="T4" y="T5"/>
                    </a:cxn>
                    <a:cxn ang="0">
                      <a:pos x="T6" y="T7"/>
                    </a:cxn>
                    <a:cxn ang="0">
                      <a:pos x="T8" y="T9"/>
                    </a:cxn>
                  </a:cxnLst>
                  <a:rect l="0" t="0" r="r" b="b"/>
                  <a:pathLst>
                    <a:path w="156" h="147">
                      <a:moveTo>
                        <a:pt x="0" y="73"/>
                      </a:moveTo>
                      <a:lnTo>
                        <a:pt x="155" y="0"/>
                      </a:lnTo>
                      <a:lnTo>
                        <a:pt x="155" y="59"/>
                      </a:lnTo>
                      <a:lnTo>
                        <a:pt x="0" y="146"/>
                      </a:lnTo>
                      <a:lnTo>
                        <a:pt x="0" y="7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Freeform 63"/>
                <p:cNvSpPr>
                  <a:spLocks/>
                </p:cNvSpPr>
                <p:nvPr/>
              </p:nvSpPr>
              <p:spPr bwMode="auto">
                <a:xfrm>
                  <a:off x="1333" y="3510"/>
                  <a:ext cx="162" cy="220"/>
                </a:xfrm>
                <a:custGeom>
                  <a:avLst/>
                  <a:gdLst>
                    <a:gd name="T0" fmla="*/ 0 w 162"/>
                    <a:gd name="T1" fmla="*/ 46 h 220"/>
                    <a:gd name="T2" fmla="*/ 161 w 162"/>
                    <a:gd name="T3" fmla="*/ 0 h 220"/>
                    <a:gd name="T4" fmla="*/ 161 w 162"/>
                    <a:gd name="T5" fmla="*/ 145 h 220"/>
                    <a:gd name="T6" fmla="*/ 0 w 162"/>
                    <a:gd name="T7" fmla="*/ 219 h 220"/>
                    <a:gd name="T8" fmla="*/ 0 w 162"/>
                    <a:gd name="T9" fmla="*/ 46 h 220"/>
                  </a:gdLst>
                  <a:ahLst/>
                  <a:cxnLst>
                    <a:cxn ang="0">
                      <a:pos x="T0" y="T1"/>
                    </a:cxn>
                    <a:cxn ang="0">
                      <a:pos x="T2" y="T3"/>
                    </a:cxn>
                    <a:cxn ang="0">
                      <a:pos x="T4" y="T5"/>
                    </a:cxn>
                    <a:cxn ang="0">
                      <a:pos x="T6" y="T7"/>
                    </a:cxn>
                    <a:cxn ang="0">
                      <a:pos x="T8" y="T9"/>
                    </a:cxn>
                  </a:cxnLst>
                  <a:rect l="0" t="0" r="r" b="b"/>
                  <a:pathLst>
                    <a:path w="162" h="220">
                      <a:moveTo>
                        <a:pt x="0" y="46"/>
                      </a:moveTo>
                      <a:lnTo>
                        <a:pt x="161" y="0"/>
                      </a:lnTo>
                      <a:lnTo>
                        <a:pt x="161" y="145"/>
                      </a:lnTo>
                      <a:lnTo>
                        <a:pt x="0" y="219"/>
                      </a:lnTo>
                      <a:lnTo>
                        <a:pt x="0" y="46"/>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 name="Freeform 64"/>
                <p:cNvSpPr>
                  <a:spLocks/>
                </p:cNvSpPr>
                <p:nvPr/>
              </p:nvSpPr>
              <p:spPr bwMode="auto">
                <a:xfrm>
                  <a:off x="875" y="3105"/>
                  <a:ext cx="411" cy="340"/>
                </a:xfrm>
                <a:custGeom>
                  <a:avLst/>
                  <a:gdLst>
                    <a:gd name="T0" fmla="*/ 17 w 411"/>
                    <a:gd name="T1" fmla="*/ 0 h 340"/>
                    <a:gd name="T2" fmla="*/ 410 w 411"/>
                    <a:gd name="T3" fmla="*/ 0 h 340"/>
                    <a:gd name="T4" fmla="*/ 394 w 411"/>
                    <a:gd name="T5" fmla="*/ 339 h 340"/>
                    <a:gd name="T6" fmla="*/ 0 w 411"/>
                    <a:gd name="T7" fmla="*/ 319 h 340"/>
                    <a:gd name="T8" fmla="*/ 17 w 411"/>
                    <a:gd name="T9" fmla="*/ 0 h 340"/>
                  </a:gdLst>
                  <a:ahLst/>
                  <a:cxnLst>
                    <a:cxn ang="0">
                      <a:pos x="T0" y="T1"/>
                    </a:cxn>
                    <a:cxn ang="0">
                      <a:pos x="T2" y="T3"/>
                    </a:cxn>
                    <a:cxn ang="0">
                      <a:pos x="T4" y="T5"/>
                    </a:cxn>
                    <a:cxn ang="0">
                      <a:pos x="T6" y="T7"/>
                    </a:cxn>
                    <a:cxn ang="0">
                      <a:pos x="T8" y="T9"/>
                    </a:cxn>
                  </a:cxnLst>
                  <a:rect l="0" t="0" r="r" b="b"/>
                  <a:pathLst>
                    <a:path w="411" h="340">
                      <a:moveTo>
                        <a:pt x="17" y="0"/>
                      </a:moveTo>
                      <a:lnTo>
                        <a:pt x="410" y="0"/>
                      </a:lnTo>
                      <a:lnTo>
                        <a:pt x="394" y="339"/>
                      </a:lnTo>
                      <a:lnTo>
                        <a:pt x="0" y="319"/>
                      </a:lnTo>
                      <a:lnTo>
                        <a:pt x="17"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 name="Freeform 65"/>
                <p:cNvSpPr>
                  <a:spLocks/>
                </p:cNvSpPr>
                <p:nvPr/>
              </p:nvSpPr>
              <p:spPr bwMode="auto">
                <a:xfrm>
                  <a:off x="603" y="3687"/>
                  <a:ext cx="771" cy="152"/>
                </a:xfrm>
                <a:custGeom>
                  <a:avLst/>
                  <a:gdLst>
                    <a:gd name="T0" fmla="*/ 125 w 771"/>
                    <a:gd name="T1" fmla="*/ 0 h 152"/>
                    <a:gd name="T2" fmla="*/ 770 w 771"/>
                    <a:gd name="T3" fmla="*/ 62 h 152"/>
                    <a:gd name="T4" fmla="*/ 724 w 771"/>
                    <a:gd name="T5" fmla="*/ 117 h 152"/>
                    <a:gd name="T6" fmla="*/ 680 w 771"/>
                    <a:gd name="T7" fmla="*/ 151 h 152"/>
                    <a:gd name="T8" fmla="*/ 0 w 771"/>
                    <a:gd name="T9" fmla="*/ 75 h 152"/>
                    <a:gd name="T10" fmla="*/ 50 w 771"/>
                    <a:gd name="T11" fmla="*/ 54 h 152"/>
                    <a:gd name="T12" fmla="*/ 125 w 77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771" h="152">
                      <a:moveTo>
                        <a:pt x="125" y="0"/>
                      </a:moveTo>
                      <a:lnTo>
                        <a:pt x="770" y="62"/>
                      </a:lnTo>
                      <a:lnTo>
                        <a:pt x="724" y="117"/>
                      </a:lnTo>
                      <a:lnTo>
                        <a:pt x="680" y="151"/>
                      </a:lnTo>
                      <a:lnTo>
                        <a:pt x="0" y="75"/>
                      </a:lnTo>
                      <a:lnTo>
                        <a:pt x="50" y="54"/>
                      </a:lnTo>
                      <a:lnTo>
                        <a:pt x="125"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9" name="Group 66"/>
                <p:cNvGrpSpPr>
                  <a:grpSpLocks/>
                </p:cNvGrpSpPr>
                <p:nvPr/>
              </p:nvGrpSpPr>
              <p:grpSpPr bwMode="auto">
                <a:xfrm>
                  <a:off x="1333" y="3525"/>
                  <a:ext cx="167" cy="198"/>
                  <a:chOff x="1333" y="3525"/>
                  <a:chExt cx="167" cy="198"/>
                </a:xfrm>
              </p:grpSpPr>
              <p:sp>
                <p:nvSpPr>
                  <p:cNvPr id="267" name="Line 67"/>
                  <p:cNvSpPr>
                    <a:spLocks noChangeShapeType="1"/>
                  </p:cNvSpPr>
                  <p:nvPr/>
                </p:nvSpPr>
                <p:spPr bwMode="auto">
                  <a:xfrm flipV="1">
                    <a:off x="1333" y="3580"/>
                    <a:ext cx="167" cy="6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 name="Line 68"/>
                  <p:cNvSpPr>
                    <a:spLocks noChangeShapeType="1"/>
                  </p:cNvSpPr>
                  <p:nvPr/>
                </p:nvSpPr>
                <p:spPr bwMode="auto">
                  <a:xfrm flipV="1">
                    <a:off x="1362" y="3598"/>
                    <a:ext cx="137" cy="5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 name="Line 69"/>
                  <p:cNvSpPr>
                    <a:spLocks noChangeShapeType="1"/>
                  </p:cNvSpPr>
                  <p:nvPr/>
                </p:nvSpPr>
                <p:spPr bwMode="auto">
                  <a:xfrm flipV="1">
                    <a:off x="1362" y="3614"/>
                    <a:ext cx="137" cy="57"/>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 name="Line 70"/>
                  <p:cNvSpPr>
                    <a:spLocks noChangeShapeType="1"/>
                  </p:cNvSpPr>
                  <p:nvPr/>
                </p:nvSpPr>
                <p:spPr bwMode="auto">
                  <a:xfrm flipV="1">
                    <a:off x="1362" y="3631"/>
                    <a:ext cx="138" cy="58"/>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1" name="Line 71"/>
                  <p:cNvSpPr>
                    <a:spLocks noChangeShapeType="1"/>
                  </p:cNvSpPr>
                  <p:nvPr/>
                </p:nvSpPr>
                <p:spPr bwMode="auto">
                  <a:xfrm flipV="1">
                    <a:off x="1362" y="3647"/>
                    <a:ext cx="138" cy="62"/>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 name="Line 72"/>
                  <p:cNvSpPr>
                    <a:spLocks noChangeShapeType="1"/>
                  </p:cNvSpPr>
                  <p:nvPr/>
                </p:nvSpPr>
                <p:spPr bwMode="auto">
                  <a:xfrm flipV="1">
                    <a:off x="1362" y="3563"/>
                    <a:ext cx="138" cy="47"/>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 name="Line 73"/>
                  <p:cNvSpPr>
                    <a:spLocks noChangeShapeType="1"/>
                  </p:cNvSpPr>
                  <p:nvPr/>
                </p:nvSpPr>
                <p:spPr bwMode="auto">
                  <a:xfrm flipV="1">
                    <a:off x="1362" y="3545"/>
                    <a:ext cx="138" cy="4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 name="Line 74"/>
                  <p:cNvSpPr>
                    <a:spLocks noChangeShapeType="1"/>
                  </p:cNvSpPr>
                  <p:nvPr/>
                </p:nvSpPr>
                <p:spPr bwMode="auto">
                  <a:xfrm flipV="1">
                    <a:off x="1362" y="3525"/>
                    <a:ext cx="137" cy="4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 name="Line 75"/>
                  <p:cNvSpPr>
                    <a:spLocks noChangeShapeType="1"/>
                  </p:cNvSpPr>
                  <p:nvPr/>
                </p:nvSpPr>
                <p:spPr bwMode="auto">
                  <a:xfrm>
                    <a:off x="1362" y="3552"/>
                    <a:ext cx="0" cy="17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 name="Group 76"/>
                <p:cNvGrpSpPr>
                  <a:grpSpLocks/>
                </p:cNvGrpSpPr>
                <p:nvPr/>
              </p:nvGrpSpPr>
              <p:grpSpPr bwMode="auto">
                <a:xfrm>
                  <a:off x="818" y="3026"/>
                  <a:ext cx="543" cy="503"/>
                  <a:chOff x="818" y="3026"/>
                  <a:chExt cx="543" cy="503"/>
                </a:xfrm>
              </p:grpSpPr>
              <p:grpSp>
                <p:nvGrpSpPr>
                  <p:cNvPr id="250" name="Group 77"/>
                  <p:cNvGrpSpPr>
                    <a:grpSpLocks/>
                  </p:cNvGrpSpPr>
                  <p:nvPr/>
                </p:nvGrpSpPr>
                <p:grpSpPr bwMode="auto">
                  <a:xfrm>
                    <a:off x="818" y="3026"/>
                    <a:ext cx="543" cy="503"/>
                    <a:chOff x="818" y="3026"/>
                    <a:chExt cx="543" cy="503"/>
                  </a:xfrm>
                </p:grpSpPr>
                <p:grpSp>
                  <p:nvGrpSpPr>
                    <p:cNvPr id="252" name="Group 78"/>
                    <p:cNvGrpSpPr>
                      <a:grpSpLocks/>
                    </p:cNvGrpSpPr>
                    <p:nvPr/>
                  </p:nvGrpSpPr>
                  <p:grpSpPr bwMode="auto">
                    <a:xfrm>
                      <a:off x="818" y="3026"/>
                      <a:ext cx="543" cy="503"/>
                      <a:chOff x="818" y="3026"/>
                      <a:chExt cx="543" cy="503"/>
                    </a:xfrm>
                  </p:grpSpPr>
                  <p:sp>
                    <p:nvSpPr>
                      <p:cNvPr id="263" name="Freeform 79"/>
                      <p:cNvSpPr>
                        <a:spLocks/>
                      </p:cNvSpPr>
                      <p:nvPr/>
                    </p:nvSpPr>
                    <p:spPr bwMode="auto">
                      <a:xfrm>
                        <a:off x="818" y="3026"/>
                        <a:ext cx="543" cy="503"/>
                      </a:xfrm>
                      <a:custGeom>
                        <a:avLst/>
                        <a:gdLst>
                          <a:gd name="T0" fmla="*/ 43 w 543"/>
                          <a:gd name="T1" fmla="*/ 8 h 503"/>
                          <a:gd name="T2" fmla="*/ 90 w 543"/>
                          <a:gd name="T3" fmla="*/ 6 h 503"/>
                          <a:gd name="T4" fmla="*/ 153 w 543"/>
                          <a:gd name="T5" fmla="*/ 1 h 503"/>
                          <a:gd name="T6" fmla="*/ 219 w 543"/>
                          <a:gd name="T7" fmla="*/ 0 h 503"/>
                          <a:gd name="T8" fmla="*/ 296 w 543"/>
                          <a:gd name="T9" fmla="*/ 0 h 503"/>
                          <a:gd name="T10" fmla="*/ 350 w 543"/>
                          <a:gd name="T11" fmla="*/ 1 h 503"/>
                          <a:gd name="T12" fmla="*/ 433 w 543"/>
                          <a:gd name="T13" fmla="*/ 4 h 503"/>
                          <a:gd name="T14" fmla="*/ 512 w 543"/>
                          <a:gd name="T15" fmla="*/ 8 h 503"/>
                          <a:gd name="T16" fmla="*/ 532 w 543"/>
                          <a:gd name="T17" fmla="*/ 9 h 503"/>
                          <a:gd name="T18" fmla="*/ 536 w 543"/>
                          <a:gd name="T19" fmla="*/ 10 h 503"/>
                          <a:gd name="T20" fmla="*/ 539 w 543"/>
                          <a:gd name="T21" fmla="*/ 13 h 503"/>
                          <a:gd name="T22" fmla="*/ 542 w 543"/>
                          <a:gd name="T23" fmla="*/ 16 h 503"/>
                          <a:gd name="T24" fmla="*/ 542 w 543"/>
                          <a:gd name="T25" fmla="*/ 21 h 503"/>
                          <a:gd name="T26" fmla="*/ 521 w 543"/>
                          <a:gd name="T27" fmla="*/ 492 h 503"/>
                          <a:gd name="T28" fmla="*/ 519 w 543"/>
                          <a:gd name="T29" fmla="*/ 499 h 503"/>
                          <a:gd name="T30" fmla="*/ 512 w 543"/>
                          <a:gd name="T31" fmla="*/ 502 h 503"/>
                          <a:gd name="T32" fmla="*/ 338 w 543"/>
                          <a:gd name="T33" fmla="*/ 490 h 503"/>
                          <a:gd name="T34" fmla="*/ 166 w 543"/>
                          <a:gd name="T35" fmla="*/ 477 h 503"/>
                          <a:gd name="T36" fmla="*/ 8 w 543"/>
                          <a:gd name="T37" fmla="*/ 466 h 503"/>
                          <a:gd name="T38" fmla="*/ 0 w 543"/>
                          <a:gd name="T39" fmla="*/ 454 h 503"/>
                          <a:gd name="T40" fmla="*/ 25 w 543"/>
                          <a:gd name="T41" fmla="*/ 24 h 503"/>
                          <a:gd name="T42" fmla="*/ 43 w 543"/>
                          <a:gd name="T43" fmla="*/ 8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3" h="503">
                            <a:moveTo>
                              <a:pt x="43" y="8"/>
                            </a:moveTo>
                            <a:lnTo>
                              <a:pt x="90" y="6"/>
                            </a:lnTo>
                            <a:lnTo>
                              <a:pt x="153" y="1"/>
                            </a:lnTo>
                            <a:lnTo>
                              <a:pt x="219" y="0"/>
                            </a:lnTo>
                            <a:lnTo>
                              <a:pt x="296" y="0"/>
                            </a:lnTo>
                            <a:lnTo>
                              <a:pt x="350" y="1"/>
                            </a:lnTo>
                            <a:lnTo>
                              <a:pt x="433" y="4"/>
                            </a:lnTo>
                            <a:lnTo>
                              <a:pt x="512" y="8"/>
                            </a:lnTo>
                            <a:lnTo>
                              <a:pt x="532" y="9"/>
                            </a:lnTo>
                            <a:lnTo>
                              <a:pt x="536" y="10"/>
                            </a:lnTo>
                            <a:lnTo>
                              <a:pt x="539" y="13"/>
                            </a:lnTo>
                            <a:lnTo>
                              <a:pt x="542" y="16"/>
                            </a:lnTo>
                            <a:lnTo>
                              <a:pt x="542" y="21"/>
                            </a:lnTo>
                            <a:lnTo>
                              <a:pt x="521" y="492"/>
                            </a:lnTo>
                            <a:lnTo>
                              <a:pt x="519" y="499"/>
                            </a:lnTo>
                            <a:lnTo>
                              <a:pt x="512" y="502"/>
                            </a:lnTo>
                            <a:lnTo>
                              <a:pt x="338" y="490"/>
                            </a:lnTo>
                            <a:lnTo>
                              <a:pt x="166" y="477"/>
                            </a:lnTo>
                            <a:lnTo>
                              <a:pt x="8" y="466"/>
                            </a:lnTo>
                            <a:lnTo>
                              <a:pt x="0" y="454"/>
                            </a:lnTo>
                            <a:lnTo>
                              <a:pt x="25" y="24"/>
                            </a:lnTo>
                            <a:lnTo>
                              <a:pt x="43" y="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 name="Arc 80"/>
                      <p:cNvSpPr>
                        <a:spLocks/>
                      </p:cNvSpPr>
                      <p:nvPr/>
                    </p:nvSpPr>
                    <p:spPr bwMode="auto">
                      <a:xfrm>
                        <a:off x="1349" y="3035"/>
                        <a:ext cx="11" cy="7"/>
                      </a:xfrm>
                      <a:custGeom>
                        <a:avLst/>
                        <a:gdLst>
                          <a:gd name="G0" fmla="+- 2149 0 0"/>
                          <a:gd name="G1" fmla="+- 21600 0 0"/>
                          <a:gd name="G2" fmla="+- 21600 0 0"/>
                          <a:gd name="T0" fmla="*/ 0 w 23482"/>
                          <a:gd name="T1" fmla="*/ 107 h 21600"/>
                          <a:gd name="T2" fmla="*/ 23482 w 23482"/>
                          <a:gd name="T3" fmla="*/ 18214 h 21600"/>
                          <a:gd name="T4" fmla="*/ 2149 w 23482"/>
                          <a:gd name="T5" fmla="*/ 21600 h 21600"/>
                        </a:gdLst>
                        <a:ahLst/>
                        <a:cxnLst>
                          <a:cxn ang="0">
                            <a:pos x="T0" y="T1"/>
                          </a:cxn>
                          <a:cxn ang="0">
                            <a:pos x="T2" y="T3"/>
                          </a:cxn>
                          <a:cxn ang="0">
                            <a:pos x="T4" y="T5"/>
                          </a:cxn>
                        </a:cxnLst>
                        <a:rect l="0" t="0" r="r" b="b"/>
                        <a:pathLst>
                          <a:path w="23482" h="21600" fill="none" extrusionOk="0">
                            <a:moveTo>
                              <a:pt x="0" y="107"/>
                            </a:moveTo>
                            <a:cubicBezTo>
                              <a:pt x="714" y="35"/>
                              <a:pt x="1431" y="0"/>
                              <a:pt x="2149" y="0"/>
                            </a:cubicBezTo>
                            <a:cubicBezTo>
                              <a:pt x="12771" y="0"/>
                              <a:pt x="21816" y="7723"/>
                              <a:pt x="23481" y="18214"/>
                            </a:cubicBezTo>
                          </a:path>
                          <a:path w="23482" h="21600" stroke="0" extrusionOk="0">
                            <a:moveTo>
                              <a:pt x="0" y="107"/>
                            </a:moveTo>
                            <a:cubicBezTo>
                              <a:pt x="714" y="35"/>
                              <a:pt x="1431" y="0"/>
                              <a:pt x="2149" y="0"/>
                            </a:cubicBezTo>
                            <a:cubicBezTo>
                              <a:pt x="12771" y="0"/>
                              <a:pt x="21816" y="7723"/>
                              <a:pt x="23481" y="18214"/>
                            </a:cubicBezTo>
                            <a:lnTo>
                              <a:pt x="2149" y="2160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 name="Arc 81"/>
                      <p:cNvSpPr>
                        <a:spLocks/>
                      </p:cNvSpPr>
                      <p:nvPr/>
                    </p:nvSpPr>
                    <p:spPr bwMode="auto">
                      <a:xfrm>
                        <a:off x="842" y="3034"/>
                        <a:ext cx="24" cy="17"/>
                      </a:xfrm>
                      <a:custGeom>
                        <a:avLst/>
                        <a:gdLst>
                          <a:gd name="G0" fmla="+- 21600 0 0"/>
                          <a:gd name="G1" fmla="+- 21580 0 0"/>
                          <a:gd name="G2" fmla="+- 21600 0 0"/>
                          <a:gd name="T0" fmla="*/ 0 w 21600"/>
                          <a:gd name="T1" fmla="*/ 21580 h 21580"/>
                          <a:gd name="T2" fmla="*/ 20682 w 21600"/>
                          <a:gd name="T3" fmla="*/ 0 h 21580"/>
                          <a:gd name="T4" fmla="*/ 21600 w 21600"/>
                          <a:gd name="T5" fmla="*/ 21580 h 21580"/>
                        </a:gdLst>
                        <a:ahLst/>
                        <a:cxnLst>
                          <a:cxn ang="0">
                            <a:pos x="T0" y="T1"/>
                          </a:cxn>
                          <a:cxn ang="0">
                            <a:pos x="T2" y="T3"/>
                          </a:cxn>
                          <a:cxn ang="0">
                            <a:pos x="T4" y="T5"/>
                          </a:cxn>
                        </a:cxnLst>
                        <a:rect l="0" t="0" r="r" b="b"/>
                        <a:pathLst>
                          <a:path w="21600" h="21580" fill="none" extrusionOk="0">
                            <a:moveTo>
                              <a:pt x="0" y="21579"/>
                            </a:moveTo>
                            <a:cubicBezTo>
                              <a:pt x="0" y="10007"/>
                              <a:pt x="9120" y="491"/>
                              <a:pt x="20681" y="-1"/>
                            </a:cubicBezTo>
                          </a:path>
                          <a:path w="21600" h="21580" stroke="0" extrusionOk="0">
                            <a:moveTo>
                              <a:pt x="0" y="21579"/>
                            </a:moveTo>
                            <a:cubicBezTo>
                              <a:pt x="0" y="10007"/>
                              <a:pt x="9120" y="491"/>
                              <a:pt x="20681" y="-1"/>
                            </a:cubicBezTo>
                            <a:lnTo>
                              <a:pt x="21600" y="2158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 name="Arc 82"/>
                      <p:cNvSpPr>
                        <a:spLocks/>
                      </p:cNvSpPr>
                      <p:nvPr/>
                    </p:nvSpPr>
                    <p:spPr bwMode="auto">
                      <a:xfrm>
                        <a:off x="818" y="3481"/>
                        <a:ext cx="8" cy="11"/>
                      </a:xfrm>
                      <a:custGeom>
                        <a:avLst/>
                        <a:gdLst>
                          <a:gd name="G0" fmla="+- 21600 0 0"/>
                          <a:gd name="G1" fmla="+- 0 0 0"/>
                          <a:gd name="G2" fmla="+- 21600 0 0"/>
                          <a:gd name="T0" fmla="*/ 18745 w 21600"/>
                          <a:gd name="T1" fmla="*/ 21411 h 21411"/>
                          <a:gd name="T2" fmla="*/ 0 w 21600"/>
                          <a:gd name="T3" fmla="*/ 0 h 21411"/>
                          <a:gd name="T4" fmla="*/ 21600 w 21600"/>
                          <a:gd name="T5" fmla="*/ 0 h 21411"/>
                        </a:gdLst>
                        <a:ahLst/>
                        <a:cxnLst>
                          <a:cxn ang="0">
                            <a:pos x="T0" y="T1"/>
                          </a:cxn>
                          <a:cxn ang="0">
                            <a:pos x="T2" y="T3"/>
                          </a:cxn>
                          <a:cxn ang="0">
                            <a:pos x="T4" y="T5"/>
                          </a:cxn>
                        </a:cxnLst>
                        <a:rect l="0" t="0" r="r" b="b"/>
                        <a:pathLst>
                          <a:path w="21600" h="21411" fill="none" extrusionOk="0">
                            <a:moveTo>
                              <a:pt x="18745" y="21410"/>
                            </a:moveTo>
                            <a:cubicBezTo>
                              <a:pt x="8014" y="19979"/>
                              <a:pt x="-1" y="10825"/>
                              <a:pt x="-1" y="-1"/>
                            </a:cubicBezTo>
                          </a:path>
                          <a:path w="21600" h="21411" stroke="0" extrusionOk="0">
                            <a:moveTo>
                              <a:pt x="18745" y="21410"/>
                            </a:moveTo>
                            <a:cubicBezTo>
                              <a:pt x="8014" y="19979"/>
                              <a:pt x="-1" y="10825"/>
                              <a:pt x="-1" y="-1"/>
                            </a:cubicBezTo>
                            <a:lnTo>
                              <a:pt x="21600" y="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3" name="Group 83"/>
                    <p:cNvGrpSpPr>
                      <a:grpSpLocks/>
                    </p:cNvGrpSpPr>
                    <p:nvPr/>
                  </p:nvGrpSpPr>
                  <p:grpSpPr bwMode="auto">
                    <a:xfrm>
                      <a:off x="876" y="3104"/>
                      <a:ext cx="411" cy="340"/>
                      <a:chOff x="876" y="3104"/>
                      <a:chExt cx="411" cy="340"/>
                    </a:xfrm>
                  </p:grpSpPr>
                  <p:grpSp>
                    <p:nvGrpSpPr>
                      <p:cNvPr id="254" name="Group 84"/>
                      <p:cNvGrpSpPr>
                        <a:grpSpLocks/>
                      </p:cNvGrpSpPr>
                      <p:nvPr/>
                    </p:nvGrpSpPr>
                    <p:grpSpPr bwMode="auto">
                      <a:xfrm>
                        <a:off x="876" y="3104"/>
                        <a:ext cx="411" cy="340"/>
                        <a:chOff x="876" y="3104"/>
                        <a:chExt cx="411" cy="340"/>
                      </a:xfrm>
                    </p:grpSpPr>
                    <p:sp>
                      <p:nvSpPr>
                        <p:cNvPr id="259" name="Freeform 85"/>
                        <p:cNvSpPr>
                          <a:spLocks/>
                        </p:cNvSpPr>
                        <p:nvPr/>
                      </p:nvSpPr>
                      <p:spPr bwMode="auto">
                        <a:xfrm>
                          <a:off x="892" y="3104"/>
                          <a:ext cx="394" cy="1"/>
                        </a:xfrm>
                        <a:custGeom>
                          <a:avLst/>
                          <a:gdLst>
                            <a:gd name="T0" fmla="*/ 0 w 394"/>
                            <a:gd name="T1" fmla="*/ 0 h 1"/>
                            <a:gd name="T2" fmla="*/ 393 w 394"/>
                            <a:gd name="T3" fmla="*/ 0 h 1"/>
                            <a:gd name="T4" fmla="*/ 384 w 394"/>
                            <a:gd name="T5" fmla="*/ 0 h 1"/>
                            <a:gd name="T6" fmla="*/ 9 w 394"/>
                            <a:gd name="T7" fmla="*/ 0 h 1"/>
                            <a:gd name="T8" fmla="*/ 0 w 394"/>
                            <a:gd name="T9" fmla="*/ 0 h 1"/>
                          </a:gdLst>
                          <a:ahLst/>
                          <a:cxnLst>
                            <a:cxn ang="0">
                              <a:pos x="T0" y="T1"/>
                            </a:cxn>
                            <a:cxn ang="0">
                              <a:pos x="T2" y="T3"/>
                            </a:cxn>
                            <a:cxn ang="0">
                              <a:pos x="T4" y="T5"/>
                            </a:cxn>
                            <a:cxn ang="0">
                              <a:pos x="T6" y="T7"/>
                            </a:cxn>
                            <a:cxn ang="0">
                              <a:pos x="T8" y="T9"/>
                            </a:cxn>
                          </a:cxnLst>
                          <a:rect l="0" t="0" r="r" b="b"/>
                          <a:pathLst>
                            <a:path w="394" h="1">
                              <a:moveTo>
                                <a:pt x="0" y="0"/>
                              </a:moveTo>
                              <a:lnTo>
                                <a:pt x="393" y="0"/>
                              </a:lnTo>
                              <a:lnTo>
                                <a:pt x="384" y="0"/>
                              </a:lnTo>
                              <a:lnTo>
                                <a:pt x="9" y="0"/>
                              </a:lnTo>
                              <a:lnTo>
                                <a:pt x="0"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0" name="Freeform 86"/>
                        <p:cNvSpPr>
                          <a:spLocks/>
                        </p:cNvSpPr>
                        <p:nvPr/>
                      </p:nvSpPr>
                      <p:spPr bwMode="auto">
                        <a:xfrm>
                          <a:off x="1268" y="3104"/>
                          <a:ext cx="19" cy="340"/>
                        </a:xfrm>
                        <a:custGeom>
                          <a:avLst/>
                          <a:gdLst>
                            <a:gd name="T0" fmla="*/ 11 w 19"/>
                            <a:gd name="T1" fmla="*/ 7 h 340"/>
                            <a:gd name="T2" fmla="*/ 18 w 19"/>
                            <a:gd name="T3" fmla="*/ 0 h 340"/>
                            <a:gd name="T4" fmla="*/ 12 w 19"/>
                            <a:gd name="T5" fmla="*/ 185 h 340"/>
                            <a:gd name="T6" fmla="*/ 6 w 19"/>
                            <a:gd name="T7" fmla="*/ 339 h 340"/>
                            <a:gd name="T8" fmla="*/ 0 w 19"/>
                            <a:gd name="T9" fmla="*/ 329 h 340"/>
                            <a:gd name="T10" fmla="*/ 11 w 19"/>
                            <a:gd name="T11" fmla="*/ 7 h 340"/>
                          </a:gdLst>
                          <a:ahLst/>
                          <a:cxnLst>
                            <a:cxn ang="0">
                              <a:pos x="T0" y="T1"/>
                            </a:cxn>
                            <a:cxn ang="0">
                              <a:pos x="T2" y="T3"/>
                            </a:cxn>
                            <a:cxn ang="0">
                              <a:pos x="T4" y="T5"/>
                            </a:cxn>
                            <a:cxn ang="0">
                              <a:pos x="T6" y="T7"/>
                            </a:cxn>
                            <a:cxn ang="0">
                              <a:pos x="T8" y="T9"/>
                            </a:cxn>
                            <a:cxn ang="0">
                              <a:pos x="T10" y="T11"/>
                            </a:cxn>
                          </a:cxnLst>
                          <a:rect l="0" t="0" r="r" b="b"/>
                          <a:pathLst>
                            <a:path w="19" h="340">
                              <a:moveTo>
                                <a:pt x="11" y="7"/>
                              </a:moveTo>
                              <a:lnTo>
                                <a:pt x="18" y="0"/>
                              </a:lnTo>
                              <a:lnTo>
                                <a:pt x="12" y="185"/>
                              </a:lnTo>
                              <a:lnTo>
                                <a:pt x="6" y="339"/>
                              </a:lnTo>
                              <a:lnTo>
                                <a:pt x="0" y="329"/>
                              </a:lnTo>
                              <a:lnTo>
                                <a:pt x="11" y="7"/>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1" name="Freeform 87"/>
                        <p:cNvSpPr>
                          <a:spLocks/>
                        </p:cNvSpPr>
                        <p:nvPr/>
                      </p:nvSpPr>
                      <p:spPr bwMode="auto">
                        <a:xfrm>
                          <a:off x="876" y="3423"/>
                          <a:ext cx="394" cy="21"/>
                        </a:xfrm>
                        <a:custGeom>
                          <a:avLst/>
                          <a:gdLst>
                            <a:gd name="T0" fmla="*/ 9 w 394"/>
                            <a:gd name="T1" fmla="*/ 0 h 21"/>
                            <a:gd name="T2" fmla="*/ 0 w 394"/>
                            <a:gd name="T3" fmla="*/ 6 h 21"/>
                            <a:gd name="T4" fmla="*/ 393 w 394"/>
                            <a:gd name="T5" fmla="*/ 20 h 21"/>
                            <a:gd name="T6" fmla="*/ 384 w 394"/>
                            <a:gd name="T7" fmla="*/ 14 h 21"/>
                            <a:gd name="T8" fmla="*/ 9 w 394"/>
                            <a:gd name="T9" fmla="*/ 0 h 21"/>
                          </a:gdLst>
                          <a:ahLst/>
                          <a:cxnLst>
                            <a:cxn ang="0">
                              <a:pos x="T0" y="T1"/>
                            </a:cxn>
                            <a:cxn ang="0">
                              <a:pos x="T2" y="T3"/>
                            </a:cxn>
                            <a:cxn ang="0">
                              <a:pos x="T4" y="T5"/>
                            </a:cxn>
                            <a:cxn ang="0">
                              <a:pos x="T6" y="T7"/>
                            </a:cxn>
                            <a:cxn ang="0">
                              <a:pos x="T8" y="T9"/>
                            </a:cxn>
                          </a:cxnLst>
                          <a:rect l="0" t="0" r="r" b="b"/>
                          <a:pathLst>
                            <a:path w="394" h="21">
                              <a:moveTo>
                                <a:pt x="9" y="0"/>
                              </a:moveTo>
                              <a:lnTo>
                                <a:pt x="0" y="6"/>
                              </a:lnTo>
                              <a:lnTo>
                                <a:pt x="393" y="20"/>
                              </a:lnTo>
                              <a:lnTo>
                                <a:pt x="384" y="14"/>
                              </a:lnTo>
                              <a:lnTo>
                                <a:pt x="9"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2" name="Freeform 88"/>
                        <p:cNvSpPr>
                          <a:spLocks/>
                        </p:cNvSpPr>
                        <p:nvPr/>
                      </p:nvSpPr>
                      <p:spPr bwMode="auto">
                        <a:xfrm>
                          <a:off x="876" y="3105"/>
                          <a:ext cx="18" cy="320"/>
                        </a:xfrm>
                        <a:custGeom>
                          <a:avLst/>
                          <a:gdLst>
                            <a:gd name="T0" fmla="*/ 11 w 18"/>
                            <a:gd name="T1" fmla="*/ 0 h 320"/>
                            <a:gd name="T2" fmla="*/ 17 w 18"/>
                            <a:gd name="T3" fmla="*/ 7 h 320"/>
                            <a:gd name="T4" fmla="*/ 6 w 18"/>
                            <a:gd name="T5" fmla="*/ 310 h 320"/>
                            <a:gd name="T6" fmla="*/ 0 w 18"/>
                            <a:gd name="T7" fmla="*/ 319 h 320"/>
                            <a:gd name="T8" fmla="*/ 11 w 18"/>
                            <a:gd name="T9" fmla="*/ 0 h 320"/>
                          </a:gdLst>
                          <a:ahLst/>
                          <a:cxnLst>
                            <a:cxn ang="0">
                              <a:pos x="T0" y="T1"/>
                            </a:cxn>
                            <a:cxn ang="0">
                              <a:pos x="T2" y="T3"/>
                            </a:cxn>
                            <a:cxn ang="0">
                              <a:pos x="T4" y="T5"/>
                            </a:cxn>
                            <a:cxn ang="0">
                              <a:pos x="T6" y="T7"/>
                            </a:cxn>
                            <a:cxn ang="0">
                              <a:pos x="T8" y="T9"/>
                            </a:cxn>
                          </a:cxnLst>
                          <a:rect l="0" t="0" r="r" b="b"/>
                          <a:pathLst>
                            <a:path w="18" h="320">
                              <a:moveTo>
                                <a:pt x="11" y="0"/>
                              </a:moveTo>
                              <a:lnTo>
                                <a:pt x="17" y="7"/>
                              </a:lnTo>
                              <a:lnTo>
                                <a:pt x="6" y="310"/>
                              </a:lnTo>
                              <a:lnTo>
                                <a:pt x="0" y="319"/>
                              </a:lnTo>
                              <a:lnTo>
                                <a:pt x="11"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5" name="Group 89"/>
                      <p:cNvGrpSpPr>
                        <a:grpSpLocks/>
                      </p:cNvGrpSpPr>
                      <p:nvPr/>
                    </p:nvGrpSpPr>
                    <p:grpSpPr bwMode="auto">
                      <a:xfrm>
                        <a:off x="885" y="3112"/>
                        <a:ext cx="392" cy="323"/>
                        <a:chOff x="885" y="3112"/>
                        <a:chExt cx="392" cy="323"/>
                      </a:xfrm>
                    </p:grpSpPr>
                    <p:sp>
                      <p:nvSpPr>
                        <p:cNvPr id="256" name="Freeform 90"/>
                        <p:cNvSpPr>
                          <a:spLocks/>
                        </p:cNvSpPr>
                        <p:nvPr/>
                      </p:nvSpPr>
                      <p:spPr bwMode="auto">
                        <a:xfrm>
                          <a:off x="885" y="3112"/>
                          <a:ext cx="392" cy="323"/>
                        </a:xfrm>
                        <a:custGeom>
                          <a:avLst/>
                          <a:gdLst>
                            <a:gd name="T0" fmla="*/ 16 w 392"/>
                            <a:gd name="T1" fmla="*/ 0 h 323"/>
                            <a:gd name="T2" fmla="*/ 391 w 392"/>
                            <a:gd name="T3" fmla="*/ 0 h 323"/>
                            <a:gd name="T4" fmla="*/ 375 w 392"/>
                            <a:gd name="T5" fmla="*/ 322 h 323"/>
                            <a:gd name="T6" fmla="*/ 0 w 392"/>
                            <a:gd name="T7" fmla="*/ 303 h 323"/>
                            <a:gd name="T8" fmla="*/ 16 w 392"/>
                            <a:gd name="T9" fmla="*/ 0 h 323"/>
                          </a:gdLst>
                          <a:ahLst/>
                          <a:cxnLst>
                            <a:cxn ang="0">
                              <a:pos x="T0" y="T1"/>
                            </a:cxn>
                            <a:cxn ang="0">
                              <a:pos x="T2" y="T3"/>
                            </a:cxn>
                            <a:cxn ang="0">
                              <a:pos x="T4" y="T5"/>
                            </a:cxn>
                            <a:cxn ang="0">
                              <a:pos x="T6" y="T7"/>
                            </a:cxn>
                            <a:cxn ang="0">
                              <a:pos x="T8" y="T9"/>
                            </a:cxn>
                          </a:cxnLst>
                          <a:rect l="0" t="0" r="r" b="b"/>
                          <a:pathLst>
                            <a:path w="392" h="323">
                              <a:moveTo>
                                <a:pt x="16" y="0"/>
                              </a:moveTo>
                              <a:lnTo>
                                <a:pt x="391" y="0"/>
                              </a:lnTo>
                              <a:lnTo>
                                <a:pt x="375" y="322"/>
                              </a:lnTo>
                              <a:lnTo>
                                <a:pt x="0" y="303"/>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7" name="Freeform 91"/>
                        <p:cNvSpPr>
                          <a:spLocks/>
                        </p:cNvSpPr>
                        <p:nvPr/>
                      </p:nvSpPr>
                      <p:spPr bwMode="auto">
                        <a:xfrm>
                          <a:off x="898" y="3125"/>
                          <a:ext cx="366" cy="298"/>
                        </a:xfrm>
                        <a:custGeom>
                          <a:avLst/>
                          <a:gdLst>
                            <a:gd name="T0" fmla="*/ 14 w 366"/>
                            <a:gd name="T1" fmla="*/ 0 h 298"/>
                            <a:gd name="T2" fmla="*/ 365 w 366"/>
                            <a:gd name="T3" fmla="*/ 0 h 298"/>
                            <a:gd name="T4" fmla="*/ 349 w 366"/>
                            <a:gd name="T5" fmla="*/ 297 h 298"/>
                            <a:gd name="T6" fmla="*/ 0 w 366"/>
                            <a:gd name="T7" fmla="*/ 281 h 298"/>
                            <a:gd name="T8" fmla="*/ 14 w 366"/>
                            <a:gd name="T9" fmla="*/ 0 h 298"/>
                          </a:gdLst>
                          <a:ahLst/>
                          <a:cxnLst>
                            <a:cxn ang="0">
                              <a:pos x="T0" y="T1"/>
                            </a:cxn>
                            <a:cxn ang="0">
                              <a:pos x="T2" y="T3"/>
                            </a:cxn>
                            <a:cxn ang="0">
                              <a:pos x="T4" y="T5"/>
                            </a:cxn>
                            <a:cxn ang="0">
                              <a:pos x="T6" y="T7"/>
                            </a:cxn>
                            <a:cxn ang="0">
                              <a:pos x="T8" y="T9"/>
                            </a:cxn>
                          </a:cxnLst>
                          <a:rect l="0" t="0" r="r" b="b"/>
                          <a:pathLst>
                            <a:path w="366" h="298">
                              <a:moveTo>
                                <a:pt x="14" y="0"/>
                              </a:moveTo>
                              <a:lnTo>
                                <a:pt x="365" y="0"/>
                              </a:lnTo>
                              <a:lnTo>
                                <a:pt x="349" y="297"/>
                              </a:lnTo>
                              <a:lnTo>
                                <a:pt x="0" y="281"/>
                              </a:lnTo>
                              <a:lnTo>
                                <a:pt x="14"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8" name="Freeform 92"/>
                        <p:cNvSpPr>
                          <a:spLocks/>
                        </p:cNvSpPr>
                        <p:nvPr/>
                      </p:nvSpPr>
                      <p:spPr bwMode="auto">
                        <a:xfrm>
                          <a:off x="904" y="3143"/>
                          <a:ext cx="345" cy="268"/>
                        </a:xfrm>
                        <a:custGeom>
                          <a:avLst/>
                          <a:gdLst>
                            <a:gd name="T0" fmla="*/ 13 w 345"/>
                            <a:gd name="T1" fmla="*/ 0 h 268"/>
                            <a:gd name="T2" fmla="*/ 344 w 345"/>
                            <a:gd name="T3" fmla="*/ 0 h 268"/>
                            <a:gd name="T4" fmla="*/ 329 w 345"/>
                            <a:gd name="T5" fmla="*/ 267 h 268"/>
                            <a:gd name="T6" fmla="*/ 0 w 345"/>
                            <a:gd name="T7" fmla="*/ 253 h 268"/>
                            <a:gd name="T8" fmla="*/ 13 w 345"/>
                            <a:gd name="T9" fmla="*/ 0 h 268"/>
                          </a:gdLst>
                          <a:ahLst/>
                          <a:cxnLst>
                            <a:cxn ang="0">
                              <a:pos x="T0" y="T1"/>
                            </a:cxn>
                            <a:cxn ang="0">
                              <a:pos x="T2" y="T3"/>
                            </a:cxn>
                            <a:cxn ang="0">
                              <a:pos x="T4" y="T5"/>
                            </a:cxn>
                            <a:cxn ang="0">
                              <a:pos x="T6" y="T7"/>
                            </a:cxn>
                            <a:cxn ang="0">
                              <a:pos x="T8" y="T9"/>
                            </a:cxn>
                          </a:cxnLst>
                          <a:rect l="0" t="0" r="r" b="b"/>
                          <a:pathLst>
                            <a:path w="345" h="268">
                              <a:moveTo>
                                <a:pt x="13" y="0"/>
                              </a:moveTo>
                              <a:lnTo>
                                <a:pt x="344" y="0"/>
                              </a:lnTo>
                              <a:lnTo>
                                <a:pt x="329" y="267"/>
                              </a:lnTo>
                              <a:lnTo>
                                <a:pt x="0" y="253"/>
                              </a:lnTo>
                              <a:lnTo>
                                <a:pt x="13" y="0"/>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251" name="Freeform 93"/>
                  <p:cNvSpPr>
                    <a:spLocks/>
                  </p:cNvSpPr>
                  <p:nvPr/>
                </p:nvSpPr>
                <p:spPr bwMode="auto">
                  <a:xfrm>
                    <a:off x="1259" y="349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1" name="Group 94"/>
                <p:cNvGrpSpPr>
                  <a:grpSpLocks/>
                </p:cNvGrpSpPr>
                <p:nvPr/>
              </p:nvGrpSpPr>
              <p:grpSpPr bwMode="auto">
                <a:xfrm>
                  <a:off x="603" y="3697"/>
                  <a:ext cx="777" cy="169"/>
                  <a:chOff x="603" y="3697"/>
                  <a:chExt cx="777" cy="169"/>
                </a:xfrm>
              </p:grpSpPr>
              <p:sp>
                <p:nvSpPr>
                  <p:cNvPr id="192" name="Freeform 95"/>
                  <p:cNvSpPr>
                    <a:spLocks/>
                  </p:cNvSpPr>
                  <p:nvPr/>
                </p:nvSpPr>
                <p:spPr bwMode="auto">
                  <a:xfrm>
                    <a:off x="1139" y="3750"/>
                    <a:ext cx="180" cy="70"/>
                  </a:xfrm>
                  <a:custGeom>
                    <a:avLst/>
                    <a:gdLst>
                      <a:gd name="T0" fmla="*/ 69 w 180"/>
                      <a:gd name="T1" fmla="*/ 0 h 70"/>
                      <a:gd name="T2" fmla="*/ 28 w 180"/>
                      <a:gd name="T3" fmla="*/ 40 h 70"/>
                      <a:gd name="T4" fmla="*/ 0 w 180"/>
                      <a:gd name="T5" fmla="*/ 57 h 70"/>
                      <a:gd name="T6" fmla="*/ 118 w 180"/>
                      <a:gd name="T7" fmla="*/ 69 h 70"/>
                      <a:gd name="T8" fmla="*/ 145 w 180"/>
                      <a:gd name="T9" fmla="*/ 47 h 70"/>
                      <a:gd name="T10" fmla="*/ 179 w 180"/>
                      <a:gd name="T11" fmla="*/ 9 h 70"/>
                      <a:gd name="T12" fmla="*/ 69 w 180"/>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80" h="70">
                        <a:moveTo>
                          <a:pt x="69" y="0"/>
                        </a:moveTo>
                        <a:lnTo>
                          <a:pt x="28" y="40"/>
                        </a:lnTo>
                        <a:lnTo>
                          <a:pt x="0" y="57"/>
                        </a:lnTo>
                        <a:lnTo>
                          <a:pt x="118" y="69"/>
                        </a:lnTo>
                        <a:lnTo>
                          <a:pt x="145" y="47"/>
                        </a:lnTo>
                        <a:lnTo>
                          <a:pt x="179" y="9"/>
                        </a:lnTo>
                        <a:lnTo>
                          <a:pt x="69"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3" name="Group 96"/>
                  <p:cNvGrpSpPr>
                    <a:grpSpLocks/>
                  </p:cNvGrpSpPr>
                  <p:nvPr/>
                </p:nvGrpSpPr>
                <p:grpSpPr bwMode="auto">
                  <a:xfrm>
                    <a:off x="603" y="3697"/>
                    <a:ext cx="777" cy="169"/>
                    <a:chOff x="603" y="3697"/>
                    <a:chExt cx="777" cy="169"/>
                  </a:xfrm>
                </p:grpSpPr>
                <p:sp>
                  <p:nvSpPr>
                    <p:cNvPr id="194" name="Freeform 97"/>
                    <p:cNvSpPr>
                      <a:spLocks/>
                    </p:cNvSpPr>
                    <p:nvPr/>
                  </p:nvSpPr>
                  <p:spPr bwMode="auto">
                    <a:xfrm>
                      <a:off x="603" y="3766"/>
                      <a:ext cx="681" cy="100"/>
                    </a:xfrm>
                    <a:custGeom>
                      <a:avLst/>
                      <a:gdLst>
                        <a:gd name="T0" fmla="*/ 0 w 681"/>
                        <a:gd name="T1" fmla="*/ 0 h 100"/>
                        <a:gd name="T2" fmla="*/ 0 w 681"/>
                        <a:gd name="T3" fmla="*/ 26 h 100"/>
                        <a:gd name="T4" fmla="*/ 680 w 681"/>
                        <a:gd name="T5" fmla="*/ 99 h 100"/>
                        <a:gd name="T6" fmla="*/ 679 w 681"/>
                        <a:gd name="T7" fmla="*/ 73 h 100"/>
                        <a:gd name="T8" fmla="*/ 0 w 681"/>
                        <a:gd name="T9" fmla="*/ 0 h 100"/>
                      </a:gdLst>
                      <a:ahLst/>
                      <a:cxnLst>
                        <a:cxn ang="0">
                          <a:pos x="T0" y="T1"/>
                        </a:cxn>
                        <a:cxn ang="0">
                          <a:pos x="T2" y="T3"/>
                        </a:cxn>
                        <a:cxn ang="0">
                          <a:pos x="T4" y="T5"/>
                        </a:cxn>
                        <a:cxn ang="0">
                          <a:pos x="T6" y="T7"/>
                        </a:cxn>
                        <a:cxn ang="0">
                          <a:pos x="T8" y="T9"/>
                        </a:cxn>
                      </a:cxnLst>
                      <a:rect l="0" t="0" r="r" b="b"/>
                      <a:pathLst>
                        <a:path w="681" h="100">
                          <a:moveTo>
                            <a:pt x="0" y="0"/>
                          </a:moveTo>
                          <a:lnTo>
                            <a:pt x="0" y="26"/>
                          </a:lnTo>
                          <a:lnTo>
                            <a:pt x="680" y="99"/>
                          </a:lnTo>
                          <a:lnTo>
                            <a:pt x="679" y="73"/>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Freeform 98"/>
                    <p:cNvSpPr>
                      <a:spLocks/>
                    </p:cNvSpPr>
                    <p:nvPr/>
                  </p:nvSpPr>
                  <p:spPr bwMode="auto">
                    <a:xfrm>
                      <a:off x="1290" y="3752"/>
                      <a:ext cx="84" cy="114"/>
                    </a:xfrm>
                    <a:custGeom>
                      <a:avLst/>
                      <a:gdLst>
                        <a:gd name="T0" fmla="*/ 0 w 84"/>
                        <a:gd name="T1" fmla="*/ 88 h 114"/>
                        <a:gd name="T2" fmla="*/ 0 w 84"/>
                        <a:gd name="T3" fmla="*/ 113 h 114"/>
                        <a:gd name="T4" fmla="*/ 36 w 84"/>
                        <a:gd name="T5" fmla="*/ 87 h 114"/>
                        <a:gd name="T6" fmla="*/ 51 w 84"/>
                        <a:gd name="T7" fmla="*/ 72 h 114"/>
                        <a:gd name="T8" fmla="*/ 83 w 84"/>
                        <a:gd name="T9" fmla="*/ 32 h 114"/>
                        <a:gd name="T10" fmla="*/ 83 w 84"/>
                        <a:gd name="T11" fmla="*/ 0 h 114"/>
                        <a:gd name="T12" fmla="*/ 41 w 84"/>
                        <a:gd name="T13" fmla="*/ 53 h 114"/>
                        <a:gd name="T14" fmla="*/ 0 w 84"/>
                        <a:gd name="T15" fmla="*/ 8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14">
                          <a:moveTo>
                            <a:pt x="0" y="88"/>
                          </a:moveTo>
                          <a:lnTo>
                            <a:pt x="0" y="113"/>
                          </a:lnTo>
                          <a:lnTo>
                            <a:pt x="36" y="87"/>
                          </a:lnTo>
                          <a:lnTo>
                            <a:pt x="51" y="72"/>
                          </a:lnTo>
                          <a:lnTo>
                            <a:pt x="83" y="32"/>
                          </a:lnTo>
                          <a:lnTo>
                            <a:pt x="83" y="0"/>
                          </a:lnTo>
                          <a:lnTo>
                            <a:pt x="41" y="53"/>
                          </a:lnTo>
                          <a:lnTo>
                            <a:pt x="0" y="88"/>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Line 99"/>
                    <p:cNvSpPr>
                      <a:spLocks noChangeShapeType="1"/>
                    </p:cNvSpPr>
                    <p:nvPr/>
                  </p:nvSpPr>
                  <p:spPr bwMode="auto">
                    <a:xfrm>
                      <a:off x="604" y="3775"/>
                      <a:ext cx="688" cy="7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7" name="Group 100"/>
                    <p:cNvGrpSpPr>
                      <a:grpSpLocks/>
                    </p:cNvGrpSpPr>
                    <p:nvPr/>
                  </p:nvGrpSpPr>
                  <p:grpSpPr bwMode="auto">
                    <a:xfrm>
                      <a:off x="648" y="3697"/>
                      <a:ext cx="662" cy="131"/>
                      <a:chOff x="648" y="3697"/>
                      <a:chExt cx="662" cy="131"/>
                    </a:xfrm>
                  </p:grpSpPr>
                  <p:sp>
                    <p:nvSpPr>
                      <p:cNvPr id="201" name="Freeform 101"/>
                      <p:cNvSpPr>
                        <a:spLocks/>
                      </p:cNvSpPr>
                      <p:nvPr/>
                    </p:nvSpPr>
                    <p:spPr bwMode="auto">
                      <a:xfrm>
                        <a:off x="648" y="3702"/>
                        <a:ext cx="502" cy="99"/>
                      </a:xfrm>
                      <a:custGeom>
                        <a:avLst/>
                        <a:gdLst>
                          <a:gd name="T0" fmla="*/ 87 w 502"/>
                          <a:gd name="T1" fmla="*/ 0 h 99"/>
                          <a:gd name="T2" fmla="*/ 27 w 502"/>
                          <a:gd name="T3" fmla="*/ 43 h 99"/>
                          <a:gd name="T4" fmla="*/ 0 w 502"/>
                          <a:gd name="T5" fmla="*/ 56 h 99"/>
                          <a:gd name="T6" fmla="*/ 425 w 502"/>
                          <a:gd name="T7" fmla="*/ 98 h 99"/>
                          <a:gd name="T8" fmla="*/ 456 w 502"/>
                          <a:gd name="T9" fmla="*/ 79 h 99"/>
                          <a:gd name="T10" fmla="*/ 501 w 502"/>
                          <a:gd name="T11" fmla="*/ 40 h 99"/>
                          <a:gd name="T12" fmla="*/ 87 w 50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02" h="99">
                            <a:moveTo>
                              <a:pt x="87" y="0"/>
                            </a:moveTo>
                            <a:lnTo>
                              <a:pt x="27" y="43"/>
                            </a:lnTo>
                            <a:lnTo>
                              <a:pt x="0" y="56"/>
                            </a:lnTo>
                            <a:lnTo>
                              <a:pt x="425" y="98"/>
                            </a:lnTo>
                            <a:lnTo>
                              <a:pt x="456" y="79"/>
                            </a:lnTo>
                            <a:lnTo>
                              <a:pt x="501" y="40"/>
                            </a:lnTo>
                            <a:lnTo>
                              <a:pt x="87"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2" name="Group 102"/>
                      <p:cNvGrpSpPr>
                        <a:grpSpLocks/>
                      </p:cNvGrpSpPr>
                      <p:nvPr/>
                    </p:nvGrpSpPr>
                    <p:grpSpPr bwMode="auto">
                      <a:xfrm>
                        <a:off x="661" y="3697"/>
                        <a:ext cx="649" cy="131"/>
                        <a:chOff x="661" y="3697"/>
                        <a:chExt cx="649" cy="131"/>
                      </a:xfrm>
                    </p:grpSpPr>
                    <p:grpSp>
                      <p:nvGrpSpPr>
                        <p:cNvPr id="203" name="Group 103"/>
                        <p:cNvGrpSpPr>
                          <a:grpSpLocks/>
                        </p:cNvGrpSpPr>
                        <p:nvPr/>
                      </p:nvGrpSpPr>
                      <p:grpSpPr bwMode="auto">
                        <a:xfrm>
                          <a:off x="671" y="3697"/>
                          <a:ext cx="475" cy="108"/>
                          <a:chOff x="671" y="3697"/>
                          <a:chExt cx="475" cy="108"/>
                        </a:xfrm>
                      </p:grpSpPr>
                      <p:grpSp>
                        <p:nvGrpSpPr>
                          <p:cNvPr id="217" name="Group 104"/>
                          <p:cNvGrpSpPr>
                            <a:grpSpLocks/>
                          </p:cNvGrpSpPr>
                          <p:nvPr/>
                        </p:nvGrpSpPr>
                        <p:grpSpPr bwMode="auto">
                          <a:xfrm>
                            <a:off x="671" y="3697"/>
                            <a:ext cx="100" cy="72"/>
                            <a:chOff x="671" y="3697"/>
                            <a:chExt cx="100" cy="72"/>
                          </a:xfrm>
                        </p:grpSpPr>
                        <p:sp>
                          <p:nvSpPr>
                            <p:cNvPr id="248" name="Line 105"/>
                            <p:cNvSpPr>
                              <a:spLocks noChangeShapeType="1"/>
                            </p:cNvSpPr>
                            <p:nvPr/>
                          </p:nvSpPr>
                          <p:spPr bwMode="auto">
                            <a:xfrm flipV="1">
                              <a:off x="671" y="3752"/>
                              <a:ext cx="33"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 name="Line 106"/>
                            <p:cNvSpPr>
                              <a:spLocks noChangeShapeType="1"/>
                            </p:cNvSpPr>
                            <p:nvPr/>
                          </p:nvSpPr>
                          <p:spPr bwMode="auto">
                            <a:xfrm flipV="1">
                              <a:off x="704" y="3697"/>
                              <a:ext cx="67"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8" name="Group 107"/>
                          <p:cNvGrpSpPr>
                            <a:grpSpLocks/>
                          </p:cNvGrpSpPr>
                          <p:nvPr/>
                        </p:nvGrpSpPr>
                        <p:grpSpPr bwMode="auto">
                          <a:xfrm>
                            <a:off x="710" y="3701"/>
                            <a:ext cx="100" cy="72"/>
                            <a:chOff x="710" y="3701"/>
                            <a:chExt cx="100" cy="72"/>
                          </a:xfrm>
                        </p:grpSpPr>
                        <p:sp>
                          <p:nvSpPr>
                            <p:cNvPr id="246" name="Line 108"/>
                            <p:cNvSpPr>
                              <a:spLocks noChangeShapeType="1"/>
                            </p:cNvSpPr>
                            <p:nvPr/>
                          </p:nvSpPr>
                          <p:spPr bwMode="auto">
                            <a:xfrm flipV="1">
                              <a:off x="710" y="3756"/>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 name="Line 109"/>
                            <p:cNvSpPr>
                              <a:spLocks noChangeShapeType="1"/>
                            </p:cNvSpPr>
                            <p:nvPr/>
                          </p:nvSpPr>
                          <p:spPr bwMode="auto">
                            <a:xfrm flipV="1">
                              <a:off x="742" y="3701"/>
                              <a:ext cx="68"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9" name="Group 110"/>
                          <p:cNvGrpSpPr>
                            <a:grpSpLocks/>
                          </p:cNvGrpSpPr>
                          <p:nvPr/>
                        </p:nvGrpSpPr>
                        <p:grpSpPr bwMode="auto">
                          <a:xfrm>
                            <a:off x="750" y="3703"/>
                            <a:ext cx="99" cy="72"/>
                            <a:chOff x="750" y="3703"/>
                            <a:chExt cx="99" cy="72"/>
                          </a:xfrm>
                        </p:grpSpPr>
                        <p:sp>
                          <p:nvSpPr>
                            <p:cNvPr id="244" name="Line 111"/>
                            <p:cNvSpPr>
                              <a:spLocks noChangeShapeType="1"/>
                            </p:cNvSpPr>
                            <p:nvPr/>
                          </p:nvSpPr>
                          <p:spPr bwMode="auto">
                            <a:xfrm flipV="1">
                              <a:off x="750" y="3759"/>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 name="Line 112"/>
                            <p:cNvSpPr>
                              <a:spLocks noChangeShapeType="1"/>
                            </p:cNvSpPr>
                            <p:nvPr/>
                          </p:nvSpPr>
                          <p:spPr bwMode="auto">
                            <a:xfrm flipV="1">
                              <a:off x="782" y="3703"/>
                              <a:ext cx="67" cy="5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0" name="Group 113"/>
                          <p:cNvGrpSpPr>
                            <a:grpSpLocks/>
                          </p:cNvGrpSpPr>
                          <p:nvPr/>
                        </p:nvGrpSpPr>
                        <p:grpSpPr bwMode="auto">
                          <a:xfrm>
                            <a:off x="786" y="3708"/>
                            <a:ext cx="100" cy="73"/>
                            <a:chOff x="786" y="3708"/>
                            <a:chExt cx="100" cy="73"/>
                          </a:xfrm>
                        </p:grpSpPr>
                        <p:sp>
                          <p:nvSpPr>
                            <p:cNvPr id="242" name="Line 114"/>
                            <p:cNvSpPr>
                              <a:spLocks noChangeShapeType="1"/>
                            </p:cNvSpPr>
                            <p:nvPr/>
                          </p:nvSpPr>
                          <p:spPr bwMode="auto">
                            <a:xfrm flipV="1">
                              <a:off x="786" y="3764"/>
                              <a:ext cx="33"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 name="Line 115"/>
                            <p:cNvSpPr>
                              <a:spLocks noChangeShapeType="1"/>
                            </p:cNvSpPr>
                            <p:nvPr/>
                          </p:nvSpPr>
                          <p:spPr bwMode="auto">
                            <a:xfrm flipV="1">
                              <a:off x="819" y="3708"/>
                              <a:ext cx="67" cy="5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1" name="Group 116"/>
                          <p:cNvGrpSpPr>
                            <a:grpSpLocks/>
                          </p:cNvGrpSpPr>
                          <p:nvPr/>
                        </p:nvGrpSpPr>
                        <p:grpSpPr bwMode="auto">
                          <a:xfrm>
                            <a:off x="826" y="3711"/>
                            <a:ext cx="99" cy="72"/>
                            <a:chOff x="826" y="3711"/>
                            <a:chExt cx="99" cy="72"/>
                          </a:xfrm>
                        </p:grpSpPr>
                        <p:sp>
                          <p:nvSpPr>
                            <p:cNvPr id="240" name="Line 117"/>
                            <p:cNvSpPr>
                              <a:spLocks noChangeShapeType="1"/>
                            </p:cNvSpPr>
                            <p:nvPr/>
                          </p:nvSpPr>
                          <p:spPr bwMode="auto">
                            <a:xfrm flipV="1">
                              <a:off x="826" y="3766"/>
                              <a:ext cx="33"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 name="Line 118"/>
                            <p:cNvSpPr>
                              <a:spLocks noChangeShapeType="1"/>
                            </p:cNvSpPr>
                            <p:nvPr/>
                          </p:nvSpPr>
                          <p:spPr bwMode="auto">
                            <a:xfrm flipV="1">
                              <a:off x="859" y="3711"/>
                              <a:ext cx="66"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2" name="Group 119"/>
                          <p:cNvGrpSpPr>
                            <a:grpSpLocks/>
                          </p:cNvGrpSpPr>
                          <p:nvPr/>
                        </p:nvGrpSpPr>
                        <p:grpSpPr bwMode="auto">
                          <a:xfrm>
                            <a:off x="864" y="3714"/>
                            <a:ext cx="99" cy="72"/>
                            <a:chOff x="864" y="3714"/>
                            <a:chExt cx="99" cy="72"/>
                          </a:xfrm>
                        </p:grpSpPr>
                        <p:sp>
                          <p:nvSpPr>
                            <p:cNvPr id="238" name="Line 120"/>
                            <p:cNvSpPr>
                              <a:spLocks noChangeShapeType="1"/>
                            </p:cNvSpPr>
                            <p:nvPr/>
                          </p:nvSpPr>
                          <p:spPr bwMode="auto">
                            <a:xfrm flipV="1">
                              <a:off x="864" y="3769"/>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 name="Line 121"/>
                            <p:cNvSpPr>
                              <a:spLocks noChangeShapeType="1"/>
                            </p:cNvSpPr>
                            <p:nvPr/>
                          </p:nvSpPr>
                          <p:spPr bwMode="auto">
                            <a:xfrm flipV="1">
                              <a:off x="896" y="3714"/>
                              <a:ext cx="67"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3" name="Group 122"/>
                          <p:cNvGrpSpPr>
                            <a:grpSpLocks/>
                          </p:cNvGrpSpPr>
                          <p:nvPr/>
                        </p:nvGrpSpPr>
                        <p:grpSpPr bwMode="auto">
                          <a:xfrm>
                            <a:off x="901" y="3717"/>
                            <a:ext cx="99" cy="73"/>
                            <a:chOff x="901" y="3717"/>
                            <a:chExt cx="99" cy="73"/>
                          </a:xfrm>
                        </p:grpSpPr>
                        <p:sp>
                          <p:nvSpPr>
                            <p:cNvPr id="236" name="Line 123"/>
                            <p:cNvSpPr>
                              <a:spLocks noChangeShapeType="1"/>
                            </p:cNvSpPr>
                            <p:nvPr/>
                          </p:nvSpPr>
                          <p:spPr bwMode="auto">
                            <a:xfrm flipV="1">
                              <a:off x="901" y="3773"/>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 name="Line 124"/>
                            <p:cNvSpPr>
                              <a:spLocks noChangeShapeType="1"/>
                            </p:cNvSpPr>
                            <p:nvPr/>
                          </p:nvSpPr>
                          <p:spPr bwMode="auto">
                            <a:xfrm flipV="1">
                              <a:off x="933" y="3717"/>
                              <a:ext cx="67" cy="5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4" name="Group 125"/>
                          <p:cNvGrpSpPr>
                            <a:grpSpLocks/>
                          </p:cNvGrpSpPr>
                          <p:nvPr/>
                        </p:nvGrpSpPr>
                        <p:grpSpPr bwMode="auto">
                          <a:xfrm>
                            <a:off x="936" y="3723"/>
                            <a:ext cx="99" cy="72"/>
                            <a:chOff x="936" y="3723"/>
                            <a:chExt cx="99" cy="72"/>
                          </a:xfrm>
                        </p:grpSpPr>
                        <p:sp>
                          <p:nvSpPr>
                            <p:cNvPr id="234" name="Line 126"/>
                            <p:cNvSpPr>
                              <a:spLocks noChangeShapeType="1"/>
                            </p:cNvSpPr>
                            <p:nvPr/>
                          </p:nvSpPr>
                          <p:spPr bwMode="auto">
                            <a:xfrm flipV="1">
                              <a:off x="936" y="3778"/>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Line 127"/>
                            <p:cNvSpPr>
                              <a:spLocks noChangeShapeType="1"/>
                            </p:cNvSpPr>
                            <p:nvPr/>
                          </p:nvSpPr>
                          <p:spPr bwMode="auto">
                            <a:xfrm flipV="1">
                              <a:off x="968" y="3723"/>
                              <a:ext cx="67"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5" name="Group 128"/>
                          <p:cNvGrpSpPr>
                            <a:grpSpLocks/>
                          </p:cNvGrpSpPr>
                          <p:nvPr/>
                        </p:nvGrpSpPr>
                        <p:grpSpPr bwMode="auto">
                          <a:xfrm>
                            <a:off x="973" y="3728"/>
                            <a:ext cx="99" cy="72"/>
                            <a:chOff x="973" y="3728"/>
                            <a:chExt cx="99" cy="72"/>
                          </a:xfrm>
                        </p:grpSpPr>
                        <p:sp>
                          <p:nvSpPr>
                            <p:cNvPr id="232" name="Line 129"/>
                            <p:cNvSpPr>
                              <a:spLocks noChangeShapeType="1"/>
                            </p:cNvSpPr>
                            <p:nvPr/>
                          </p:nvSpPr>
                          <p:spPr bwMode="auto">
                            <a:xfrm flipV="1">
                              <a:off x="973" y="3783"/>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3" name="Line 130"/>
                            <p:cNvSpPr>
                              <a:spLocks noChangeShapeType="1"/>
                            </p:cNvSpPr>
                            <p:nvPr/>
                          </p:nvSpPr>
                          <p:spPr bwMode="auto">
                            <a:xfrm flipV="1">
                              <a:off x="1005" y="3728"/>
                              <a:ext cx="67"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 name="Group 131"/>
                          <p:cNvGrpSpPr>
                            <a:grpSpLocks/>
                          </p:cNvGrpSpPr>
                          <p:nvPr/>
                        </p:nvGrpSpPr>
                        <p:grpSpPr bwMode="auto">
                          <a:xfrm>
                            <a:off x="1010" y="3730"/>
                            <a:ext cx="100" cy="73"/>
                            <a:chOff x="1010" y="3730"/>
                            <a:chExt cx="100" cy="73"/>
                          </a:xfrm>
                        </p:grpSpPr>
                        <p:sp>
                          <p:nvSpPr>
                            <p:cNvPr id="230" name="Line 132"/>
                            <p:cNvSpPr>
                              <a:spLocks noChangeShapeType="1"/>
                            </p:cNvSpPr>
                            <p:nvPr/>
                          </p:nvSpPr>
                          <p:spPr bwMode="auto">
                            <a:xfrm flipV="1">
                              <a:off x="1010" y="3786"/>
                              <a:ext cx="33"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 name="Line 133"/>
                            <p:cNvSpPr>
                              <a:spLocks noChangeShapeType="1"/>
                            </p:cNvSpPr>
                            <p:nvPr/>
                          </p:nvSpPr>
                          <p:spPr bwMode="auto">
                            <a:xfrm flipV="1">
                              <a:off x="1043" y="3730"/>
                              <a:ext cx="67" cy="5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7" name="Group 134"/>
                          <p:cNvGrpSpPr>
                            <a:grpSpLocks/>
                          </p:cNvGrpSpPr>
                          <p:nvPr/>
                        </p:nvGrpSpPr>
                        <p:grpSpPr bwMode="auto">
                          <a:xfrm>
                            <a:off x="1047" y="3733"/>
                            <a:ext cx="99" cy="72"/>
                            <a:chOff x="1047" y="3733"/>
                            <a:chExt cx="99" cy="72"/>
                          </a:xfrm>
                        </p:grpSpPr>
                        <p:sp>
                          <p:nvSpPr>
                            <p:cNvPr id="228" name="Line 135"/>
                            <p:cNvSpPr>
                              <a:spLocks noChangeShapeType="1"/>
                            </p:cNvSpPr>
                            <p:nvPr/>
                          </p:nvSpPr>
                          <p:spPr bwMode="auto">
                            <a:xfrm flipV="1">
                              <a:off x="1047" y="3788"/>
                              <a:ext cx="32"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 name="Line 136"/>
                            <p:cNvSpPr>
                              <a:spLocks noChangeShapeType="1"/>
                            </p:cNvSpPr>
                            <p:nvPr/>
                          </p:nvSpPr>
                          <p:spPr bwMode="auto">
                            <a:xfrm flipV="1">
                              <a:off x="1079" y="3733"/>
                              <a:ext cx="67"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04" name="Group 137"/>
                        <p:cNvGrpSpPr>
                          <a:grpSpLocks/>
                        </p:cNvGrpSpPr>
                        <p:nvPr/>
                      </p:nvGrpSpPr>
                      <p:grpSpPr bwMode="auto">
                        <a:xfrm>
                          <a:off x="1162" y="3745"/>
                          <a:ext cx="143" cy="83"/>
                          <a:chOff x="1162" y="3745"/>
                          <a:chExt cx="143" cy="83"/>
                        </a:xfrm>
                      </p:grpSpPr>
                      <p:grpSp>
                        <p:nvGrpSpPr>
                          <p:cNvPr id="208" name="Group 138"/>
                          <p:cNvGrpSpPr>
                            <a:grpSpLocks/>
                          </p:cNvGrpSpPr>
                          <p:nvPr/>
                        </p:nvGrpSpPr>
                        <p:grpSpPr bwMode="auto">
                          <a:xfrm>
                            <a:off x="1222" y="3750"/>
                            <a:ext cx="83" cy="78"/>
                            <a:chOff x="1222" y="3750"/>
                            <a:chExt cx="83" cy="78"/>
                          </a:xfrm>
                        </p:grpSpPr>
                        <p:sp>
                          <p:nvSpPr>
                            <p:cNvPr id="215" name="Line 139"/>
                            <p:cNvSpPr>
                              <a:spLocks noChangeShapeType="1"/>
                            </p:cNvSpPr>
                            <p:nvPr/>
                          </p:nvSpPr>
                          <p:spPr bwMode="auto">
                            <a:xfrm flipV="1">
                              <a:off x="1222" y="3808"/>
                              <a:ext cx="28" cy="20"/>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Line 140"/>
                            <p:cNvSpPr>
                              <a:spLocks noChangeShapeType="1"/>
                            </p:cNvSpPr>
                            <p:nvPr/>
                          </p:nvSpPr>
                          <p:spPr bwMode="auto">
                            <a:xfrm flipV="1">
                              <a:off x="1250" y="3750"/>
                              <a:ext cx="55" cy="5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9" name="Group 141"/>
                          <p:cNvGrpSpPr>
                            <a:grpSpLocks/>
                          </p:cNvGrpSpPr>
                          <p:nvPr/>
                        </p:nvGrpSpPr>
                        <p:grpSpPr bwMode="auto">
                          <a:xfrm>
                            <a:off x="1192" y="3746"/>
                            <a:ext cx="85" cy="80"/>
                            <a:chOff x="1192" y="3746"/>
                            <a:chExt cx="85" cy="80"/>
                          </a:xfrm>
                        </p:grpSpPr>
                        <p:sp>
                          <p:nvSpPr>
                            <p:cNvPr id="213" name="Line 142"/>
                            <p:cNvSpPr>
                              <a:spLocks noChangeShapeType="1"/>
                            </p:cNvSpPr>
                            <p:nvPr/>
                          </p:nvSpPr>
                          <p:spPr bwMode="auto">
                            <a:xfrm flipV="1">
                              <a:off x="1192" y="3805"/>
                              <a:ext cx="28" cy="2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 name="Line 143"/>
                            <p:cNvSpPr>
                              <a:spLocks noChangeShapeType="1"/>
                            </p:cNvSpPr>
                            <p:nvPr/>
                          </p:nvSpPr>
                          <p:spPr bwMode="auto">
                            <a:xfrm flipV="1">
                              <a:off x="1220" y="3746"/>
                              <a:ext cx="57" cy="5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0" name="Group 144"/>
                          <p:cNvGrpSpPr>
                            <a:grpSpLocks/>
                          </p:cNvGrpSpPr>
                          <p:nvPr/>
                        </p:nvGrpSpPr>
                        <p:grpSpPr bwMode="auto">
                          <a:xfrm>
                            <a:off x="1162" y="3745"/>
                            <a:ext cx="83" cy="77"/>
                            <a:chOff x="1162" y="3745"/>
                            <a:chExt cx="83" cy="77"/>
                          </a:xfrm>
                        </p:grpSpPr>
                        <p:sp>
                          <p:nvSpPr>
                            <p:cNvPr id="211" name="Line 145"/>
                            <p:cNvSpPr>
                              <a:spLocks noChangeShapeType="1"/>
                            </p:cNvSpPr>
                            <p:nvPr/>
                          </p:nvSpPr>
                          <p:spPr bwMode="auto">
                            <a:xfrm flipV="1">
                              <a:off x="1162" y="3801"/>
                              <a:ext cx="29" cy="2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 name="Line 146"/>
                            <p:cNvSpPr>
                              <a:spLocks noChangeShapeType="1"/>
                            </p:cNvSpPr>
                            <p:nvPr/>
                          </p:nvSpPr>
                          <p:spPr bwMode="auto">
                            <a:xfrm flipV="1">
                              <a:off x="1191" y="3745"/>
                              <a:ext cx="54" cy="5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05" name="Line 147"/>
                        <p:cNvSpPr>
                          <a:spLocks noChangeShapeType="1"/>
                        </p:cNvSpPr>
                        <p:nvPr/>
                      </p:nvSpPr>
                      <p:spPr bwMode="auto">
                        <a:xfrm>
                          <a:off x="706" y="3719"/>
                          <a:ext cx="604" cy="5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Line 148"/>
                        <p:cNvSpPr>
                          <a:spLocks noChangeShapeType="1"/>
                        </p:cNvSpPr>
                        <p:nvPr/>
                      </p:nvSpPr>
                      <p:spPr bwMode="auto">
                        <a:xfrm>
                          <a:off x="684" y="3734"/>
                          <a:ext cx="616" cy="60"/>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 name="Line 149"/>
                        <p:cNvSpPr>
                          <a:spLocks noChangeShapeType="1"/>
                        </p:cNvSpPr>
                        <p:nvPr/>
                      </p:nvSpPr>
                      <p:spPr bwMode="auto">
                        <a:xfrm>
                          <a:off x="661" y="3750"/>
                          <a:ext cx="622" cy="6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98" name="Group 150"/>
                    <p:cNvGrpSpPr>
                      <a:grpSpLocks/>
                    </p:cNvGrpSpPr>
                    <p:nvPr/>
                  </p:nvGrpSpPr>
                  <p:grpSpPr bwMode="auto">
                    <a:xfrm>
                      <a:off x="1291" y="3762"/>
                      <a:ext cx="89" cy="91"/>
                      <a:chOff x="1291" y="3762"/>
                      <a:chExt cx="89" cy="91"/>
                    </a:xfrm>
                  </p:grpSpPr>
                  <p:sp>
                    <p:nvSpPr>
                      <p:cNvPr id="199" name="Line 151"/>
                      <p:cNvSpPr>
                        <a:spLocks noChangeShapeType="1"/>
                      </p:cNvSpPr>
                      <p:nvPr/>
                    </p:nvSpPr>
                    <p:spPr bwMode="auto">
                      <a:xfrm flipV="1">
                        <a:off x="1291" y="3814"/>
                        <a:ext cx="47" cy="39"/>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Line 152"/>
                      <p:cNvSpPr>
                        <a:spLocks noChangeShapeType="1"/>
                      </p:cNvSpPr>
                      <p:nvPr/>
                    </p:nvSpPr>
                    <p:spPr bwMode="auto">
                      <a:xfrm flipV="1">
                        <a:off x="1338" y="3762"/>
                        <a:ext cx="42" cy="52"/>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11" name="Group 153"/>
              <p:cNvGrpSpPr>
                <a:grpSpLocks/>
              </p:cNvGrpSpPr>
              <p:nvPr/>
            </p:nvGrpSpPr>
            <p:grpSpPr bwMode="auto">
              <a:xfrm>
                <a:off x="864" y="921"/>
                <a:ext cx="4583" cy="3373"/>
                <a:chOff x="864" y="921"/>
                <a:chExt cx="4583" cy="3373"/>
              </a:xfrm>
            </p:grpSpPr>
            <p:sp>
              <p:nvSpPr>
                <p:cNvPr id="12" name="AutoShape 154"/>
                <p:cNvSpPr>
                  <a:spLocks noChangeArrowheads="1"/>
                </p:cNvSpPr>
                <p:nvPr/>
              </p:nvSpPr>
              <p:spPr bwMode="auto">
                <a:xfrm>
                  <a:off x="964" y="921"/>
                  <a:ext cx="4120" cy="582"/>
                </a:xfrm>
                <a:prstGeom prst="cube">
                  <a:avLst>
                    <a:gd name="adj" fmla="val 12884"/>
                  </a:avLst>
                </a:prstGeom>
                <a:solidFill>
                  <a:srgbClr val="00B7A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55"/>
                <p:cNvSpPr>
                  <a:spLocks noChangeArrowheads="1"/>
                </p:cNvSpPr>
                <p:nvPr/>
              </p:nvSpPr>
              <p:spPr bwMode="auto">
                <a:xfrm>
                  <a:off x="2161" y="954"/>
                  <a:ext cx="1759"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altLang="zh-CN" sz="3600" b="1" dirty="0">
                      <a:solidFill>
                        <a:schemeClr val="bg1"/>
                      </a:solidFill>
                      <a:effectLst>
                        <a:outerShdw blurRad="38100" dist="38100" dir="2700000" algn="tl">
                          <a:srgbClr val="C0C0C0"/>
                        </a:outerShdw>
                      </a:effectLst>
                    </a:rPr>
                    <a:t>JAVA </a:t>
                  </a:r>
                  <a:r>
                    <a:rPr lang="zh-CN" altLang="en-US" sz="3600" b="1" dirty="0" smtClean="0">
                      <a:solidFill>
                        <a:schemeClr val="bg1"/>
                      </a:solidFill>
                      <a:effectLst>
                        <a:outerShdw blurRad="38100" dist="38100" dir="2700000" algn="tl">
                          <a:srgbClr val="C0C0C0"/>
                        </a:outerShdw>
                      </a:effectLst>
                    </a:rPr>
                    <a:t>编译器</a:t>
                  </a:r>
                  <a:endParaRPr lang="en-US" altLang="zh-CN" sz="3600" b="1" dirty="0">
                    <a:solidFill>
                      <a:schemeClr val="bg1"/>
                    </a:solidFill>
                    <a:effectLst>
                      <a:outerShdw blurRad="38100" dist="38100" dir="2700000" algn="tl">
                        <a:srgbClr val="C0C0C0"/>
                      </a:outerShdw>
                    </a:effectLst>
                  </a:endParaRPr>
                </a:p>
              </p:txBody>
            </p:sp>
            <p:sp>
              <p:nvSpPr>
                <p:cNvPr id="14" name="AutoShape 156"/>
                <p:cNvSpPr>
                  <a:spLocks noChangeArrowheads="1"/>
                </p:cNvSpPr>
                <p:nvPr/>
              </p:nvSpPr>
              <p:spPr bwMode="auto">
                <a:xfrm>
                  <a:off x="912" y="1536"/>
                  <a:ext cx="4128" cy="816"/>
                </a:xfrm>
                <a:prstGeom prst="hexagon">
                  <a:avLst>
                    <a:gd name="adj" fmla="val 126447"/>
                    <a:gd name="vf" fmla="val 115470"/>
                  </a:avLst>
                </a:prstGeom>
                <a:solidFill>
                  <a:srgbClr val="B50069"/>
                </a:solidFill>
                <a:ln>
                  <a:noFill/>
                </a:ln>
                <a:effectLst>
                  <a:outerShdw dist="107763" dir="2700000" algn="ctr" rotWithShape="0">
                    <a:schemeClr val="tx2">
                      <a:alpha val="50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15" name="Rectangle 157"/>
                <p:cNvSpPr>
                  <a:spLocks noChangeArrowheads="1"/>
                </p:cNvSpPr>
                <p:nvPr/>
              </p:nvSpPr>
              <p:spPr bwMode="auto">
                <a:xfrm>
                  <a:off x="2073" y="1731"/>
                  <a:ext cx="1759"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3600" b="1" dirty="0">
                      <a:solidFill>
                        <a:srgbClr val="FAFD00"/>
                      </a:solidFill>
                      <a:effectLst>
                        <a:outerShdw blurRad="38100" dist="38100" dir="2700000" algn="tl">
                          <a:srgbClr val="C0C0C0"/>
                        </a:outerShdw>
                      </a:effectLst>
                    </a:rPr>
                    <a:t>JAVA </a:t>
                  </a:r>
                  <a:r>
                    <a:rPr lang="zh-CN" altLang="en-US" sz="3600" b="1" dirty="0" smtClean="0">
                      <a:solidFill>
                        <a:srgbClr val="FAFD00"/>
                      </a:solidFill>
                      <a:effectLst>
                        <a:outerShdw blurRad="38100" dist="38100" dir="2700000" algn="tl">
                          <a:srgbClr val="C0C0C0"/>
                        </a:outerShdw>
                      </a:effectLst>
                    </a:rPr>
                    <a:t>字节码</a:t>
                  </a:r>
                  <a:endParaRPr lang="en-US" altLang="zh-CN" sz="3600" b="1" dirty="0">
                    <a:solidFill>
                      <a:srgbClr val="FAFD00"/>
                    </a:solidFill>
                    <a:effectLst>
                      <a:outerShdw blurRad="38100" dist="38100" dir="2700000" algn="tl">
                        <a:srgbClr val="C0C0C0"/>
                      </a:outerShdw>
                    </a:effectLst>
                  </a:endParaRPr>
                </a:p>
              </p:txBody>
            </p:sp>
            <p:grpSp>
              <p:nvGrpSpPr>
                <p:cNvPr id="16" name="Group 158"/>
                <p:cNvGrpSpPr>
                  <a:grpSpLocks/>
                </p:cNvGrpSpPr>
                <p:nvPr/>
              </p:nvGrpSpPr>
              <p:grpSpPr bwMode="auto">
                <a:xfrm>
                  <a:off x="3024" y="3168"/>
                  <a:ext cx="1117" cy="817"/>
                  <a:chOff x="3024" y="3168"/>
                  <a:chExt cx="1117" cy="817"/>
                </a:xfrm>
              </p:grpSpPr>
              <p:sp>
                <p:nvSpPr>
                  <p:cNvPr id="34" name="Freeform 159"/>
                  <p:cNvSpPr>
                    <a:spLocks/>
                  </p:cNvSpPr>
                  <p:nvPr/>
                </p:nvSpPr>
                <p:spPr bwMode="auto">
                  <a:xfrm>
                    <a:off x="3024" y="3797"/>
                    <a:ext cx="110" cy="61"/>
                  </a:xfrm>
                  <a:custGeom>
                    <a:avLst/>
                    <a:gdLst>
                      <a:gd name="T0" fmla="*/ 107 w 110"/>
                      <a:gd name="T1" fmla="*/ 0 h 61"/>
                      <a:gd name="T2" fmla="*/ 83 w 110"/>
                      <a:gd name="T3" fmla="*/ 0 h 61"/>
                      <a:gd name="T4" fmla="*/ 69 w 110"/>
                      <a:gd name="T5" fmla="*/ 1 h 61"/>
                      <a:gd name="T6" fmla="*/ 55 w 110"/>
                      <a:gd name="T7" fmla="*/ 3 h 61"/>
                      <a:gd name="T8" fmla="*/ 38 w 110"/>
                      <a:gd name="T9" fmla="*/ 6 h 61"/>
                      <a:gd name="T10" fmla="*/ 25 w 110"/>
                      <a:gd name="T11" fmla="*/ 9 h 61"/>
                      <a:gd name="T12" fmla="*/ 17 w 110"/>
                      <a:gd name="T13" fmla="*/ 12 h 61"/>
                      <a:gd name="T14" fmla="*/ 11 w 110"/>
                      <a:gd name="T15" fmla="*/ 15 h 61"/>
                      <a:gd name="T16" fmla="*/ 6 w 110"/>
                      <a:gd name="T17" fmla="*/ 19 h 61"/>
                      <a:gd name="T18" fmla="*/ 2 w 110"/>
                      <a:gd name="T19" fmla="*/ 23 h 61"/>
                      <a:gd name="T20" fmla="*/ 0 w 110"/>
                      <a:gd name="T21" fmla="*/ 27 h 61"/>
                      <a:gd name="T22" fmla="*/ 1 w 110"/>
                      <a:gd name="T23" fmla="*/ 32 h 61"/>
                      <a:gd name="T24" fmla="*/ 4 w 110"/>
                      <a:gd name="T25" fmla="*/ 36 h 61"/>
                      <a:gd name="T26" fmla="*/ 8 w 110"/>
                      <a:gd name="T27" fmla="*/ 38 h 61"/>
                      <a:gd name="T28" fmla="*/ 15 w 110"/>
                      <a:gd name="T29" fmla="*/ 39 h 61"/>
                      <a:gd name="T30" fmla="*/ 24 w 110"/>
                      <a:gd name="T31" fmla="*/ 39 h 61"/>
                      <a:gd name="T32" fmla="*/ 34 w 110"/>
                      <a:gd name="T33" fmla="*/ 38 h 61"/>
                      <a:gd name="T34" fmla="*/ 46 w 110"/>
                      <a:gd name="T35" fmla="*/ 38 h 61"/>
                      <a:gd name="T36" fmla="*/ 58 w 110"/>
                      <a:gd name="T37" fmla="*/ 38 h 61"/>
                      <a:gd name="T38" fmla="*/ 67 w 110"/>
                      <a:gd name="T39" fmla="*/ 39 h 61"/>
                      <a:gd name="T40" fmla="*/ 75 w 110"/>
                      <a:gd name="T41" fmla="*/ 41 h 61"/>
                      <a:gd name="T42" fmla="*/ 84 w 110"/>
                      <a:gd name="T43" fmla="*/ 45 h 61"/>
                      <a:gd name="T44" fmla="*/ 109 w 110"/>
                      <a:gd name="T45" fmla="*/ 60 h 61"/>
                      <a:gd name="T46" fmla="*/ 108 w 110"/>
                      <a:gd name="T47" fmla="*/ 60 h 61"/>
                      <a:gd name="T48" fmla="*/ 109 w 110"/>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61">
                        <a:moveTo>
                          <a:pt x="107" y="0"/>
                        </a:moveTo>
                        <a:lnTo>
                          <a:pt x="83" y="0"/>
                        </a:lnTo>
                        <a:lnTo>
                          <a:pt x="69" y="1"/>
                        </a:lnTo>
                        <a:lnTo>
                          <a:pt x="55" y="3"/>
                        </a:lnTo>
                        <a:lnTo>
                          <a:pt x="38" y="6"/>
                        </a:lnTo>
                        <a:lnTo>
                          <a:pt x="25" y="9"/>
                        </a:lnTo>
                        <a:lnTo>
                          <a:pt x="17" y="12"/>
                        </a:lnTo>
                        <a:lnTo>
                          <a:pt x="11" y="15"/>
                        </a:lnTo>
                        <a:lnTo>
                          <a:pt x="6" y="19"/>
                        </a:lnTo>
                        <a:lnTo>
                          <a:pt x="2" y="23"/>
                        </a:lnTo>
                        <a:lnTo>
                          <a:pt x="0" y="27"/>
                        </a:lnTo>
                        <a:lnTo>
                          <a:pt x="1" y="32"/>
                        </a:lnTo>
                        <a:lnTo>
                          <a:pt x="4" y="36"/>
                        </a:lnTo>
                        <a:lnTo>
                          <a:pt x="8" y="38"/>
                        </a:lnTo>
                        <a:lnTo>
                          <a:pt x="15" y="39"/>
                        </a:lnTo>
                        <a:lnTo>
                          <a:pt x="24" y="39"/>
                        </a:lnTo>
                        <a:lnTo>
                          <a:pt x="34" y="38"/>
                        </a:lnTo>
                        <a:lnTo>
                          <a:pt x="46" y="38"/>
                        </a:lnTo>
                        <a:lnTo>
                          <a:pt x="58" y="38"/>
                        </a:lnTo>
                        <a:lnTo>
                          <a:pt x="67" y="39"/>
                        </a:lnTo>
                        <a:lnTo>
                          <a:pt x="75" y="41"/>
                        </a:lnTo>
                        <a:lnTo>
                          <a:pt x="84" y="45"/>
                        </a:lnTo>
                        <a:lnTo>
                          <a:pt x="109" y="60"/>
                        </a:lnTo>
                        <a:lnTo>
                          <a:pt x="108" y="60"/>
                        </a:lnTo>
                        <a:lnTo>
                          <a:pt x="109" y="59"/>
                        </a:lnTo>
                      </a:path>
                    </a:pathLst>
                  </a:custGeom>
                  <a:noFill/>
                  <a:ln w="25400" cap="rnd" cmpd="sng">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 name="Group 160"/>
                  <p:cNvGrpSpPr>
                    <a:grpSpLocks/>
                  </p:cNvGrpSpPr>
                  <p:nvPr/>
                </p:nvGrpSpPr>
                <p:grpSpPr bwMode="auto">
                  <a:xfrm>
                    <a:off x="3118" y="3624"/>
                    <a:ext cx="869" cy="277"/>
                    <a:chOff x="3118" y="3624"/>
                    <a:chExt cx="869" cy="277"/>
                  </a:xfrm>
                </p:grpSpPr>
                <p:sp>
                  <p:nvSpPr>
                    <p:cNvPr id="173" name="Freeform 161"/>
                    <p:cNvSpPr>
                      <a:spLocks/>
                    </p:cNvSpPr>
                    <p:nvPr/>
                  </p:nvSpPr>
                  <p:spPr bwMode="auto">
                    <a:xfrm>
                      <a:off x="3124" y="3766"/>
                      <a:ext cx="863" cy="135"/>
                    </a:xfrm>
                    <a:custGeom>
                      <a:avLst/>
                      <a:gdLst>
                        <a:gd name="T0" fmla="*/ 0 w 863"/>
                        <a:gd name="T1" fmla="*/ 8 h 135"/>
                        <a:gd name="T2" fmla="*/ 0 w 863"/>
                        <a:gd name="T3" fmla="*/ 67 h 135"/>
                        <a:gd name="T4" fmla="*/ 700 w 863"/>
                        <a:gd name="T5" fmla="*/ 134 h 135"/>
                        <a:gd name="T6" fmla="*/ 862 w 863"/>
                        <a:gd name="T7" fmla="*/ 52 h 135"/>
                        <a:gd name="T8" fmla="*/ 862 w 863"/>
                        <a:gd name="T9" fmla="*/ 0 h 135"/>
                        <a:gd name="T10" fmla="*/ 694 w 863"/>
                        <a:gd name="T11" fmla="*/ 70 h 135"/>
                        <a:gd name="T12" fmla="*/ 0 w 863"/>
                        <a:gd name="T13" fmla="*/ 8 h 135"/>
                      </a:gdLst>
                      <a:ahLst/>
                      <a:cxnLst>
                        <a:cxn ang="0">
                          <a:pos x="T0" y="T1"/>
                        </a:cxn>
                        <a:cxn ang="0">
                          <a:pos x="T2" y="T3"/>
                        </a:cxn>
                        <a:cxn ang="0">
                          <a:pos x="T4" y="T5"/>
                        </a:cxn>
                        <a:cxn ang="0">
                          <a:pos x="T6" y="T7"/>
                        </a:cxn>
                        <a:cxn ang="0">
                          <a:pos x="T8" y="T9"/>
                        </a:cxn>
                        <a:cxn ang="0">
                          <a:pos x="T10" y="T11"/>
                        </a:cxn>
                        <a:cxn ang="0">
                          <a:pos x="T12" y="T13"/>
                        </a:cxn>
                      </a:cxnLst>
                      <a:rect l="0" t="0" r="r" b="b"/>
                      <a:pathLst>
                        <a:path w="863" h="135">
                          <a:moveTo>
                            <a:pt x="0" y="8"/>
                          </a:moveTo>
                          <a:lnTo>
                            <a:pt x="0" y="67"/>
                          </a:lnTo>
                          <a:lnTo>
                            <a:pt x="700" y="134"/>
                          </a:lnTo>
                          <a:lnTo>
                            <a:pt x="862" y="52"/>
                          </a:lnTo>
                          <a:lnTo>
                            <a:pt x="862" y="0"/>
                          </a:lnTo>
                          <a:lnTo>
                            <a:pt x="694" y="70"/>
                          </a:lnTo>
                          <a:lnTo>
                            <a:pt x="0" y="8"/>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162"/>
                    <p:cNvSpPr>
                      <a:spLocks/>
                    </p:cNvSpPr>
                    <p:nvPr/>
                  </p:nvSpPr>
                  <p:spPr bwMode="auto">
                    <a:xfrm>
                      <a:off x="3118" y="3624"/>
                      <a:ext cx="702" cy="211"/>
                    </a:xfrm>
                    <a:custGeom>
                      <a:avLst/>
                      <a:gdLst>
                        <a:gd name="T0" fmla="*/ 0 w 702"/>
                        <a:gd name="T1" fmla="*/ 0 h 211"/>
                        <a:gd name="T2" fmla="*/ 701 w 702"/>
                        <a:gd name="T3" fmla="*/ 46 h 211"/>
                        <a:gd name="T4" fmla="*/ 701 w 702"/>
                        <a:gd name="T5" fmla="*/ 210 h 211"/>
                        <a:gd name="T6" fmla="*/ 0 w 702"/>
                        <a:gd name="T7" fmla="*/ 147 h 211"/>
                        <a:gd name="T8" fmla="*/ 0 w 702"/>
                        <a:gd name="T9" fmla="*/ 0 h 211"/>
                      </a:gdLst>
                      <a:ahLst/>
                      <a:cxnLst>
                        <a:cxn ang="0">
                          <a:pos x="T0" y="T1"/>
                        </a:cxn>
                        <a:cxn ang="0">
                          <a:pos x="T2" y="T3"/>
                        </a:cxn>
                        <a:cxn ang="0">
                          <a:pos x="T4" y="T5"/>
                        </a:cxn>
                        <a:cxn ang="0">
                          <a:pos x="T6" y="T7"/>
                        </a:cxn>
                        <a:cxn ang="0">
                          <a:pos x="T8" y="T9"/>
                        </a:cxn>
                      </a:cxnLst>
                      <a:rect l="0" t="0" r="r" b="b"/>
                      <a:pathLst>
                        <a:path w="702" h="211">
                          <a:moveTo>
                            <a:pt x="0" y="0"/>
                          </a:moveTo>
                          <a:lnTo>
                            <a:pt x="701" y="46"/>
                          </a:lnTo>
                          <a:lnTo>
                            <a:pt x="701" y="210"/>
                          </a:lnTo>
                          <a:lnTo>
                            <a:pt x="0" y="147"/>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5" name="Group 163"/>
                    <p:cNvGrpSpPr>
                      <a:grpSpLocks/>
                    </p:cNvGrpSpPr>
                    <p:nvPr/>
                  </p:nvGrpSpPr>
                  <p:grpSpPr bwMode="auto">
                    <a:xfrm>
                      <a:off x="3120" y="3663"/>
                      <a:ext cx="708" cy="87"/>
                      <a:chOff x="3120" y="3663"/>
                      <a:chExt cx="708" cy="87"/>
                    </a:xfrm>
                  </p:grpSpPr>
                  <p:sp>
                    <p:nvSpPr>
                      <p:cNvPr id="176" name="Line 164"/>
                      <p:cNvSpPr>
                        <a:spLocks noChangeShapeType="1"/>
                      </p:cNvSpPr>
                      <p:nvPr/>
                    </p:nvSpPr>
                    <p:spPr bwMode="auto">
                      <a:xfrm>
                        <a:off x="3120" y="3663"/>
                        <a:ext cx="707" cy="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 name="Line 165"/>
                      <p:cNvSpPr>
                        <a:spLocks noChangeShapeType="1"/>
                      </p:cNvSpPr>
                      <p:nvPr/>
                    </p:nvSpPr>
                    <p:spPr bwMode="auto">
                      <a:xfrm>
                        <a:off x="3639" y="3704"/>
                        <a:ext cx="148" cy="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 name="Line 166"/>
                      <p:cNvSpPr>
                        <a:spLocks noChangeShapeType="1"/>
                      </p:cNvSpPr>
                      <p:nvPr/>
                    </p:nvSpPr>
                    <p:spPr bwMode="auto">
                      <a:xfrm>
                        <a:off x="3465" y="3691"/>
                        <a:ext cx="149" cy="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Line 167"/>
                      <p:cNvSpPr>
                        <a:spLocks noChangeShapeType="1"/>
                      </p:cNvSpPr>
                      <p:nvPr/>
                    </p:nvSpPr>
                    <p:spPr bwMode="auto">
                      <a:xfrm>
                        <a:off x="3120" y="3692"/>
                        <a:ext cx="708" cy="5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 name="Group 168"/>
                  <p:cNvGrpSpPr>
                    <a:grpSpLocks/>
                  </p:cNvGrpSpPr>
                  <p:nvPr/>
                </p:nvGrpSpPr>
                <p:grpSpPr bwMode="auto">
                  <a:xfrm>
                    <a:off x="3118" y="3594"/>
                    <a:ext cx="871" cy="71"/>
                    <a:chOff x="3118" y="3594"/>
                    <a:chExt cx="871" cy="71"/>
                  </a:xfrm>
                </p:grpSpPr>
                <p:sp>
                  <p:nvSpPr>
                    <p:cNvPr id="171" name="Freeform 169"/>
                    <p:cNvSpPr>
                      <a:spLocks/>
                    </p:cNvSpPr>
                    <p:nvPr/>
                  </p:nvSpPr>
                  <p:spPr bwMode="auto">
                    <a:xfrm>
                      <a:off x="3118" y="3594"/>
                      <a:ext cx="871" cy="71"/>
                    </a:xfrm>
                    <a:custGeom>
                      <a:avLst/>
                      <a:gdLst>
                        <a:gd name="T0" fmla="*/ 0 w 871"/>
                        <a:gd name="T1" fmla="*/ 27 h 71"/>
                        <a:gd name="T2" fmla="*/ 703 w 871"/>
                        <a:gd name="T3" fmla="*/ 70 h 71"/>
                        <a:gd name="T4" fmla="*/ 870 w 871"/>
                        <a:gd name="T5" fmla="*/ 29 h 71"/>
                        <a:gd name="T6" fmla="*/ 811 w 871"/>
                        <a:gd name="T7" fmla="*/ 24 h 71"/>
                        <a:gd name="T8" fmla="*/ 268 w 871"/>
                        <a:gd name="T9" fmla="*/ 0 h 71"/>
                        <a:gd name="T10" fmla="*/ 0 w 871"/>
                        <a:gd name="T11" fmla="*/ 27 h 71"/>
                      </a:gdLst>
                      <a:ahLst/>
                      <a:cxnLst>
                        <a:cxn ang="0">
                          <a:pos x="T0" y="T1"/>
                        </a:cxn>
                        <a:cxn ang="0">
                          <a:pos x="T2" y="T3"/>
                        </a:cxn>
                        <a:cxn ang="0">
                          <a:pos x="T4" y="T5"/>
                        </a:cxn>
                        <a:cxn ang="0">
                          <a:pos x="T6" y="T7"/>
                        </a:cxn>
                        <a:cxn ang="0">
                          <a:pos x="T8" y="T9"/>
                        </a:cxn>
                        <a:cxn ang="0">
                          <a:pos x="T10" y="T11"/>
                        </a:cxn>
                      </a:cxnLst>
                      <a:rect l="0" t="0" r="r" b="b"/>
                      <a:pathLst>
                        <a:path w="871" h="71">
                          <a:moveTo>
                            <a:pt x="0" y="27"/>
                          </a:moveTo>
                          <a:lnTo>
                            <a:pt x="703" y="70"/>
                          </a:lnTo>
                          <a:lnTo>
                            <a:pt x="870" y="29"/>
                          </a:lnTo>
                          <a:lnTo>
                            <a:pt x="811" y="24"/>
                          </a:lnTo>
                          <a:lnTo>
                            <a:pt x="268" y="0"/>
                          </a:lnTo>
                          <a:lnTo>
                            <a:pt x="0" y="27"/>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Freeform 170"/>
                    <p:cNvSpPr>
                      <a:spLocks/>
                    </p:cNvSpPr>
                    <p:nvPr/>
                  </p:nvSpPr>
                  <p:spPr bwMode="auto">
                    <a:xfrm>
                      <a:off x="3318" y="3610"/>
                      <a:ext cx="638" cy="44"/>
                    </a:xfrm>
                    <a:custGeom>
                      <a:avLst/>
                      <a:gdLst>
                        <a:gd name="T0" fmla="*/ 52 w 638"/>
                        <a:gd name="T1" fmla="*/ 0 h 44"/>
                        <a:gd name="T2" fmla="*/ 0 w 638"/>
                        <a:gd name="T3" fmla="*/ 16 h 44"/>
                        <a:gd name="T4" fmla="*/ 514 w 638"/>
                        <a:gd name="T5" fmla="*/ 43 h 44"/>
                        <a:gd name="T6" fmla="*/ 598 w 638"/>
                        <a:gd name="T7" fmla="*/ 24 h 44"/>
                        <a:gd name="T8" fmla="*/ 591 w 638"/>
                        <a:gd name="T9" fmla="*/ 21 h 44"/>
                        <a:gd name="T10" fmla="*/ 637 w 638"/>
                        <a:gd name="T11" fmla="*/ 11 h 44"/>
                        <a:gd name="T12" fmla="*/ 609 w 638"/>
                        <a:gd name="T13" fmla="*/ 9 h 44"/>
                        <a:gd name="T14" fmla="*/ 52 w 638"/>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44">
                          <a:moveTo>
                            <a:pt x="52" y="0"/>
                          </a:moveTo>
                          <a:lnTo>
                            <a:pt x="0" y="16"/>
                          </a:lnTo>
                          <a:lnTo>
                            <a:pt x="514" y="43"/>
                          </a:lnTo>
                          <a:lnTo>
                            <a:pt x="598" y="24"/>
                          </a:lnTo>
                          <a:lnTo>
                            <a:pt x="591" y="21"/>
                          </a:lnTo>
                          <a:lnTo>
                            <a:pt x="637" y="11"/>
                          </a:lnTo>
                          <a:lnTo>
                            <a:pt x="609" y="9"/>
                          </a:lnTo>
                          <a:lnTo>
                            <a:pt x="52" y="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171"/>
                  <p:cNvGrpSpPr>
                    <a:grpSpLocks/>
                  </p:cNvGrpSpPr>
                  <p:nvPr/>
                </p:nvGrpSpPr>
                <p:grpSpPr bwMode="auto">
                  <a:xfrm>
                    <a:off x="3834" y="3177"/>
                    <a:ext cx="159" cy="466"/>
                    <a:chOff x="3834" y="3177"/>
                    <a:chExt cx="159" cy="466"/>
                  </a:xfrm>
                </p:grpSpPr>
                <p:grpSp>
                  <p:nvGrpSpPr>
                    <p:cNvPr id="141" name="Group 172"/>
                    <p:cNvGrpSpPr>
                      <a:grpSpLocks/>
                    </p:cNvGrpSpPr>
                    <p:nvPr/>
                  </p:nvGrpSpPr>
                  <p:grpSpPr bwMode="auto">
                    <a:xfrm>
                      <a:off x="3896" y="3237"/>
                      <a:ext cx="97" cy="390"/>
                      <a:chOff x="3896" y="3237"/>
                      <a:chExt cx="97" cy="390"/>
                    </a:xfrm>
                  </p:grpSpPr>
                  <p:sp>
                    <p:nvSpPr>
                      <p:cNvPr id="145" name="Freeform 173"/>
                      <p:cNvSpPr>
                        <a:spLocks/>
                      </p:cNvSpPr>
                      <p:nvPr/>
                    </p:nvSpPr>
                    <p:spPr bwMode="auto">
                      <a:xfrm>
                        <a:off x="3896" y="3237"/>
                        <a:ext cx="91" cy="390"/>
                      </a:xfrm>
                      <a:custGeom>
                        <a:avLst/>
                        <a:gdLst>
                          <a:gd name="T0" fmla="*/ 8 w 91"/>
                          <a:gd name="T1" fmla="*/ 0 h 390"/>
                          <a:gd name="T2" fmla="*/ 90 w 91"/>
                          <a:gd name="T3" fmla="*/ 32 h 390"/>
                          <a:gd name="T4" fmla="*/ 83 w 91"/>
                          <a:gd name="T5" fmla="*/ 184 h 390"/>
                          <a:gd name="T6" fmla="*/ 74 w 91"/>
                          <a:gd name="T7" fmla="*/ 366 h 390"/>
                          <a:gd name="T8" fmla="*/ 0 w 91"/>
                          <a:gd name="T9" fmla="*/ 389 h 390"/>
                          <a:gd name="T10" fmla="*/ 8 w 91"/>
                          <a:gd name="T11" fmla="*/ 0 h 390"/>
                        </a:gdLst>
                        <a:ahLst/>
                        <a:cxnLst>
                          <a:cxn ang="0">
                            <a:pos x="T0" y="T1"/>
                          </a:cxn>
                          <a:cxn ang="0">
                            <a:pos x="T2" y="T3"/>
                          </a:cxn>
                          <a:cxn ang="0">
                            <a:pos x="T4" y="T5"/>
                          </a:cxn>
                          <a:cxn ang="0">
                            <a:pos x="T6" y="T7"/>
                          </a:cxn>
                          <a:cxn ang="0">
                            <a:pos x="T8" y="T9"/>
                          </a:cxn>
                          <a:cxn ang="0">
                            <a:pos x="T10" y="T11"/>
                          </a:cxn>
                        </a:cxnLst>
                        <a:rect l="0" t="0" r="r" b="b"/>
                        <a:pathLst>
                          <a:path w="91" h="390">
                            <a:moveTo>
                              <a:pt x="8" y="0"/>
                            </a:moveTo>
                            <a:lnTo>
                              <a:pt x="90" y="32"/>
                            </a:lnTo>
                            <a:lnTo>
                              <a:pt x="83" y="184"/>
                            </a:lnTo>
                            <a:lnTo>
                              <a:pt x="74" y="366"/>
                            </a:lnTo>
                            <a:lnTo>
                              <a:pt x="0" y="389"/>
                            </a:lnTo>
                            <a:lnTo>
                              <a:pt x="8" y="0"/>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6" name="Group 174"/>
                      <p:cNvGrpSpPr>
                        <a:grpSpLocks/>
                      </p:cNvGrpSpPr>
                      <p:nvPr/>
                    </p:nvGrpSpPr>
                    <p:grpSpPr bwMode="auto">
                      <a:xfrm>
                        <a:off x="3896" y="3254"/>
                        <a:ext cx="97" cy="333"/>
                        <a:chOff x="3896" y="3254"/>
                        <a:chExt cx="97" cy="333"/>
                      </a:xfrm>
                    </p:grpSpPr>
                    <p:grpSp>
                      <p:nvGrpSpPr>
                        <p:cNvPr id="147" name="Group 175"/>
                        <p:cNvGrpSpPr>
                          <a:grpSpLocks/>
                        </p:cNvGrpSpPr>
                        <p:nvPr/>
                      </p:nvGrpSpPr>
                      <p:grpSpPr bwMode="auto">
                        <a:xfrm>
                          <a:off x="3896" y="3254"/>
                          <a:ext cx="97" cy="333"/>
                          <a:chOff x="3896" y="3254"/>
                          <a:chExt cx="97" cy="333"/>
                        </a:xfrm>
                      </p:grpSpPr>
                      <p:grpSp>
                        <p:nvGrpSpPr>
                          <p:cNvPr id="149" name="Group 176"/>
                          <p:cNvGrpSpPr>
                            <a:grpSpLocks/>
                          </p:cNvGrpSpPr>
                          <p:nvPr/>
                        </p:nvGrpSpPr>
                        <p:grpSpPr bwMode="auto">
                          <a:xfrm>
                            <a:off x="3896" y="3254"/>
                            <a:ext cx="97" cy="200"/>
                            <a:chOff x="3896" y="3254"/>
                            <a:chExt cx="97" cy="200"/>
                          </a:xfrm>
                        </p:grpSpPr>
                        <p:grpSp>
                          <p:nvGrpSpPr>
                            <p:cNvPr id="159" name="Group 177"/>
                            <p:cNvGrpSpPr>
                              <a:grpSpLocks/>
                            </p:cNvGrpSpPr>
                            <p:nvPr/>
                          </p:nvGrpSpPr>
                          <p:grpSpPr bwMode="auto">
                            <a:xfrm>
                              <a:off x="3904" y="3254"/>
                              <a:ext cx="89" cy="107"/>
                              <a:chOff x="3904" y="3254"/>
                              <a:chExt cx="89" cy="107"/>
                            </a:xfrm>
                          </p:grpSpPr>
                          <p:sp>
                            <p:nvSpPr>
                              <p:cNvPr id="165" name="Line 178"/>
                              <p:cNvSpPr>
                                <a:spLocks noChangeShapeType="1"/>
                              </p:cNvSpPr>
                              <p:nvPr/>
                            </p:nvSpPr>
                            <p:spPr bwMode="auto">
                              <a:xfrm>
                                <a:off x="3907" y="3254"/>
                                <a:ext cx="86" cy="3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79"/>
                              <p:cNvSpPr>
                                <a:spLocks noChangeShapeType="1"/>
                              </p:cNvSpPr>
                              <p:nvPr/>
                            </p:nvSpPr>
                            <p:spPr bwMode="auto">
                              <a:xfrm>
                                <a:off x="3905" y="3271"/>
                                <a:ext cx="86" cy="29"/>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80"/>
                              <p:cNvSpPr>
                                <a:spLocks noChangeShapeType="1"/>
                              </p:cNvSpPr>
                              <p:nvPr/>
                            </p:nvSpPr>
                            <p:spPr bwMode="auto">
                              <a:xfrm>
                                <a:off x="3906" y="3289"/>
                                <a:ext cx="85" cy="2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81"/>
                              <p:cNvSpPr>
                                <a:spLocks noChangeShapeType="1"/>
                              </p:cNvSpPr>
                              <p:nvPr/>
                            </p:nvSpPr>
                            <p:spPr bwMode="auto">
                              <a:xfrm>
                                <a:off x="3905" y="3306"/>
                                <a:ext cx="86" cy="2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82"/>
                              <p:cNvSpPr>
                                <a:spLocks noChangeShapeType="1"/>
                              </p:cNvSpPr>
                              <p:nvPr/>
                            </p:nvSpPr>
                            <p:spPr bwMode="auto">
                              <a:xfrm>
                                <a:off x="3904" y="3323"/>
                                <a:ext cx="86" cy="2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Line 183"/>
                              <p:cNvSpPr>
                                <a:spLocks noChangeShapeType="1"/>
                              </p:cNvSpPr>
                              <p:nvPr/>
                            </p:nvSpPr>
                            <p:spPr bwMode="auto">
                              <a:xfrm>
                                <a:off x="3904" y="3340"/>
                                <a:ext cx="85" cy="2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0" name="Line 184"/>
                            <p:cNvSpPr>
                              <a:spLocks noChangeShapeType="1"/>
                            </p:cNvSpPr>
                            <p:nvPr/>
                          </p:nvSpPr>
                          <p:spPr bwMode="auto">
                            <a:xfrm>
                              <a:off x="3896" y="3375"/>
                              <a:ext cx="90" cy="1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85"/>
                            <p:cNvSpPr>
                              <a:spLocks noChangeShapeType="1"/>
                            </p:cNvSpPr>
                            <p:nvPr/>
                          </p:nvSpPr>
                          <p:spPr bwMode="auto">
                            <a:xfrm>
                              <a:off x="3897" y="3392"/>
                              <a:ext cx="88" cy="1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86"/>
                            <p:cNvSpPr>
                              <a:spLocks noChangeShapeType="1"/>
                            </p:cNvSpPr>
                            <p:nvPr/>
                          </p:nvSpPr>
                          <p:spPr bwMode="auto">
                            <a:xfrm>
                              <a:off x="3896" y="3410"/>
                              <a:ext cx="88" cy="1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87"/>
                            <p:cNvSpPr>
                              <a:spLocks noChangeShapeType="1"/>
                            </p:cNvSpPr>
                            <p:nvPr/>
                          </p:nvSpPr>
                          <p:spPr bwMode="auto">
                            <a:xfrm>
                              <a:off x="3897" y="3428"/>
                              <a:ext cx="87" cy="1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88"/>
                            <p:cNvSpPr>
                              <a:spLocks noChangeShapeType="1"/>
                            </p:cNvSpPr>
                            <p:nvPr/>
                          </p:nvSpPr>
                          <p:spPr bwMode="auto">
                            <a:xfrm>
                              <a:off x="3898" y="3446"/>
                              <a:ext cx="86" cy="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0" name="Group 189"/>
                          <p:cNvGrpSpPr>
                            <a:grpSpLocks/>
                          </p:cNvGrpSpPr>
                          <p:nvPr/>
                        </p:nvGrpSpPr>
                        <p:grpSpPr bwMode="auto">
                          <a:xfrm>
                            <a:off x="3897" y="3464"/>
                            <a:ext cx="85" cy="123"/>
                            <a:chOff x="3897" y="3464"/>
                            <a:chExt cx="85" cy="123"/>
                          </a:xfrm>
                        </p:grpSpPr>
                        <p:sp>
                          <p:nvSpPr>
                            <p:cNvPr id="151" name="Line 190"/>
                            <p:cNvSpPr>
                              <a:spLocks noChangeShapeType="1"/>
                            </p:cNvSpPr>
                            <p:nvPr/>
                          </p:nvSpPr>
                          <p:spPr bwMode="auto">
                            <a:xfrm>
                              <a:off x="3898" y="3464"/>
                              <a:ext cx="84"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191"/>
                            <p:cNvSpPr>
                              <a:spLocks noChangeShapeType="1"/>
                            </p:cNvSpPr>
                            <p:nvPr/>
                          </p:nvSpPr>
                          <p:spPr bwMode="auto">
                            <a:xfrm>
                              <a:off x="3899" y="3481"/>
                              <a:ext cx="82"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92"/>
                            <p:cNvSpPr>
                              <a:spLocks noChangeShapeType="1"/>
                            </p:cNvSpPr>
                            <p:nvPr/>
                          </p:nvSpPr>
                          <p:spPr bwMode="auto">
                            <a:xfrm>
                              <a:off x="3898" y="3500"/>
                              <a:ext cx="82"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93"/>
                            <p:cNvSpPr>
                              <a:spLocks noChangeShapeType="1"/>
                            </p:cNvSpPr>
                            <p:nvPr/>
                          </p:nvSpPr>
                          <p:spPr bwMode="auto">
                            <a:xfrm flipV="1">
                              <a:off x="3898" y="3515"/>
                              <a:ext cx="82" cy="2"/>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94"/>
                            <p:cNvSpPr>
                              <a:spLocks noChangeShapeType="1"/>
                            </p:cNvSpPr>
                            <p:nvPr/>
                          </p:nvSpPr>
                          <p:spPr bwMode="auto">
                            <a:xfrm flipV="1">
                              <a:off x="3898" y="3531"/>
                              <a:ext cx="80"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95"/>
                            <p:cNvSpPr>
                              <a:spLocks noChangeShapeType="1"/>
                            </p:cNvSpPr>
                            <p:nvPr/>
                          </p:nvSpPr>
                          <p:spPr bwMode="auto">
                            <a:xfrm flipV="1">
                              <a:off x="3898" y="3547"/>
                              <a:ext cx="80"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96"/>
                            <p:cNvSpPr>
                              <a:spLocks noChangeShapeType="1"/>
                            </p:cNvSpPr>
                            <p:nvPr/>
                          </p:nvSpPr>
                          <p:spPr bwMode="auto">
                            <a:xfrm flipV="1">
                              <a:off x="3897" y="3561"/>
                              <a:ext cx="81" cy="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197"/>
                            <p:cNvSpPr>
                              <a:spLocks noChangeShapeType="1"/>
                            </p:cNvSpPr>
                            <p:nvPr/>
                          </p:nvSpPr>
                          <p:spPr bwMode="auto">
                            <a:xfrm flipV="1">
                              <a:off x="3898" y="3577"/>
                              <a:ext cx="78" cy="1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8" name="Line 198"/>
                        <p:cNvSpPr>
                          <a:spLocks noChangeShapeType="1"/>
                        </p:cNvSpPr>
                        <p:nvPr/>
                      </p:nvSpPr>
                      <p:spPr bwMode="auto">
                        <a:xfrm>
                          <a:off x="3902" y="3358"/>
                          <a:ext cx="85" cy="1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42" name="Group 199"/>
                    <p:cNvGrpSpPr>
                      <a:grpSpLocks/>
                    </p:cNvGrpSpPr>
                    <p:nvPr/>
                  </p:nvGrpSpPr>
                  <p:grpSpPr bwMode="auto">
                    <a:xfrm>
                      <a:off x="3834" y="3177"/>
                      <a:ext cx="79" cy="466"/>
                      <a:chOff x="3834" y="3177"/>
                      <a:chExt cx="79" cy="466"/>
                    </a:xfrm>
                  </p:grpSpPr>
                  <p:sp>
                    <p:nvSpPr>
                      <p:cNvPr id="143" name="Freeform 200"/>
                      <p:cNvSpPr>
                        <a:spLocks/>
                      </p:cNvSpPr>
                      <p:nvPr/>
                    </p:nvSpPr>
                    <p:spPr bwMode="auto">
                      <a:xfrm>
                        <a:off x="3834" y="3177"/>
                        <a:ext cx="79" cy="466"/>
                      </a:xfrm>
                      <a:custGeom>
                        <a:avLst/>
                        <a:gdLst>
                          <a:gd name="T0" fmla="*/ 18 w 79"/>
                          <a:gd name="T1" fmla="*/ 0 h 466"/>
                          <a:gd name="T2" fmla="*/ 73 w 79"/>
                          <a:gd name="T3" fmla="*/ 23 h 466"/>
                          <a:gd name="T4" fmla="*/ 78 w 79"/>
                          <a:gd name="T5" fmla="*/ 29 h 466"/>
                          <a:gd name="T6" fmla="*/ 61 w 79"/>
                          <a:gd name="T7" fmla="*/ 446 h 466"/>
                          <a:gd name="T8" fmla="*/ 54 w 79"/>
                          <a:gd name="T9" fmla="*/ 452 h 466"/>
                          <a:gd name="T10" fmla="*/ 0 w 79"/>
                          <a:gd name="T11" fmla="*/ 465 h 466"/>
                          <a:gd name="T12" fmla="*/ 6 w 79"/>
                          <a:gd name="T13" fmla="*/ 458 h 466"/>
                          <a:gd name="T14" fmla="*/ 7 w 79"/>
                          <a:gd name="T15" fmla="*/ 452 h 466"/>
                          <a:gd name="T16" fmla="*/ 18 w 79"/>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66">
                            <a:moveTo>
                              <a:pt x="18" y="0"/>
                            </a:moveTo>
                            <a:lnTo>
                              <a:pt x="73" y="23"/>
                            </a:lnTo>
                            <a:lnTo>
                              <a:pt x="78" y="29"/>
                            </a:lnTo>
                            <a:lnTo>
                              <a:pt x="61" y="446"/>
                            </a:lnTo>
                            <a:lnTo>
                              <a:pt x="54" y="452"/>
                            </a:lnTo>
                            <a:lnTo>
                              <a:pt x="0" y="465"/>
                            </a:lnTo>
                            <a:lnTo>
                              <a:pt x="6" y="458"/>
                            </a:lnTo>
                            <a:lnTo>
                              <a:pt x="7" y="452"/>
                            </a:lnTo>
                            <a:lnTo>
                              <a:pt x="18"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Arc 201"/>
                      <p:cNvSpPr>
                        <a:spLocks/>
                      </p:cNvSpPr>
                      <p:nvPr/>
                    </p:nvSpPr>
                    <p:spPr bwMode="auto">
                      <a:xfrm>
                        <a:off x="3909" y="3201"/>
                        <a:ext cx="4" cy="6"/>
                      </a:xfrm>
                      <a:custGeom>
                        <a:avLst/>
                        <a:gdLst>
                          <a:gd name="G0" fmla="+- 0 0 0"/>
                          <a:gd name="G1" fmla="+- 21600 0 0"/>
                          <a:gd name="G2" fmla="+- 21600 0 0"/>
                          <a:gd name="T0" fmla="*/ 0 w 21252"/>
                          <a:gd name="T1" fmla="*/ 0 h 21600"/>
                          <a:gd name="T2" fmla="*/ 21252 w 21252"/>
                          <a:gd name="T3" fmla="*/ 17736 h 21600"/>
                          <a:gd name="T4" fmla="*/ 0 w 21252"/>
                          <a:gd name="T5" fmla="*/ 21600 h 21600"/>
                        </a:gdLst>
                        <a:ahLst/>
                        <a:cxnLst>
                          <a:cxn ang="0">
                            <a:pos x="T0" y="T1"/>
                          </a:cxn>
                          <a:cxn ang="0">
                            <a:pos x="T2" y="T3"/>
                          </a:cxn>
                          <a:cxn ang="0">
                            <a:pos x="T4" y="T5"/>
                          </a:cxn>
                        </a:cxnLst>
                        <a:rect l="0" t="0" r="r" b="b"/>
                        <a:pathLst>
                          <a:path w="21252" h="21600" fill="none" extrusionOk="0">
                            <a:moveTo>
                              <a:pt x="0" y="0"/>
                            </a:moveTo>
                            <a:cubicBezTo>
                              <a:pt x="10438" y="0"/>
                              <a:pt x="19384" y="7465"/>
                              <a:pt x="21251" y="17736"/>
                            </a:cubicBezTo>
                          </a:path>
                          <a:path w="21252" h="21600" stroke="0" extrusionOk="0">
                            <a:moveTo>
                              <a:pt x="0" y="0"/>
                            </a:moveTo>
                            <a:cubicBezTo>
                              <a:pt x="10438" y="0"/>
                              <a:pt x="19384" y="7465"/>
                              <a:pt x="21251" y="17736"/>
                            </a:cubicBezTo>
                            <a:lnTo>
                              <a:pt x="0" y="21600"/>
                            </a:lnTo>
                            <a:close/>
                          </a:path>
                        </a:pathLst>
                      </a:custGeom>
                      <a:solidFill>
                        <a:srgbClr val="BFBFB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8" name="Group 202"/>
                  <p:cNvGrpSpPr>
                    <a:grpSpLocks/>
                  </p:cNvGrpSpPr>
                  <p:nvPr/>
                </p:nvGrpSpPr>
                <p:grpSpPr bwMode="auto">
                  <a:xfrm>
                    <a:off x="3867" y="3889"/>
                    <a:ext cx="274" cy="96"/>
                    <a:chOff x="3867" y="3889"/>
                    <a:chExt cx="274" cy="96"/>
                  </a:xfrm>
                </p:grpSpPr>
                <p:sp>
                  <p:nvSpPr>
                    <p:cNvPr id="130" name="Freeform 203"/>
                    <p:cNvSpPr>
                      <a:spLocks/>
                    </p:cNvSpPr>
                    <p:nvPr/>
                  </p:nvSpPr>
                  <p:spPr bwMode="auto">
                    <a:xfrm>
                      <a:off x="3867" y="3889"/>
                      <a:ext cx="274" cy="68"/>
                    </a:xfrm>
                    <a:custGeom>
                      <a:avLst/>
                      <a:gdLst>
                        <a:gd name="T0" fmla="*/ 0 w 274"/>
                        <a:gd name="T1" fmla="*/ 0 h 68"/>
                        <a:gd name="T2" fmla="*/ 50 w 274"/>
                        <a:gd name="T3" fmla="*/ 3 h 68"/>
                        <a:gd name="T4" fmla="*/ 89 w 274"/>
                        <a:gd name="T5" fmla="*/ 5 h 68"/>
                        <a:gd name="T6" fmla="*/ 122 w 274"/>
                        <a:gd name="T7" fmla="*/ 9 h 68"/>
                        <a:gd name="T8" fmla="*/ 156 w 274"/>
                        <a:gd name="T9" fmla="*/ 12 h 68"/>
                        <a:gd name="T10" fmla="*/ 179 w 274"/>
                        <a:gd name="T11" fmla="*/ 15 h 68"/>
                        <a:gd name="T12" fmla="*/ 209 w 274"/>
                        <a:gd name="T13" fmla="*/ 20 h 68"/>
                        <a:gd name="T14" fmla="*/ 225 w 274"/>
                        <a:gd name="T15" fmla="*/ 23 h 68"/>
                        <a:gd name="T16" fmla="*/ 237 w 274"/>
                        <a:gd name="T17" fmla="*/ 26 h 68"/>
                        <a:gd name="T18" fmla="*/ 244 w 274"/>
                        <a:gd name="T19" fmla="*/ 27 h 68"/>
                        <a:gd name="T20" fmla="*/ 249 w 274"/>
                        <a:gd name="T21" fmla="*/ 29 h 68"/>
                        <a:gd name="T22" fmla="*/ 256 w 274"/>
                        <a:gd name="T23" fmla="*/ 31 h 68"/>
                        <a:gd name="T24" fmla="*/ 263 w 274"/>
                        <a:gd name="T25" fmla="*/ 33 h 68"/>
                        <a:gd name="T26" fmla="*/ 269 w 274"/>
                        <a:gd name="T27" fmla="*/ 36 h 68"/>
                        <a:gd name="T28" fmla="*/ 272 w 274"/>
                        <a:gd name="T29" fmla="*/ 40 h 68"/>
                        <a:gd name="T30" fmla="*/ 273 w 274"/>
                        <a:gd name="T31" fmla="*/ 43 h 68"/>
                        <a:gd name="T32" fmla="*/ 271 w 274"/>
                        <a:gd name="T33" fmla="*/ 47 h 68"/>
                        <a:gd name="T34" fmla="*/ 269 w 274"/>
                        <a:gd name="T35" fmla="*/ 52 h 68"/>
                        <a:gd name="T36" fmla="*/ 266 w 274"/>
                        <a:gd name="T37" fmla="*/ 56 h 68"/>
                        <a:gd name="T38" fmla="*/ 261 w 274"/>
                        <a:gd name="T39" fmla="*/ 58 h 68"/>
                        <a:gd name="T40" fmla="*/ 255 w 274"/>
                        <a:gd name="T41" fmla="*/ 62 h 68"/>
                        <a:gd name="T42" fmla="*/ 249 w 274"/>
                        <a:gd name="T43" fmla="*/ 65 h 68"/>
                        <a:gd name="T44" fmla="*/ 242 w 274"/>
                        <a:gd name="T45" fmla="*/ 66 h 68"/>
                        <a:gd name="T46" fmla="*/ 233 w 274"/>
                        <a:gd name="T47" fmla="*/ 67 h 68"/>
                        <a:gd name="T48" fmla="*/ 224 w 274"/>
                        <a:gd name="T49" fmla="*/ 67 h 68"/>
                        <a:gd name="T50" fmla="*/ 214 w 274"/>
                        <a:gd name="T51" fmla="*/ 67 h 68"/>
                        <a:gd name="T52" fmla="*/ 198 w 274"/>
                        <a:gd name="T5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68">
                          <a:moveTo>
                            <a:pt x="0" y="0"/>
                          </a:moveTo>
                          <a:lnTo>
                            <a:pt x="50" y="3"/>
                          </a:lnTo>
                          <a:lnTo>
                            <a:pt x="89" y="5"/>
                          </a:lnTo>
                          <a:lnTo>
                            <a:pt x="122" y="9"/>
                          </a:lnTo>
                          <a:lnTo>
                            <a:pt x="156" y="12"/>
                          </a:lnTo>
                          <a:lnTo>
                            <a:pt x="179" y="15"/>
                          </a:lnTo>
                          <a:lnTo>
                            <a:pt x="209" y="20"/>
                          </a:lnTo>
                          <a:lnTo>
                            <a:pt x="225" y="23"/>
                          </a:lnTo>
                          <a:lnTo>
                            <a:pt x="237" y="26"/>
                          </a:lnTo>
                          <a:lnTo>
                            <a:pt x="244" y="27"/>
                          </a:lnTo>
                          <a:lnTo>
                            <a:pt x="249" y="29"/>
                          </a:lnTo>
                          <a:lnTo>
                            <a:pt x="256" y="31"/>
                          </a:lnTo>
                          <a:lnTo>
                            <a:pt x="263" y="33"/>
                          </a:lnTo>
                          <a:lnTo>
                            <a:pt x="269" y="36"/>
                          </a:lnTo>
                          <a:lnTo>
                            <a:pt x="272" y="40"/>
                          </a:lnTo>
                          <a:lnTo>
                            <a:pt x="273" y="43"/>
                          </a:lnTo>
                          <a:lnTo>
                            <a:pt x="271" y="47"/>
                          </a:lnTo>
                          <a:lnTo>
                            <a:pt x="269" y="52"/>
                          </a:lnTo>
                          <a:lnTo>
                            <a:pt x="266" y="56"/>
                          </a:lnTo>
                          <a:lnTo>
                            <a:pt x="261" y="58"/>
                          </a:lnTo>
                          <a:lnTo>
                            <a:pt x="255" y="62"/>
                          </a:lnTo>
                          <a:lnTo>
                            <a:pt x="249" y="65"/>
                          </a:lnTo>
                          <a:lnTo>
                            <a:pt x="242" y="66"/>
                          </a:lnTo>
                          <a:lnTo>
                            <a:pt x="233" y="67"/>
                          </a:lnTo>
                          <a:lnTo>
                            <a:pt x="224" y="67"/>
                          </a:lnTo>
                          <a:lnTo>
                            <a:pt x="214" y="67"/>
                          </a:lnTo>
                          <a:lnTo>
                            <a:pt x="198" y="64"/>
                          </a:lnTo>
                        </a:path>
                      </a:pathLst>
                    </a:custGeom>
                    <a:noFill/>
                    <a:ln w="12700" cap="rnd" cmpd="sng">
                      <a:solidFill>
                        <a:srgbClr val="C0C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1" name="Group 204"/>
                    <p:cNvGrpSpPr>
                      <a:grpSpLocks/>
                    </p:cNvGrpSpPr>
                    <p:nvPr/>
                  </p:nvGrpSpPr>
                  <p:grpSpPr bwMode="auto">
                    <a:xfrm>
                      <a:off x="3878" y="3922"/>
                      <a:ext cx="191" cy="63"/>
                      <a:chOff x="3878" y="3922"/>
                      <a:chExt cx="191" cy="63"/>
                    </a:xfrm>
                  </p:grpSpPr>
                  <p:grpSp>
                    <p:nvGrpSpPr>
                      <p:cNvPr id="132" name="Group 205"/>
                      <p:cNvGrpSpPr>
                        <a:grpSpLocks/>
                      </p:cNvGrpSpPr>
                      <p:nvPr/>
                    </p:nvGrpSpPr>
                    <p:grpSpPr bwMode="auto">
                      <a:xfrm>
                        <a:off x="3878" y="3922"/>
                        <a:ext cx="185" cy="63"/>
                        <a:chOff x="3878" y="3922"/>
                        <a:chExt cx="185" cy="63"/>
                      </a:xfrm>
                    </p:grpSpPr>
                    <p:sp>
                      <p:nvSpPr>
                        <p:cNvPr id="137" name="Freeform 206"/>
                        <p:cNvSpPr>
                          <a:spLocks/>
                        </p:cNvSpPr>
                        <p:nvPr/>
                      </p:nvSpPr>
                      <p:spPr bwMode="auto">
                        <a:xfrm>
                          <a:off x="3878" y="3922"/>
                          <a:ext cx="112" cy="38"/>
                        </a:xfrm>
                        <a:custGeom>
                          <a:avLst/>
                          <a:gdLst>
                            <a:gd name="T0" fmla="*/ 0 w 112"/>
                            <a:gd name="T1" fmla="*/ 23 h 38"/>
                            <a:gd name="T2" fmla="*/ 29 w 112"/>
                            <a:gd name="T3" fmla="*/ 0 h 38"/>
                            <a:gd name="T4" fmla="*/ 111 w 112"/>
                            <a:gd name="T5" fmla="*/ 13 h 38"/>
                            <a:gd name="T6" fmla="*/ 79 w 112"/>
                            <a:gd name="T7" fmla="*/ 37 h 38"/>
                            <a:gd name="T8" fmla="*/ 0 w 112"/>
                            <a:gd name="T9" fmla="*/ 23 h 38"/>
                          </a:gdLst>
                          <a:ahLst/>
                          <a:cxnLst>
                            <a:cxn ang="0">
                              <a:pos x="T0" y="T1"/>
                            </a:cxn>
                            <a:cxn ang="0">
                              <a:pos x="T2" y="T3"/>
                            </a:cxn>
                            <a:cxn ang="0">
                              <a:pos x="T4" y="T5"/>
                            </a:cxn>
                            <a:cxn ang="0">
                              <a:pos x="T6" y="T7"/>
                            </a:cxn>
                            <a:cxn ang="0">
                              <a:pos x="T8" y="T9"/>
                            </a:cxn>
                          </a:cxnLst>
                          <a:rect l="0" t="0" r="r" b="b"/>
                          <a:pathLst>
                            <a:path w="112" h="38">
                              <a:moveTo>
                                <a:pt x="0" y="23"/>
                              </a:moveTo>
                              <a:lnTo>
                                <a:pt x="29" y="0"/>
                              </a:lnTo>
                              <a:lnTo>
                                <a:pt x="111" y="13"/>
                              </a:lnTo>
                              <a:lnTo>
                                <a:pt x="79" y="37"/>
                              </a:lnTo>
                              <a:lnTo>
                                <a:pt x="0" y="23"/>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207"/>
                        <p:cNvSpPr>
                          <a:spLocks/>
                        </p:cNvSpPr>
                        <p:nvPr/>
                      </p:nvSpPr>
                      <p:spPr bwMode="auto">
                        <a:xfrm>
                          <a:off x="3878" y="3950"/>
                          <a:ext cx="78" cy="35"/>
                        </a:xfrm>
                        <a:custGeom>
                          <a:avLst/>
                          <a:gdLst>
                            <a:gd name="T0" fmla="*/ 0 w 78"/>
                            <a:gd name="T1" fmla="*/ 0 h 35"/>
                            <a:gd name="T2" fmla="*/ 0 w 78"/>
                            <a:gd name="T3" fmla="*/ 19 h 35"/>
                            <a:gd name="T4" fmla="*/ 1 w 78"/>
                            <a:gd name="T5" fmla="*/ 19 h 35"/>
                            <a:gd name="T6" fmla="*/ 77 w 78"/>
                            <a:gd name="T7" fmla="*/ 34 h 35"/>
                            <a:gd name="T8" fmla="*/ 77 w 78"/>
                            <a:gd name="T9" fmla="*/ 14 h 35"/>
                            <a:gd name="T10" fmla="*/ 0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0" y="0"/>
                              </a:moveTo>
                              <a:lnTo>
                                <a:pt x="0" y="19"/>
                              </a:lnTo>
                              <a:lnTo>
                                <a:pt x="1" y="19"/>
                              </a:lnTo>
                              <a:lnTo>
                                <a:pt x="77" y="34"/>
                              </a:lnTo>
                              <a:lnTo>
                                <a:pt x="77" y="14"/>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208"/>
                        <p:cNvSpPr>
                          <a:spLocks/>
                        </p:cNvSpPr>
                        <p:nvPr/>
                      </p:nvSpPr>
                      <p:spPr bwMode="auto">
                        <a:xfrm>
                          <a:off x="3963" y="3938"/>
                          <a:ext cx="100" cy="47"/>
                        </a:xfrm>
                        <a:custGeom>
                          <a:avLst/>
                          <a:gdLst>
                            <a:gd name="T0" fmla="*/ 0 w 100"/>
                            <a:gd name="T1" fmla="*/ 25 h 47"/>
                            <a:gd name="T2" fmla="*/ 32 w 100"/>
                            <a:gd name="T3" fmla="*/ 0 h 47"/>
                            <a:gd name="T4" fmla="*/ 99 w 100"/>
                            <a:gd name="T5" fmla="*/ 6 h 47"/>
                            <a:gd name="T6" fmla="*/ 99 w 100"/>
                            <a:gd name="T7" fmla="*/ 26 h 47"/>
                            <a:gd name="T8" fmla="*/ 0 w 100"/>
                            <a:gd name="T9" fmla="*/ 46 h 47"/>
                            <a:gd name="T10" fmla="*/ 0 w 100"/>
                            <a:gd name="T11" fmla="*/ 25 h 47"/>
                          </a:gdLst>
                          <a:ahLst/>
                          <a:cxnLst>
                            <a:cxn ang="0">
                              <a:pos x="T0" y="T1"/>
                            </a:cxn>
                            <a:cxn ang="0">
                              <a:pos x="T2" y="T3"/>
                            </a:cxn>
                            <a:cxn ang="0">
                              <a:pos x="T4" y="T5"/>
                            </a:cxn>
                            <a:cxn ang="0">
                              <a:pos x="T6" y="T7"/>
                            </a:cxn>
                            <a:cxn ang="0">
                              <a:pos x="T8" y="T9"/>
                            </a:cxn>
                            <a:cxn ang="0">
                              <a:pos x="T10" y="T11"/>
                            </a:cxn>
                          </a:cxnLst>
                          <a:rect l="0" t="0" r="r" b="b"/>
                          <a:pathLst>
                            <a:path w="100" h="47">
                              <a:moveTo>
                                <a:pt x="0" y="25"/>
                              </a:moveTo>
                              <a:lnTo>
                                <a:pt x="32" y="0"/>
                              </a:lnTo>
                              <a:lnTo>
                                <a:pt x="99" y="6"/>
                              </a:lnTo>
                              <a:lnTo>
                                <a:pt x="99" y="26"/>
                              </a:lnTo>
                              <a:lnTo>
                                <a:pt x="0" y="46"/>
                              </a:lnTo>
                              <a:lnTo>
                                <a:pt x="0" y="25"/>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209"/>
                        <p:cNvSpPr>
                          <a:spLocks/>
                        </p:cNvSpPr>
                        <p:nvPr/>
                      </p:nvSpPr>
                      <p:spPr bwMode="auto">
                        <a:xfrm>
                          <a:off x="3910" y="3922"/>
                          <a:ext cx="153" cy="17"/>
                        </a:xfrm>
                        <a:custGeom>
                          <a:avLst/>
                          <a:gdLst>
                            <a:gd name="T0" fmla="*/ 0 w 153"/>
                            <a:gd name="T1" fmla="*/ 0 h 17"/>
                            <a:gd name="T2" fmla="*/ 76 w 153"/>
                            <a:gd name="T3" fmla="*/ 4 h 17"/>
                            <a:gd name="T4" fmla="*/ 152 w 153"/>
                            <a:gd name="T5" fmla="*/ 16 h 17"/>
                            <a:gd name="T6" fmla="*/ 83 w 153"/>
                            <a:gd name="T7" fmla="*/ 11 h 17"/>
                            <a:gd name="T8" fmla="*/ 0 w 153"/>
                            <a:gd name="T9" fmla="*/ 0 h 17"/>
                          </a:gdLst>
                          <a:ahLst/>
                          <a:cxnLst>
                            <a:cxn ang="0">
                              <a:pos x="T0" y="T1"/>
                            </a:cxn>
                            <a:cxn ang="0">
                              <a:pos x="T2" y="T3"/>
                            </a:cxn>
                            <a:cxn ang="0">
                              <a:pos x="T4" y="T5"/>
                            </a:cxn>
                            <a:cxn ang="0">
                              <a:pos x="T6" y="T7"/>
                            </a:cxn>
                            <a:cxn ang="0">
                              <a:pos x="T8" y="T9"/>
                            </a:cxn>
                          </a:cxnLst>
                          <a:rect l="0" t="0" r="r" b="b"/>
                          <a:pathLst>
                            <a:path w="153" h="17">
                              <a:moveTo>
                                <a:pt x="0" y="0"/>
                              </a:moveTo>
                              <a:lnTo>
                                <a:pt x="76" y="4"/>
                              </a:lnTo>
                              <a:lnTo>
                                <a:pt x="152" y="16"/>
                              </a:lnTo>
                              <a:lnTo>
                                <a:pt x="83" y="11"/>
                              </a:lnTo>
                              <a:lnTo>
                                <a:pt x="0" y="0"/>
                              </a:lnTo>
                            </a:path>
                          </a:pathLst>
                        </a:custGeom>
                        <a:solidFill>
                          <a:srgbClr val="7F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 name="Group 210"/>
                      <p:cNvGrpSpPr>
                        <a:grpSpLocks/>
                      </p:cNvGrpSpPr>
                      <p:nvPr/>
                    </p:nvGrpSpPr>
                    <p:grpSpPr bwMode="auto">
                      <a:xfrm>
                        <a:off x="3879" y="3943"/>
                        <a:ext cx="190" cy="30"/>
                        <a:chOff x="3879" y="3943"/>
                        <a:chExt cx="190" cy="30"/>
                      </a:xfrm>
                    </p:grpSpPr>
                    <p:sp>
                      <p:nvSpPr>
                        <p:cNvPr id="134" name="Line 211"/>
                        <p:cNvSpPr>
                          <a:spLocks noChangeShapeType="1"/>
                        </p:cNvSpPr>
                        <p:nvPr/>
                      </p:nvSpPr>
                      <p:spPr bwMode="auto">
                        <a:xfrm>
                          <a:off x="3879" y="3955"/>
                          <a:ext cx="84" cy="1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212"/>
                        <p:cNvSpPr>
                          <a:spLocks noChangeShapeType="1"/>
                        </p:cNvSpPr>
                        <p:nvPr/>
                      </p:nvSpPr>
                      <p:spPr bwMode="auto">
                        <a:xfrm flipV="1">
                          <a:off x="3964" y="3943"/>
                          <a:ext cx="35" cy="3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213"/>
                        <p:cNvSpPr>
                          <a:spLocks noChangeShapeType="1"/>
                        </p:cNvSpPr>
                        <p:nvPr/>
                      </p:nvSpPr>
                      <p:spPr bwMode="auto">
                        <a:xfrm>
                          <a:off x="3999" y="3943"/>
                          <a:ext cx="70" cy="6"/>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9" name="Freeform 214"/>
                  <p:cNvSpPr>
                    <a:spLocks/>
                  </p:cNvSpPr>
                  <p:nvPr/>
                </p:nvSpPr>
                <p:spPr bwMode="auto">
                  <a:xfrm>
                    <a:off x="3829" y="3762"/>
                    <a:ext cx="157" cy="140"/>
                  </a:xfrm>
                  <a:custGeom>
                    <a:avLst/>
                    <a:gdLst>
                      <a:gd name="T0" fmla="*/ 0 w 157"/>
                      <a:gd name="T1" fmla="*/ 70 h 140"/>
                      <a:gd name="T2" fmla="*/ 156 w 157"/>
                      <a:gd name="T3" fmla="*/ 0 h 140"/>
                      <a:gd name="T4" fmla="*/ 156 w 157"/>
                      <a:gd name="T5" fmla="*/ 56 h 140"/>
                      <a:gd name="T6" fmla="*/ 0 w 157"/>
                      <a:gd name="T7" fmla="*/ 139 h 140"/>
                      <a:gd name="T8" fmla="*/ 0 w 157"/>
                      <a:gd name="T9" fmla="*/ 70 h 140"/>
                    </a:gdLst>
                    <a:ahLst/>
                    <a:cxnLst>
                      <a:cxn ang="0">
                        <a:pos x="T0" y="T1"/>
                      </a:cxn>
                      <a:cxn ang="0">
                        <a:pos x="T2" y="T3"/>
                      </a:cxn>
                      <a:cxn ang="0">
                        <a:pos x="T4" y="T5"/>
                      </a:cxn>
                      <a:cxn ang="0">
                        <a:pos x="T6" y="T7"/>
                      </a:cxn>
                      <a:cxn ang="0">
                        <a:pos x="T8" y="T9"/>
                      </a:cxn>
                    </a:cxnLst>
                    <a:rect l="0" t="0" r="r" b="b"/>
                    <a:pathLst>
                      <a:path w="157" h="140">
                        <a:moveTo>
                          <a:pt x="0" y="70"/>
                        </a:moveTo>
                        <a:lnTo>
                          <a:pt x="156" y="0"/>
                        </a:lnTo>
                        <a:lnTo>
                          <a:pt x="156" y="56"/>
                        </a:lnTo>
                        <a:lnTo>
                          <a:pt x="0" y="139"/>
                        </a:lnTo>
                        <a:lnTo>
                          <a:pt x="0" y="7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215"/>
                  <p:cNvSpPr>
                    <a:spLocks/>
                  </p:cNvSpPr>
                  <p:nvPr/>
                </p:nvSpPr>
                <p:spPr bwMode="auto">
                  <a:xfrm>
                    <a:off x="3827" y="3626"/>
                    <a:ext cx="163" cy="208"/>
                  </a:xfrm>
                  <a:custGeom>
                    <a:avLst/>
                    <a:gdLst>
                      <a:gd name="T0" fmla="*/ 0 w 163"/>
                      <a:gd name="T1" fmla="*/ 44 h 208"/>
                      <a:gd name="T2" fmla="*/ 162 w 163"/>
                      <a:gd name="T3" fmla="*/ 0 h 208"/>
                      <a:gd name="T4" fmla="*/ 162 w 163"/>
                      <a:gd name="T5" fmla="*/ 137 h 208"/>
                      <a:gd name="T6" fmla="*/ 0 w 163"/>
                      <a:gd name="T7" fmla="*/ 207 h 208"/>
                      <a:gd name="T8" fmla="*/ 0 w 163"/>
                      <a:gd name="T9" fmla="*/ 44 h 208"/>
                    </a:gdLst>
                    <a:ahLst/>
                    <a:cxnLst>
                      <a:cxn ang="0">
                        <a:pos x="T0" y="T1"/>
                      </a:cxn>
                      <a:cxn ang="0">
                        <a:pos x="T2" y="T3"/>
                      </a:cxn>
                      <a:cxn ang="0">
                        <a:pos x="T4" y="T5"/>
                      </a:cxn>
                      <a:cxn ang="0">
                        <a:pos x="T6" y="T7"/>
                      </a:cxn>
                      <a:cxn ang="0">
                        <a:pos x="T8" y="T9"/>
                      </a:cxn>
                    </a:cxnLst>
                    <a:rect l="0" t="0" r="r" b="b"/>
                    <a:pathLst>
                      <a:path w="163" h="208">
                        <a:moveTo>
                          <a:pt x="0" y="44"/>
                        </a:moveTo>
                        <a:lnTo>
                          <a:pt x="162" y="0"/>
                        </a:lnTo>
                        <a:lnTo>
                          <a:pt x="162" y="137"/>
                        </a:lnTo>
                        <a:lnTo>
                          <a:pt x="0" y="207"/>
                        </a:lnTo>
                        <a:lnTo>
                          <a:pt x="0" y="44"/>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216"/>
                  <p:cNvSpPr>
                    <a:spLocks/>
                  </p:cNvSpPr>
                  <p:nvPr/>
                </p:nvSpPr>
                <p:spPr bwMode="auto">
                  <a:xfrm>
                    <a:off x="3366" y="3243"/>
                    <a:ext cx="414" cy="322"/>
                  </a:xfrm>
                  <a:custGeom>
                    <a:avLst/>
                    <a:gdLst>
                      <a:gd name="T0" fmla="*/ 17 w 414"/>
                      <a:gd name="T1" fmla="*/ 0 h 322"/>
                      <a:gd name="T2" fmla="*/ 413 w 414"/>
                      <a:gd name="T3" fmla="*/ 0 h 322"/>
                      <a:gd name="T4" fmla="*/ 397 w 414"/>
                      <a:gd name="T5" fmla="*/ 321 h 322"/>
                      <a:gd name="T6" fmla="*/ 0 w 414"/>
                      <a:gd name="T7" fmla="*/ 302 h 322"/>
                      <a:gd name="T8" fmla="*/ 17 w 414"/>
                      <a:gd name="T9" fmla="*/ 0 h 322"/>
                    </a:gdLst>
                    <a:ahLst/>
                    <a:cxnLst>
                      <a:cxn ang="0">
                        <a:pos x="T0" y="T1"/>
                      </a:cxn>
                      <a:cxn ang="0">
                        <a:pos x="T2" y="T3"/>
                      </a:cxn>
                      <a:cxn ang="0">
                        <a:pos x="T4" y="T5"/>
                      </a:cxn>
                      <a:cxn ang="0">
                        <a:pos x="T6" y="T7"/>
                      </a:cxn>
                      <a:cxn ang="0">
                        <a:pos x="T8" y="T9"/>
                      </a:cxn>
                    </a:cxnLst>
                    <a:rect l="0" t="0" r="r" b="b"/>
                    <a:pathLst>
                      <a:path w="414" h="322">
                        <a:moveTo>
                          <a:pt x="17" y="0"/>
                        </a:moveTo>
                        <a:lnTo>
                          <a:pt x="413" y="0"/>
                        </a:lnTo>
                        <a:lnTo>
                          <a:pt x="397" y="321"/>
                        </a:lnTo>
                        <a:lnTo>
                          <a:pt x="0" y="302"/>
                        </a:lnTo>
                        <a:lnTo>
                          <a:pt x="17"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217"/>
                  <p:cNvSpPr>
                    <a:spLocks/>
                  </p:cNvSpPr>
                  <p:nvPr/>
                </p:nvSpPr>
                <p:spPr bwMode="auto">
                  <a:xfrm>
                    <a:off x="3092" y="3794"/>
                    <a:ext cx="776" cy="144"/>
                  </a:xfrm>
                  <a:custGeom>
                    <a:avLst/>
                    <a:gdLst>
                      <a:gd name="T0" fmla="*/ 126 w 776"/>
                      <a:gd name="T1" fmla="*/ 0 h 144"/>
                      <a:gd name="T2" fmla="*/ 775 w 776"/>
                      <a:gd name="T3" fmla="*/ 58 h 144"/>
                      <a:gd name="T4" fmla="*/ 729 w 776"/>
                      <a:gd name="T5" fmla="*/ 111 h 144"/>
                      <a:gd name="T6" fmla="*/ 684 w 776"/>
                      <a:gd name="T7" fmla="*/ 143 h 144"/>
                      <a:gd name="T8" fmla="*/ 0 w 776"/>
                      <a:gd name="T9" fmla="*/ 71 h 144"/>
                      <a:gd name="T10" fmla="*/ 51 w 776"/>
                      <a:gd name="T11" fmla="*/ 51 h 144"/>
                      <a:gd name="T12" fmla="*/ 126 w 776"/>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76" h="144">
                        <a:moveTo>
                          <a:pt x="126" y="0"/>
                        </a:moveTo>
                        <a:lnTo>
                          <a:pt x="775" y="58"/>
                        </a:lnTo>
                        <a:lnTo>
                          <a:pt x="729" y="111"/>
                        </a:lnTo>
                        <a:lnTo>
                          <a:pt x="684" y="143"/>
                        </a:lnTo>
                        <a:lnTo>
                          <a:pt x="0" y="71"/>
                        </a:lnTo>
                        <a:lnTo>
                          <a:pt x="51" y="51"/>
                        </a:lnTo>
                        <a:lnTo>
                          <a:pt x="126"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 name="Group 218"/>
                  <p:cNvGrpSpPr>
                    <a:grpSpLocks/>
                  </p:cNvGrpSpPr>
                  <p:nvPr/>
                </p:nvGrpSpPr>
                <p:grpSpPr bwMode="auto">
                  <a:xfrm>
                    <a:off x="3827" y="3640"/>
                    <a:ext cx="168" cy="188"/>
                    <a:chOff x="3827" y="3640"/>
                    <a:chExt cx="168" cy="188"/>
                  </a:xfrm>
                </p:grpSpPr>
                <p:sp>
                  <p:nvSpPr>
                    <p:cNvPr id="121" name="Line 219"/>
                    <p:cNvSpPr>
                      <a:spLocks noChangeShapeType="1"/>
                    </p:cNvSpPr>
                    <p:nvPr/>
                  </p:nvSpPr>
                  <p:spPr bwMode="auto">
                    <a:xfrm flipV="1">
                      <a:off x="3827" y="3692"/>
                      <a:ext cx="168" cy="58"/>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220"/>
                    <p:cNvSpPr>
                      <a:spLocks noChangeShapeType="1"/>
                    </p:cNvSpPr>
                    <p:nvPr/>
                  </p:nvSpPr>
                  <p:spPr bwMode="auto">
                    <a:xfrm flipV="1">
                      <a:off x="3856" y="3709"/>
                      <a:ext cx="138" cy="5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221"/>
                    <p:cNvSpPr>
                      <a:spLocks noChangeShapeType="1"/>
                    </p:cNvSpPr>
                    <p:nvPr/>
                  </p:nvSpPr>
                  <p:spPr bwMode="auto">
                    <a:xfrm flipV="1">
                      <a:off x="3856" y="3725"/>
                      <a:ext cx="138"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222"/>
                    <p:cNvSpPr>
                      <a:spLocks noChangeShapeType="1"/>
                    </p:cNvSpPr>
                    <p:nvPr/>
                  </p:nvSpPr>
                  <p:spPr bwMode="auto">
                    <a:xfrm flipV="1">
                      <a:off x="3856" y="3741"/>
                      <a:ext cx="139" cy="5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223"/>
                    <p:cNvSpPr>
                      <a:spLocks noChangeShapeType="1"/>
                    </p:cNvSpPr>
                    <p:nvPr/>
                  </p:nvSpPr>
                  <p:spPr bwMode="auto">
                    <a:xfrm flipV="1">
                      <a:off x="3856" y="3756"/>
                      <a:ext cx="139" cy="59"/>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224"/>
                    <p:cNvSpPr>
                      <a:spLocks noChangeShapeType="1"/>
                    </p:cNvSpPr>
                    <p:nvPr/>
                  </p:nvSpPr>
                  <p:spPr bwMode="auto">
                    <a:xfrm flipV="1">
                      <a:off x="3856" y="3676"/>
                      <a:ext cx="139" cy="4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Line 225"/>
                    <p:cNvSpPr>
                      <a:spLocks noChangeShapeType="1"/>
                    </p:cNvSpPr>
                    <p:nvPr/>
                  </p:nvSpPr>
                  <p:spPr bwMode="auto">
                    <a:xfrm flipV="1">
                      <a:off x="3856" y="3659"/>
                      <a:ext cx="139" cy="4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226"/>
                    <p:cNvSpPr>
                      <a:spLocks noChangeShapeType="1"/>
                    </p:cNvSpPr>
                    <p:nvPr/>
                  </p:nvSpPr>
                  <p:spPr bwMode="auto">
                    <a:xfrm flipV="1">
                      <a:off x="3856" y="3640"/>
                      <a:ext cx="138" cy="39"/>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227"/>
                    <p:cNvSpPr>
                      <a:spLocks noChangeShapeType="1"/>
                    </p:cNvSpPr>
                    <p:nvPr/>
                  </p:nvSpPr>
                  <p:spPr bwMode="auto">
                    <a:xfrm>
                      <a:off x="3856" y="3666"/>
                      <a:ext cx="0" cy="162"/>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 name="Group 228"/>
                  <p:cNvGrpSpPr>
                    <a:grpSpLocks/>
                  </p:cNvGrpSpPr>
                  <p:nvPr/>
                </p:nvGrpSpPr>
                <p:grpSpPr bwMode="auto">
                  <a:xfrm>
                    <a:off x="3309" y="3168"/>
                    <a:ext cx="546" cy="476"/>
                    <a:chOff x="3309" y="3168"/>
                    <a:chExt cx="546" cy="476"/>
                  </a:xfrm>
                </p:grpSpPr>
                <p:grpSp>
                  <p:nvGrpSpPr>
                    <p:cNvPr id="104" name="Group 229"/>
                    <p:cNvGrpSpPr>
                      <a:grpSpLocks/>
                    </p:cNvGrpSpPr>
                    <p:nvPr/>
                  </p:nvGrpSpPr>
                  <p:grpSpPr bwMode="auto">
                    <a:xfrm>
                      <a:off x="3309" y="3168"/>
                      <a:ext cx="546" cy="476"/>
                      <a:chOff x="3309" y="3168"/>
                      <a:chExt cx="546" cy="476"/>
                    </a:xfrm>
                  </p:grpSpPr>
                  <p:grpSp>
                    <p:nvGrpSpPr>
                      <p:cNvPr id="106" name="Group 230"/>
                      <p:cNvGrpSpPr>
                        <a:grpSpLocks/>
                      </p:cNvGrpSpPr>
                      <p:nvPr/>
                    </p:nvGrpSpPr>
                    <p:grpSpPr bwMode="auto">
                      <a:xfrm>
                        <a:off x="3309" y="3168"/>
                        <a:ext cx="546" cy="476"/>
                        <a:chOff x="3309" y="3168"/>
                        <a:chExt cx="546" cy="476"/>
                      </a:xfrm>
                    </p:grpSpPr>
                    <p:sp>
                      <p:nvSpPr>
                        <p:cNvPr id="117" name="Freeform 231"/>
                        <p:cNvSpPr>
                          <a:spLocks/>
                        </p:cNvSpPr>
                        <p:nvPr/>
                      </p:nvSpPr>
                      <p:spPr bwMode="auto">
                        <a:xfrm>
                          <a:off x="3309" y="3168"/>
                          <a:ext cx="546" cy="476"/>
                        </a:xfrm>
                        <a:custGeom>
                          <a:avLst/>
                          <a:gdLst>
                            <a:gd name="T0" fmla="*/ 44 w 546"/>
                            <a:gd name="T1" fmla="*/ 7 h 476"/>
                            <a:gd name="T2" fmla="*/ 90 w 546"/>
                            <a:gd name="T3" fmla="*/ 6 h 476"/>
                            <a:gd name="T4" fmla="*/ 154 w 546"/>
                            <a:gd name="T5" fmla="*/ 1 h 476"/>
                            <a:gd name="T6" fmla="*/ 220 w 546"/>
                            <a:gd name="T7" fmla="*/ 0 h 476"/>
                            <a:gd name="T8" fmla="*/ 297 w 546"/>
                            <a:gd name="T9" fmla="*/ 0 h 476"/>
                            <a:gd name="T10" fmla="*/ 352 w 546"/>
                            <a:gd name="T11" fmla="*/ 1 h 476"/>
                            <a:gd name="T12" fmla="*/ 435 w 546"/>
                            <a:gd name="T13" fmla="*/ 4 h 476"/>
                            <a:gd name="T14" fmla="*/ 515 w 546"/>
                            <a:gd name="T15" fmla="*/ 7 h 476"/>
                            <a:gd name="T16" fmla="*/ 535 w 546"/>
                            <a:gd name="T17" fmla="*/ 8 h 476"/>
                            <a:gd name="T18" fmla="*/ 539 w 546"/>
                            <a:gd name="T19" fmla="*/ 9 h 476"/>
                            <a:gd name="T20" fmla="*/ 542 w 546"/>
                            <a:gd name="T21" fmla="*/ 12 h 476"/>
                            <a:gd name="T22" fmla="*/ 545 w 546"/>
                            <a:gd name="T23" fmla="*/ 15 h 476"/>
                            <a:gd name="T24" fmla="*/ 545 w 546"/>
                            <a:gd name="T25" fmla="*/ 20 h 476"/>
                            <a:gd name="T26" fmla="*/ 524 w 546"/>
                            <a:gd name="T27" fmla="*/ 466 h 476"/>
                            <a:gd name="T28" fmla="*/ 522 w 546"/>
                            <a:gd name="T29" fmla="*/ 472 h 476"/>
                            <a:gd name="T30" fmla="*/ 515 w 546"/>
                            <a:gd name="T31" fmla="*/ 475 h 476"/>
                            <a:gd name="T32" fmla="*/ 340 w 546"/>
                            <a:gd name="T33" fmla="*/ 464 h 476"/>
                            <a:gd name="T34" fmla="*/ 166 w 546"/>
                            <a:gd name="T35" fmla="*/ 452 h 476"/>
                            <a:gd name="T36" fmla="*/ 8 w 546"/>
                            <a:gd name="T37" fmla="*/ 441 h 476"/>
                            <a:gd name="T38" fmla="*/ 0 w 546"/>
                            <a:gd name="T39" fmla="*/ 429 h 476"/>
                            <a:gd name="T40" fmla="*/ 25 w 546"/>
                            <a:gd name="T41" fmla="*/ 22 h 476"/>
                            <a:gd name="T42" fmla="*/ 44 w 546"/>
                            <a:gd name="T43" fmla="*/ 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6" h="476">
                              <a:moveTo>
                                <a:pt x="44" y="7"/>
                              </a:moveTo>
                              <a:lnTo>
                                <a:pt x="90" y="6"/>
                              </a:lnTo>
                              <a:lnTo>
                                <a:pt x="154" y="1"/>
                              </a:lnTo>
                              <a:lnTo>
                                <a:pt x="220" y="0"/>
                              </a:lnTo>
                              <a:lnTo>
                                <a:pt x="297" y="0"/>
                              </a:lnTo>
                              <a:lnTo>
                                <a:pt x="352" y="1"/>
                              </a:lnTo>
                              <a:lnTo>
                                <a:pt x="435" y="4"/>
                              </a:lnTo>
                              <a:lnTo>
                                <a:pt x="515" y="7"/>
                              </a:lnTo>
                              <a:lnTo>
                                <a:pt x="535" y="8"/>
                              </a:lnTo>
                              <a:lnTo>
                                <a:pt x="539" y="9"/>
                              </a:lnTo>
                              <a:lnTo>
                                <a:pt x="542" y="12"/>
                              </a:lnTo>
                              <a:lnTo>
                                <a:pt x="545" y="15"/>
                              </a:lnTo>
                              <a:lnTo>
                                <a:pt x="545" y="20"/>
                              </a:lnTo>
                              <a:lnTo>
                                <a:pt x="524" y="466"/>
                              </a:lnTo>
                              <a:lnTo>
                                <a:pt x="522" y="472"/>
                              </a:lnTo>
                              <a:lnTo>
                                <a:pt x="515" y="475"/>
                              </a:lnTo>
                              <a:lnTo>
                                <a:pt x="340" y="464"/>
                              </a:lnTo>
                              <a:lnTo>
                                <a:pt x="166" y="452"/>
                              </a:lnTo>
                              <a:lnTo>
                                <a:pt x="8" y="441"/>
                              </a:lnTo>
                              <a:lnTo>
                                <a:pt x="0" y="429"/>
                              </a:lnTo>
                              <a:lnTo>
                                <a:pt x="25" y="22"/>
                              </a:lnTo>
                              <a:lnTo>
                                <a:pt x="44" y="7"/>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Arc 232"/>
                        <p:cNvSpPr>
                          <a:spLocks/>
                        </p:cNvSpPr>
                        <p:nvPr/>
                      </p:nvSpPr>
                      <p:spPr bwMode="auto">
                        <a:xfrm>
                          <a:off x="3844" y="3177"/>
                          <a:ext cx="11" cy="7"/>
                        </a:xfrm>
                        <a:custGeom>
                          <a:avLst/>
                          <a:gdLst>
                            <a:gd name="G0" fmla="+- 1997 0 0"/>
                            <a:gd name="G1" fmla="+- 21600 0 0"/>
                            <a:gd name="G2" fmla="+- 21600 0 0"/>
                            <a:gd name="T0" fmla="*/ 0 w 23288"/>
                            <a:gd name="T1" fmla="*/ 93 h 21600"/>
                            <a:gd name="T2" fmla="*/ 23288 w 23288"/>
                            <a:gd name="T3" fmla="*/ 17960 h 21600"/>
                            <a:gd name="T4" fmla="*/ 1997 w 23288"/>
                            <a:gd name="T5" fmla="*/ 21600 h 21600"/>
                          </a:gdLst>
                          <a:ahLst/>
                          <a:cxnLst>
                            <a:cxn ang="0">
                              <a:pos x="T0" y="T1"/>
                            </a:cxn>
                            <a:cxn ang="0">
                              <a:pos x="T2" y="T3"/>
                            </a:cxn>
                            <a:cxn ang="0">
                              <a:pos x="T4" y="T5"/>
                            </a:cxn>
                          </a:cxnLst>
                          <a:rect l="0" t="0" r="r" b="b"/>
                          <a:pathLst>
                            <a:path w="23288" h="21600" fill="none" extrusionOk="0">
                              <a:moveTo>
                                <a:pt x="-1" y="92"/>
                              </a:moveTo>
                              <a:cubicBezTo>
                                <a:pt x="663" y="30"/>
                                <a:pt x="1330" y="0"/>
                                <a:pt x="1997" y="0"/>
                              </a:cubicBezTo>
                              <a:cubicBezTo>
                                <a:pt x="12521" y="0"/>
                                <a:pt x="21514" y="7585"/>
                                <a:pt x="23288" y="17959"/>
                              </a:cubicBezTo>
                            </a:path>
                            <a:path w="23288" h="21600" stroke="0" extrusionOk="0">
                              <a:moveTo>
                                <a:pt x="-1" y="92"/>
                              </a:moveTo>
                              <a:cubicBezTo>
                                <a:pt x="663" y="30"/>
                                <a:pt x="1330" y="0"/>
                                <a:pt x="1997" y="0"/>
                              </a:cubicBezTo>
                              <a:cubicBezTo>
                                <a:pt x="12521" y="0"/>
                                <a:pt x="21514" y="7585"/>
                                <a:pt x="23288" y="17959"/>
                              </a:cubicBezTo>
                              <a:lnTo>
                                <a:pt x="1997" y="2160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Arc 233"/>
                        <p:cNvSpPr>
                          <a:spLocks/>
                        </p:cNvSpPr>
                        <p:nvPr/>
                      </p:nvSpPr>
                      <p:spPr bwMode="auto">
                        <a:xfrm>
                          <a:off x="3333" y="3176"/>
                          <a:ext cx="24" cy="16"/>
                        </a:xfrm>
                        <a:custGeom>
                          <a:avLst/>
                          <a:gdLst>
                            <a:gd name="G0" fmla="+- 21600 0 0"/>
                            <a:gd name="G1" fmla="+- 21580 0 0"/>
                            <a:gd name="G2" fmla="+- 21600 0 0"/>
                            <a:gd name="T0" fmla="*/ 0 w 21600"/>
                            <a:gd name="T1" fmla="*/ 21580 h 21580"/>
                            <a:gd name="T2" fmla="*/ 20682 w 21600"/>
                            <a:gd name="T3" fmla="*/ 0 h 21580"/>
                            <a:gd name="T4" fmla="*/ 21600 w 21600"/>
                            <a:gd name="T5" fmla="*/ 21580 h 21580"/>
                          </a:gdLst>
                          <a:ahLst/>
                          <a:cxnLst>
                            <a:cxn ang="0">
                              <a:pos x="T0" y="T1"/>
                            </a:cxn>
                            <a:cxn ang="0">
                              <a:pos x="T2" y="T3"/>
                            </a:cxn>
                            <a:cxn ang="0">
                              <a:pos x="T4" y="T5"/>
                            </a:cxn>
                          </a:cxnLst>
                          <a:rect l="0" t="0" r="r" b="b"/>
                          <a:pathLst>
                            <a:path w="21600" h="21580" fill="none" extrusionOk="0">
                              <a:moveTo>
                                <a:pt x="0" y="21579"/>
                              </a:moveTo>
                              <a:cubicBezTo>
                                <a:pt x="0" y="10007"/>
                                <a:pt x="9120" y="491"/>
                                <a:pt x="20681" y="-1"/>
                              </a:cubicBezTo>
                            </a:path>
                            <a:path w="21600" h="21580" stroke="0" extrusionOk="0">
                              <a:moveTo>
                                <a:pt x="0" y="21579"/>
                              </a:moveTo>
                              <a:cubicBezTo>
                                <a:pt x="0" y="10007"/>
                                <a:pt x="9120" y="491"/>
                                <a:pt x="20681" y="-1"/>
                              </a:cubicBezTo>
                              <a:lnTo>
                                <a:pt x="21600" y="2158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Arc 234"/>
                        <p:cNvSpPr>
                          <a:spLocks/>
                        </p:cNvSpPr>
                        <p:nvPr/>
                      </p:nvSpPr>
                      <p:spPr bwMode="auto">
                        <a:xfrm>
                          <a:off x="3309" y="3599"/>
                          <a:ext cx="8" cy="11"/>
                        </a:xfrm>
                        <a:custGeom>
                          <a:avLst/>
                          <a:gdLst>
                            <a:gd name="G0" fmla="+- 21600 0 0"/>
                            <a:gd name="G1" fmla="+- 1921 0 0"/>
                            <a:gd name="G2" fmla="+- 21600 0 0"/>
                            <a:gd name="T0" fmla="*/ 18605 w 21600"/>
                            <a:gd name="T1" fmla="*/ 23312 h 23312"/>
                            <a:gd name="T2" fmla="*/ 86 w 21600"/>
                            <a:gd name="T3" fmla="*/ 0 h 23312"/>
                            <a:gd name="T4" fmla="*/ 21600 w 21600"/>
                            <a:gd name="T5" fmla="*/ 1921 h 23312"/>
                          </a:gdLst>
                          <a:ahLst/>
                          <a:cxnLst>
                            <a:cxn ang="0">
                              <a:pos x="T0" y="T1"/>
                            </a:cxn>
                            <a:cxn ang="0">
                              <a:pos x="T2" y="T3"/>
                            </a:cxn>
                            <a:cxn ang="0">
                              <a:pos x="T4" y="T5"/>
                            </a:cxn>
                          </a:cxnLst>
                          <a:rect l="0" t="0" r="r" b="b"/>
                          <a:pathLst>
                            <a:path w="21600" h="23312" fill="none" extrusionOk="0">
                              <a:moveTo>
                                <a:pt x="18604" y="23312"/>
                              </a:moveTo>
                              <a:cubicBezTo>
                                <a:pt x="7936" y="21818"/>
                                <a:pt x="0" y="12693"/>
                                <a:pt x="0" y="1921"/>
                              </a:cubicBezTo>
                              <a:cubicBezTo>
                                <a:pt x="0" y="1279"/>
                                <a:pt x="28" y="638"/>
                                <a:pt x="85" y="-1"/>
                              </a:cubicBezTo>
                            </a:path>
                            <a:path w="21600" h="23312" stroke="0" extrusionOk="0">
                              <a:moveTo>
                                <a:pt x="18604" y="23312"/>
                              </a:moveTo>
                              <a:cubicBezTo>
                                <a:pt x="7936" y="21818"/>
                                <a:pt x="0" y="12693"/>
                                <a:pt x="0" y="1921"/>
                              </a:cubicBezTo>
                              <a:cubicBezTo>
                                <a:pt x="0" y="1279"/>
                                <a:pt x="28" y="638"/>
                                <a:pt x="85" y="-1"/>
                              </a:cubicBezTo>
                              <a:lnTo>
                                <a:pt x="21600" y="1921"/>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 name="Group 235"/>
                      <p:cNvGrpSpPr>
                        <a:grpSpLocks/>
                      </p:cNvGrpSpPr>
                      <p:nvPr/>
                    </p:nvGrpSpPr>
                    <p:grpSpPr bwMode="auto">
                      <a:xfrm>
                        <a:off x="3367" y="3242"/>
                        <a:ext cx="414" cy="322"/>
                        <a:chOff x="3367" y="3242"/>
                        <a:chExt cx="414" cy="322"/>
                      </a:xfrm>
                    </p:grpSpPr>
                    <p:grpSp>
                      <p:nvGrpSpPr>
                        <p:cNvPr id="108" name="Group 236"/>
                        <p:cNvGrpSpPr>
                          <a:grpSpLocks/>
                        </p:cNvGrpSpPr>
                        <p:nvPr/>
                      </p:nvGrpSpPr>
                      <p:grpSpPr bwMode="auto">
                        <a:xfrm>
                          <a:off x="3367" y="3242"/>
                          <a:ext cx="414" cy="322"/>
                          <a:chOff x="3367" y="3242"/>
                          <a:chExt cx="414" cy="322"/>
                        </a:xfrm>
                      </p:grpSpPr>
                      <p:sp>
                        <p:nvSpPr>
                          <p:cNvPr id="113" name="Freeform 237"/>
                          <p:cNvSpPr>
                            <a:spLocks/>
                          </p:cNvSpPr>
                          <p:nvPr/>
                        </p:nvSpPr>
                        <p:spPr bwMode="auto">
                          <a:xfrm>
                            <a:off x="3383" y="3242"/>
                            <a:ext cx="397" cy="1"/>
                          </a:xfrm>
                          <a:custGeom>
                            <a:avLst/>
                            <a:gdLst>
                              <a:gd name="T0" fmla="*/ 0 w 397"/>
                              <a:gd name="T1" fmla="*/ 0 h 1"/>
                              <a:gd name="T2" fmla="*/ 396 w 397"/>
                              <a:gd name="T3" fmla="*/ 0 h 1"/>
                              <a:gd name="T4" fmla="*/ 387 w 397"/>
                              <a:gd name="T5" fmla="*/ 0 h 1"/>
                              <a:gd name="T6" fmla="*/ 9 w 397"/>
                              <a:gd name="T7" fmla="*/ 0 h 1"/>
                              <a:gd name="T8" fmla="*/ 0 w 397"/>
                              <a:gd name="T9" fmla="*/ 0 h 1"/>
                            </a:gdLst>
                            <a:ahLst/>
                            <a:cxnLst>
                              <a:cxn ang="0">
                                <a:pos x="T0" y="T1"/>
                              </a:cxn>
                              <a:cxn ang="0">
                                <a:pos x="T2" y="T3"/>
                              </a:cxn>
                              <a:cxn ang="0">
                                <a:pos x="T4" y="T5"/>
                              </a:cxn>
                              <a:cxn ang="0">
                                <a:pos x="T6" y="T7"/>
                              </a:cxn>
                              <a:cxn ang="0">
                                <a:pos x="T8" y="T9"/>
                              </a:cxn>
                            </a:cxnLst>
                            <a:rect l="0" t="0" r="r" b="b"/>
                            <a:pathLst>
                              <a:path w="397" h="1">
                                <a:moveTo>
                                  <a:pt x="0" y="0"/>
                                </a:moveTo>
                                <a:lnTo>
                                  <a:pt x="396" y="0"/>
                                </a:lnTo>
                                <a:lnTo>
                                  <a:pt x="387" y="0"/>
                                </a:lnTo>
                                <a:lnTo>
                                  <a:pt x="9" y="0"/>
                                </a:lnTo>
                                <a:lnTo>
                                  <a:pt x="0"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Freeform 238"/>
                          <p:cNvSpPr>
                            <a:spLocks/>
                          </p:cNvSpPr>
                          <p:nvPr/>
                        </p:nvSpPr>
                        <p:spPr bwMode="auto">
                          <a:xfrm>
                            <a:off x="3762" y="3242"/>
                            <a:ext cx="19" cy="322"/>
                          </a:xfrm>
                          <a:custGeom>
                            <a:avLst/>
                            <a:gdLst>
                              <a:gd name="T0" fmla="*/ 11 w 19"/>
                              <a:gd name="T1" fmla="*/ 6 h 322"/>
                              <a:gd name="T2" fmla="*/ 18 w 19"/>
                              <a:gd name="T3" fmla="*/ 0 h 322"/>
                              <a:gd name="T4" fmla="*/ 12 w 19"/>
                              <a:gd name="T5" fmla="*/ 175 h 322"/>
                              <a:gd name="T6" fmla="*/ 6 w 19"/>
                              <a:gd name="T7" fmla="*/ 321 h 322"/>
                              <a:gd name="T8" fmla="*/ 0 w 19"/>
                              <a:gd name="T9" fmla="*/ 312 h 322"/>
                              <a:gd name="T10" fmla="*/ 11 w 19"/>
                              <a:gd name="T11" fmla="*/ 6 h 322"/>
                            </a:gdLst>
                            <a:ahLst/>
                            <a:cxnLst>
                              <a:cxn ang="0">
                                <a:pos x="T0" y="T1"/>
                              </a:cxn>
                              <a:cxn ang="0">
                                <a:pos x="T2" y="T3"/>
                              </a:cxn>
                              <a:cxn ang="0">
                                <a:pos x="T4" y="T5"/>
                              </a:cxn>
                              <a:cxn ang="0">
                                <a:pos x="T6" y="T7"/>
                              </a:cxn>
                              <a:cxn ang="0">
                                <a:pos x="T8" y="T9"/>
                              </a:cxn>
                              <a:cxn ang="0">
                                <a:pos x="T10" y="T11"/>
                              </a:cxn>
                            </a:cxnLst>
                            <a:rect l="0" t="0" r="r" b="b"/>
                            <a:pathLst>
                              <a:path w="19" h="322">
                                <a:moveTo>
                                  <a:pt x="11" y="6"/>
                                </a:moveTo>
                                <a:lnTo>
                                  <a:pt x="18" y="0"/>
                                </a:lnTo>
                                <a:lnTo>
                                  <a:pt x="12" y="175"/>
                                </a:lnTo>
                                <a:lnTo>
                                  <a:pt x="6" y="321"/>
                                </a:lnTo>
                                <a:lnTo>
                                  <a:pt x="0" y="312"/>
                                </a:lnTo>
                                <a:lnTo>
                                  <a:pt x="11" y="6"/>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239"/>
                          <p:cNvSpPr>
                            <a:spLocks/>
                          </p:cNvSpPr>
                          <p:nvPr/>
                        </p:nvSpPr>
                        <p:spPr bwMode="auto">
                          <a:xfrm>
                            <a:off x="3367" y="3544"/>
                            <a:ext cx="397" cy="20"/>
                          </a:xfrm>
                          <a:custGeom>
                            <a:avLst/>
                            <a:gdLst>
                              <a:gd name="T0" fmla="*/ 9 w 397"/>
                              <a:gd name="T1" fmla="*/ 0 h 20"/>
                              <a:gd name="T2" fmla="*/ 0 w 397"/>
                              <a:gd name="T3" fmla="*/ 6 h 20"/>
                              <a:gd name="T4" fmla="*/ 396 w 397"/>
                              <a:gd name="T5" fmla="*/ 19 h 20"/>
                              <a:gd name="T6" fmla="*/ 387 w 397"/>
                              <a:gd name="T7" fmla="*/ 13 h 20"/>
                              <a:gd name="T8" fmla="*/ 9 w 397"/>
                              <a:gd name="T9" fmla="*/ 0 h 20"/>
                            </a:gdLst>
                            <a:ahLst/>
                            <a:cxnLst>
                              <a:cxn ang="0">
                                <a:pos x="T0" y="T1"/>
                              </a:cxn>
                              <a:cxn ang="0">
                                <a:pos x="T2" y="T3"/>
                              </a:cxn>
                              <a:cxn ang="0">
                                <a:pos x="T4" y="T5"/>
                              </a:cxn>
                              <a:cxn ang="0">
                                <a:pos x="T6" y="T7"/>
                              </a:cxn>
                              <a:cxn ang="0">
                                <a:pos x="T8" y="T9"/>
                              </a:cxn>
                            </a:cxnLst>
                            <a:rect l="0" t="0" r="r" b="b"/>
                            <a:pathLst>
                              <a:path w="397" h="20">
                                <a:moveTo>
                                  <a:pt x="9" y="0"/>
                                </a:moveTo>
                                <a:lnTo>
                                  <a:pt x="0" y="6"/>
                                </a:lnTo>
                                <a:lnTo>
                                  <a:pt x="396" y="19"/>
                                </a:lnTo>
                                <a:lnTo>
                                  <a:pt x="387" y="13"/>
                                </a:lnTo>
                                <a:lnTo>
                                  <a:pt x="9"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240"/>
                          <p:cNvSpPr>
                            <a:spLocks/>
                          </p:cNvSpPr>
                          <p:nvPr/>
                        </p:nvSpPr>
                        <p:spPr bwMode="auto">
                          <a:xfrm>
                            <a:off x="3367" y="3243"/>
                            <a:ext cx="18" cy="303"/>
                          </a:xfrm>
                          <a:custGeom>
                            <a:avLst/>
                            <a:gdLst>
                              <a:gd name="T0" fmla="*/ 11 w 18"/>
                              <a:gd name="T1" fmla="*/ 0 h 303"/>
                              <a:gd name="T2" fmla="*/ 17 w 18"/>
                              <a:gd name="T3" fmla="*/ 6 h 303"/>
                              <a:gd name="T4" fmla="*/ 6 w 18"/>
                              <a:gd name="T5" fmla="*/ 294 h 303"/>
                              <a:gd name="T6" fmla="*/ 0 w 18"/>
                              <a:gd name="T7" fmla="*/ 302 h 303"/>
                              <a:gd name="T8" fmla="*/ 11 w 18"/>
                              <a:gd name="T9" fmla="*/ 0 h 303"/>
                            </a:gdLst>
                            <a:ahLst/>
                            <a:cxnLst>
                              <a:cxn ang="0">
                                <a:pos x="T0" y="T1"/>
                              </a:cxn>
                              <a:cxn ang="0">
                                <a:pos x="T2" y="T3"/>
                              </a:cxn>
                              <a:cxn ang="0">
                                <a:pos x="T4" y="T5"/>
                              </a:cxn>
                              <a:cxn ang="0">
                                <a:pos x="T6" y="T7"/>
                              </a:cxn>
                              <a:cxn ang="0">
                                <a:pos x="T8" y="T9"/>
                              </a:cxn>
                            </a:cxnLst>
                            <a:rect l="0" t="0" r="r" b="b"/>
                            <a:pathLst>
                              <a:path w="18" h="303">
                                <a:moveTo>
                                  <a:pt x="11" y="0"/>
                                </a:moveTo>
                                <a:lnTo>
                                  <a:pt x="17" y="6"/>
                                </a:lnTo>
                                <a:lnTo>
                                  <a:pt x="6" y="294"/>
                                </a:lnTo>
                                <a:lnTo>
                                  <a:pt x="0" y="302"/>
                                </a:lnTo>
                                <a:lnTo>
                                  <a:pt x="11"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241"/>
                        <p:cNvGrpSpPr>
                          <a:grpSpLocks/>
                        </p:cNvGrpSpPr>
                        <p:nvPr/>
                      </p:nvGrpSpPr>
                      <p:grpSpPr bwMode="auto">
                        <a:xfrm>
                          <a:off x="3376" y="3249"/>
                          <a:ext cx="395" cy="306"/>
                          <a:chOff x="3376" y="3249"/>
                          <a:chExt cx="395" cy="306"/>
                        </a:xfrm>
                      </p:grpSpPr>
                      <p:sp>
                        <p:nvSpPr>
                          <p:cNvPr id="110" name="Freeform 242"/>
                          <p:cNvSpPr>
                            <a:spLocks/>
                          </p:cNvSpPr>
                          <p:nvPr/>
                        </p:nvSpPr>
                        <p:spPr bwMode="auto">
                          <a:xfrm>
                            <a:off x="3376" y="3249"/>
                            <a:ext cx="395" cy="306"/>
                          </a:xfrm>
                          <a:custGeom>
                            <a:avLst/>
                            <a:gdLst>
                              <a:gd name="T0" fmla="*/ 16 w 395"/>
                              <a:gd name="T1" fmla="*/ 0 h 306"/>
                              <a:gd name="T2" fmla="*/ 394 w 395"/>
                              <a:gd name="T3" fmla="*/ 0 h 306"/>
                              <a:gd name="T4" fmla="*/ 378 w 395"/>
                              <a:gd name="T5" fmla="*/ 305 h 306"/>
                              <a:gd name="T6" fmla="*/ 0 w 395"/>
                              <a:gd name="T7" fmla="*/ 287 h 306"/>
                              <a:gd name="T8" fmla="*/ 16 w 395"/>
                              <a:gd name="T9" fmla="*/ 0 h 306"/>
                            </a:gdLst>
                            <a:ahLst/>
                            <a:cxnLst>
                              <a:cxn ang="0">
                                <a:pos x="T0" y="T1"/>
                              </a:cxn>
                              <a:cxn ang="0">
                                <a:pos x="T2" y="T3"/>
                              </a:cxn>
                              <a:cxn ang="0">
                                <a:pos x="T4" y="T5"/>
                              </a:cxn>
                              <a:cxn ang="0">
                                <a:pos x="T6" y="T7"/>
                              </a:cxn>
                              <a:cxn ang="0">
                                <a:pos x="T8" y="T9"/>
                              </a:cxn>
                            </a:cxnLst>
                            <a:rect l="0" t="0" r="r" b="b"/>
                            <a:pathLst>
                              <a:path w="395" h="306">
                                <a:moveTo>
                                  <a:pt x="16" y="0"/>
                                </a:moveTo>
                                <a:lnTo>
                                  <a:pt x="394" y="0"/>
                                </a:lnTo>
                                <a:lnTo>
                                  <a:pt x="378" y="305"/>
                                </a:lnTo>
                                <a:lnTo>
                                  <a:pt x="0" y="287"/>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243"/>
                          <p:cNvSpPr>
                            <a:spLocks/>
                          </p:cNvSpPr>
                          <p:nvPr/>
                        </p:nvSpPr>
                        <p:spPr bwMode="auto">
                          <a:xfrm>
                            <a:off x="3389" y="3262"/>
                            <a:ext cx="369" cy="282"/>
                          </a:xfrm>
                          <a:custGeom>
                            <a:avLst/>
                            <a:gdLst>
                              <a:gd name="T0" fmla="*/ 14 w 369"/>
                              <a:gd name="T1" fmla="*/ 0 h 282"/>
                              <a:gd name="T2" fmla="*/ 368 w 369"/>
                              <a:gd name="T3" fmla="*/ 0 h 282"/>
                              <a:gd name="T4" fmla="*/ 352 w 369"/>
                              <a:gd name="T5" fmla="*/ 281 h 282"/>
                              <a:gd name="T6" fmla="*/ 0 w 369"/>
                              <a:gd name="T7" fmla="*/ 266 h 282"/>
                              <a:gd name="T8" fmla="*/ 14 w 369"/>
                              <a:gd name="T9" fmla="*/ 0 h 282"/>
                            </a:gdLst>
                            <a:ahLst/>
                            <a:cxnLst>
                              <a:cxn ang="0">
                                <a:pos x="T0" y="T1"/>
                              </a:cxn>
                              <a:cxn ang="0">
                                <a:pos x="T2" y="T3"/>
                              </a:cxn>
                              <a:cxn ang="0">
                                <a:pos x="T4" y="T5"/>
                              </a:cxn>
                              <a:cxn ang="0">
                                <a:pos x="T6" y="T7"/>
                              </a:cxn>
                              <a:cxn ang="0">
                                <a:pos x="T8" y="T9"/>
                              </a:cxn>
                            </a:cxnLst>
                            <a:rect l="0" t="0" r="r" b="b"/>
                            <a:pathLst>
                              <a:path w="369" h="282">
                                <a:moveTo>
                                  <a:pt x="14" y="0"/>
                                </a:moveTo>
                                <a:lnTo>
                                  <a:pt x="368" y="0"/>
                                </a:lnTo>
                                <a:lnTo>
                                  <a:pt x="352" y="281"/>
                                </a:lnTo>
                                <a:lnTo>
                                  <a:pt x="0" y="266"/>
                                </a:lnTo>
                                <a:lnTo>
                                  <a:pt x="14"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Freeform 244"/>
                          <p:cNvSpPr>
                            <a:spLocks/>
                          </p:cNvSpPr>
                          <p:nvPr/>
                        </p:nvSpPr>
                        <p:spPr bwMode="auto">
                          <a:xfrm>
                            <a:off x="3395" y="3279"/>
                            <a:ext cx="348" cy="254"/>
                          </a:xfrm>
                          <a:custGeom>
                            <a:avLst/>
                            <a:gdLst>
                              <a:gd name="T0" fmla="*/ 13 w 348"/>
                              <a:gd name="T1" fmla="*/ 0 h 254"/>
                              <a:gd name="T2" fmla="*/ 347 w 348"/>
                              <a:gd name="T3" fmla="*/ 0 h 254"/>
                              <a:gd name="T4" fmla="*/ 332 w 348"/>
                              <a:gd name="T5" fmla="*/ 253 h 254"/>
                              <a:gd name="T6" fmla="*/ 0 w 348"/>
                              <a:gd name="T7" fmla="*/ 240 h 254"/>
                              <a:gd name="T8" fmla="*/ 13 w 348"/>
                              <a:gd name="T9" fmla="*/ 0 h 254"/>
                            </a:gdLst>
                            <a:ahLst/>
                            <a:cxnLst>
                              <a:cxn ang="0">
                                <a:pos x="T0" y="T1"/>
                              </a:cxn>
                              <a:cxn ang="0">
                                <a:pos x="T2" y="T3"/>
                              </a:cxn>
                              <a:cxn ang="0">
                                <a:pos x="T4" y="T5"/>
                              </a:cxn>
                              <a:cxn ang="0">
                                <a:pos x="T6" y="T7"/>
                              </a:cxn>
                              <a:cxn ang="0">
                                <a:pos x="T8" y="T9"/>
                              </a:cxn>
                            </a:cxnLst>
                            <a:rect l="0" t="0" r="r" b="b"/>
                            <a:pathLst>
                              <a:path w="348" h="254">
                                <a:moveTo>
                                  <a:pt x="13" y="0"/>
                                </a:moveTo>
                                <a:lnTo>
                                  <a:pt x="347" y="0"/>
                                </a:lnTo>
                                <a:lnTo>
                                  <a:pt x="332" y="253"/>
                                </a:lnTo>
                                <a:lnTo>
                                  <a:pt x="0" y="240"/>
                                </a:lnTo>
                                <a:lnTo>
                                  <a:pt x="13" y="0"/>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105" name="Freeform 245"/>
                    <p:cNvSpPr>
                      <a:spLocks/>
                    </p:cNvSpPr>
                    <p:nvPr/>
                  </p:nvSpPr>
                  <p:spPr bwMode="auto">
                    <a:xfrm>
                      <a:off x="3753" y="3611"/>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5" name="Group 246"/>
                  <p:cNvGrpSpPr>
                    <a:grpSpLocks/>
                  </p:cNvGrpSpPr>
                  <p:nvPr/>
                </p:nvGrpSpPr>
                <p:grpSpPr bwMode="auto">
                  <a:xfrm>
                    <a:off x="3092" y="3803"/>
                    <a:ext cx="782" cy="160"/>
                    <a:chOff x="3092" y="3803"/>
                    <a:chExt cx="782" cy="160"/>
                  </a:xfrm>
                </p:grpSpPr>
                <p:sp>
                  <p:nvSpPr>
                    <p:cNvPr id="46" name="Freeform 247"/>
                    <p:cNvSpPr>
                      <a:spLocks/>
                    </p:cNvSpPr>
                    <p:nvPr/>
                  </p:nvSpPr>
                  <p:spPr bwMode="auto">
                    <a:xfrm>
                      <a:off x="3632" y="3853"/>
                      <a:ext cx="181" cy="67"/>
                    </a:xfrm>
                    <a:custGeom>
                      <a:avLst/>
                      <a:gdLst>
                        <a:gd name="T0" fmla="*/ 69 w 181"/>
                        <a:gd name="T1" fmla="*/ 0 h 67"/>
                        <a:gd name="T2" fmla="*/ 28 w 181"/>
                        <a:gd name="T3" fmla="*/ 39 h 67"/>
                        <a:gd name="T4" fmla="*/ 0 w 181"/>
                        <a:gd name="T5" fmla="*/ 55 h 67"/>
                        <a:gd name="T6" fmla="*/ 118 w 181"/>
                        <a:gd name="T7" fmla="*/ 66 h 67"/>
                        <a:gd name="T8" fmla="*/ 145 w 181"/>
                        <a:gd name="T9" fmla="*/ 45 h 67"/>
                        <a:gd name="T10" fmla="*/ 180 w 181"/>
                        <a:gd name="T11" fmla="*/ 9 h 67"/>
                        <a:gd name="T12" fmla="*/ 69 w 181"/>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81" h="67">
                          <a:moveTo>
                            <a:pt x="69" y="0"/>
                          </a:moveTo>
                          <a:lnTo>
                            <a:pt x="28" y="39"/>
                          </a:lnTo>
                          <a:lnTo>
                            <a:pt x="0" y="55"/>
                          </a:lnTo>
                          <a:lnTo>
                            <a:pt x="118" y="66"/>
                          </a:lnTo>
                          <a:lnTo>
                            <a:pt x="145" y="45"/>
                          </a:lnTo>
                          <a:lnTo>
                            <a:pt x="180" y="9"/>
                          </a:lnTo>
                          <a:lnTo>
                            <a:pt x="69"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 name="Group 248"/>
                    <p:cNvGrpSpPr>
                      <a:grpSpLocks/>
                    </p:cNvGrpSpPr>
                    <p:nvPr/>
                  </p:nvGrpSpPr>
                  <p:grpSpPr bwMode="auto">
                    <a:xfrm>
                      <a:off x="3092" y="3803"/>
                      <a:ext cx="782" cy="160"/>
                      <a:chOff x="3092" y="3803"/>
                      <a:chExt cx="782" cy="160"/>
                    </a:xfrm>
                  </p:grpSpPr>
                  <p:sp>
                    <p:nvSpPr>
                      <p:cNvPr id="48" name="Freeform 249"/>
                      <p:cNvSpPr>
                        <a:spLocks/>
                      </p:cNvSpPr>
                      <p:nvPr/>
                    </p:nvSpPr>
                    <p:spPr bwMode="auto">
                      <a:xfrm>
                        <a:off x="3092" y="3869"/>
                        <a:ext cx="686" cy="94"/>
                      </a:xfrm>
                      <a:custGeom>
                        <a:avLst/>
                        <a:gdLst>
                          <a:gd name="T0" fmla="*/ 0 w 686"/>
                          <a:gd name="T1" fmla="*/ 0 h 94"/>
                          <a:gd name="T2" fmla="*/ 0 w 686"/>
                          <a:gd name="T3" fmla="*/ 24 h 94"/>
                          <a:gd name="T4" fmla="*/ 685 w 686"/>
                          <a:gd name="T5" fmla="*/ 93 h 94"/>
                          <a:gd name="T6" fmla="*/ 684 w 686"/>
                          <a:gd name="T7" fmla="*/ 69 h 94"/>
                          <a:gd name="T8" fmla="*/ 0 w 686"/>
                          <a:gd name="T9" fmla="*/ 0 h 94"/>
                        </a:gdLst>
                        <a:ahLst/>
                        <a:cxnLst>
                          <a:cxn ang="0">
                            <a:pos x="T0" y="T1"/>
                          </a:cxn>
                          <a:cxn ang="0">
                            <a:pos x="T2" y="T3"/>
                          </a:cxn>
                          <a:cxn ang="0">
                            <a:pos x="T4" y="T5"/>
                          </a:cxn>
                          <a:cxn ang="0">
                            <a:pos x="T6" y="T7"/>
                          </a:cxn>
                          <a:cxn ang="0">
                            <a:pos x="T8" y="T9"/>
                          </a:cxn>
                        </a:cxnLst>
                        <a:rect l="0" t="0" r="r" b="b"/>
                        <a:pathLst>
                          <a:path w="686" h="94">
                            <a:moveTo>
                              <a:pt x="0" y="0"/>
                            </a:moveTo>
                            <a:lnTo>
                              <a:pt x="0" y="24"/>
                            </a:lnTo>
                            <a:lnTo>
                              <a:pt x="685" y="93"/>
                            </a:lnTo>
                            <a:lnTo>
                              <a:pt x="684" y="69"/>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250"/>
                      <p:cNvSpPr>
                        <a:spLocks/>
                      </p:cNvSpPr>
                      <p:nvPr/>
                    </p:nvSpPr>
                    <p:spPr bwMode="auto">
                      <a:xfrm>
                        <a:off x="3784" y="3855"/>
                        <a:ext cx="84" cy="108"/>
                      </a:xfrm>
                      <a:custGeom>
                        <a:avLst/>
                        <a:gdLst>
                          <a:gd name="T0" fmla="*/ 0 w 84"/>
                          <a:gd name="T1" fmla="*/ 83 h 108"/>
                          <a:gd name="T2" fmla="*/ 0 w 84"/>
                          <a:gd name="T3" fmla="*/ 107 h 108"/>
                          <a:gd name="T4" fmla="*/ 36 w 84"/>
                          <a:gd name="T5" fmla="*/ 82 h 108"/>
                          <a:gd name="T6" fmla="*/ 51 w 84"/>
                          <a:gd name="T7" fmla="*/ 68 h 108"/>
                          <a:gd name="T8" fmla="*/ 83 w 84"/>
                          <a:gd name="T9" fmla="*/ 30 h 108"/>
                          <a:gd name="T10" fmla="*/ 83 w 84"/>
                          <a:gd name="T11" fmla="*/ 0 h 108"/>
                          <a:gd name="T12" fmla="*/ 41 w 84"/>
                          <a:gd name="T13" fmla="*/ 50 h 108"/>
                          <a:gd name="T14" fmla="*/ 0 w 84"/>
                          <a:gd name="T15" fmla="*/ 83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8">
                            <a:moveTo>
                              <a:pt x="0" y="83"/>
                            </a:moveTo>
                            <a:lnTo>
                              <a:pt x="0" y="107"/>
                            </a:lnTo>
                            <a:lnTo>
                              <a:pt x="36" y="82"/>
                            </a:lnTo>
                            <a:lnTo>
                              <a:pt x="51" y="68"/>
                            </a:lnTo>
                            <a:lnTo>
                              <a:pt x="83" y="30"/>
                            </a:lnTo>
                            <a:lnTo>
                              <a:pt x="83" y="0"/>
                            </a:lnTo>
                            <a:lnTo>
                              <a:pt x="41" y="50"/>
                            </a:lnTo>
                            <a:lnTo>
                              <a:pt x="0" y="8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251"/>
                      <p:cNvSpPr>
                        <a:spLocks noChangeShapeType="1"/>
                      </p:cNvSpPr>
                      <p:nvPr/>
                    </p:nvSpPr>
                    <p:spPr bwMode="auto">
                      <a:xfrm>
                        <a:off x="3093" y="3877"/>
                        <a:ext cx="693" cy="7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 name="Group 252"/>
                      <p:cNvGrpSpPr>
                        <a:grpSpLocks/>
                      </p:cNvGrpSpPr>
                      <p:nvPr/>
                    </p:nvGrpSpPr>
                    <p:grpSpPr bwMode="auto">
                      <a:xfrm>
                        <a:off x="3138" y="3803"/>
                        <a:ext cx="666" cy="124"/>
                        <a:chOff x="3138" y="3803"/>
                        <a:chExt cx="666" cy="124"/>
                      </a:xfrm>
                    </p:grpSpPr>
                    <p:sp>
                      <p:nvSpPr>
                        <p:cNvPr id="55" name="Freeform 253"/>
                        <p:cNvSpPr>
                          <a:spLocks/>
                        </p:cNvSpPr>
                        <p:nvPr/>
                      </p:nvSpPr>
                      <p:spPr bwMode="auto">
                        <a:xfrm>
                          <a:off x="3138" y="3808"/>
                          <a:ext cx="505" cy="94"/>
                        </a:xfrm>
                        <a:custGeom>
                          <a:avLst/>
                          <a:gdLst>
                            <a:gd name="T0" fmla="*/ 87 w 505"/>
                            <a:gd name="T1" fmla="*/ 0 h 94"/>
                            <a:gd name="T2" fmla="*/ 27 w 505"/>
                            <a:gd name="T3" fmla="*/ 40 h 94"/>
                            <a:gd name="T4" fmla="*/ 0 w 505"/>
                            <a:gd name="T5" fmla="*/ 54 h 94"/>
                            <a:gd name="T6" fmla="*/ 428 w 505"/>
                            <a:gd name="T7" fmla="*/ 93 h 94"/>
                            <a:gd name="T8" fmla="*/ 458 w 505"/>
                            <a:gd name="T9" fmla="*/ 75 h 94"/>
                            <a:gd name="T10" fmla="*/ 504 w 505"/>
                            <a:gd name="T11" fmla="*/ 38 h 94"/>
                            <a:gd name="T12" fmla="*/ 87 w 50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505" h="94">
                              <a:moveTo>
                                <a:pt x="87" y="0"/>
                              </a:moveTo>
                              <a:lnTo>
                                <a:pt x="27" y="40"/>
                              </a:lnTo>
                              <a:lnTo>
                                <a:pt x="0" y="54"/>
                              </a:lnTo>
                              <a:lnTo>
                                <a:pt x="428" y="93"/>
                              </a:lnTo>
                              <a:lnTo>
                                <a:pt x="458" y="75"/>
                              </a:lnTo>
                              <a:lnTo>
                                <a:pt x="504" y="38"/>
                              </a:lnTo>
                              <a:lnTo>
                                <a:pt x="87"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6" name="Group 254"/>
                        <p:cNvGrpSpPr>
                          <a:grpSpLocks/>
                        </p:cNvGrpSpPr>
                        <p:nvPr/>
                      </p:nvGrpSpPr>
                      <p:grpSpPr bwMode="auto">
                        <a:xfrm>
                          <a:off x="3151" y="3803"/>
                          <a:ext cx="653" cy="124"/>
                          <a:chOff x="3151" y="3803"/>
                          <a:chExt cx="653" cy="124"/>
                        </a:xfrm>
                      </p:grpSpPr>
                      <p:grpSp>
                        <p:nvGrpSpPr>
                          <p:cNvPr id="57" name="Group 255"/>
                          <p:cNvGrpSpPr>
                            <a:grpSpLocks/>
                          </p:cNvGrpSpPr>
                          <p:nvPr/>
                        </p:nvGrpSpPr>
                        <p:grpSpPr bwMode="auto">
                          <a:xfrm>
                            <a:off x="3161" y="3803"/>
                            <a:ext cx="478" cy="102"/>
                            <a:chOff x="3161" y="3803"/>
                            <a:chExt cx="478" cy="102"/>
                          </a:xfrm>
                        </p:grpSpPr>
                        <p:grpSp>
                          <p:nvGrpSpPr>
                            <p:cNvPr id="71" name="Group 256"/>
                            <p:cNvGrpSpPr>
                              <a:grpSpLocks/>
                            </p:cNvGrpSpPr>
                            <p:nvPr/>
                          </p:nvGrpSpPr>
                          <p:grpSpPr bwMode="auto">
                            <a:xfrm>
                              <a:off x="3161" y="3803"/>
                              <a:ext cx="100" cy="68"/>
                              <a:chOff x="3161" y="3803"/>
                              <a:chExt cx="100" cy="68"/>
                            </a:xfrm>
                          </p:grpSpPr>
                          <p:sp>
                            <p:nvSpPr>
                              <p:cNvPr id="102" name="Line 257"/>
                              <p:cNvSpPr>
                                <a:spLocks noChangeShapeType="1"/>
                              </p:cNvSpPr>
                              <p:nvPr/>
                            </p:nvSpPr>
                            <p:spPr bwMode="auto">
                              <a:xfrm flipV="1">
                                <a:off x="3161" y="3855"/>
                                <a:ext cx="33"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258"/>
                              <p:cNvSpPr>
                                <a:spLocks noChangeShapeType="1"/>
                              </p:cNvSpPr>
                              <p:nvPr/>
                            </p:nvSpPr>
                            <p:spPr bwMode="auto">
                              <a:xfrm flipV="1">
                                <a:off x="3194" y="3803"/>
                                <a:ext cx="67"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259"/>
                            <p:cNvGrpSpPr>
                              <a:grpSpLocks/>
                            </p:cNvGrpSpPr>
                            <p:nvPr/>
                          </p:nvGrpSpPr>
                          <p:grpSpPr bwMode="auto">
                            <a:xfrm>
                              <a:off x="3200" y="3807"/>
                              <a:ext cx="101" cy="68"/>
                              <a:chOff x="3200" y="3807"/>
                              <a:chExt cx="101" cy="68"/>
                            </a:xfrm>
                          </p:grpSpPr>
                          <p:sp>
                            <p:nvSpPr>
                              <p:cNvPr id="100" name="Line 260"/>
                              <p:cNvSpPr>
                                <a:spLocks noChangeShapeType="1"/>
                              </p:cNvSpPr>
                              <p:nvPr/>
                            </p:nvSpPr>
                            <p:spPr bwMode="auto">
                              <a:xfrm flipV="1">
                                <a:off x="3200" y="3859"/>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261"/>
                              <p:cNvSpPr>
                                <a:spLocks noChangeShapeType="1"/>
                              </p:cNvSpPr>
                              <p:nvPr/>
                            </p:nvSpPr>
                            <p:spPr bwMode="auto">
                              <a:xfrm flipV="1">
                                <a:off x="3232" y="3807"/>
                                <a:ext cx="69"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62"/>
                            <p:cNvGrpSpPr>
                              <a:grpSpLocks/>
                            </p:cNvGrpSpPr>
                            <p:nvPr/>
                          </p:nvGrpSpPr>
                          <p:grpSpPr bwMode="auto">
                            <a:xfrm>
                              <a:off x="3240" y="3809"/>
                              <a:ext cx="100" cy="68"/>
                              <a:chOff x="3240" y="3809"/>
                              <a:chExt cx="100" cy="68"/>
                            </a:xfrm>
                          </p:grpSpPr>
                          <p:sp>
                            <p:nvSpPr>
                              <p:cNvPr id="98" name="Line 263"/>
                              <p:cNvSpPr>
                                <a:spLocks noChangeShapeType="1"/>
                              </p:cNvSpPr>
                              <p:nvPr/>
                            </p:nvSpPr>
                            <p:spPr bwMode="auto">
                              <a:xfrm flipV="1">
                                <a:off x="3240" y="3862"/>
                                <a:ext cx="33" cy="1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264"/>
                              <p:cNvSpPr>
                                <a:spLocks noChangeShapeType="1"/>
                              </p:cNvSpPr>
                              <p:nvPr/>
                            </p:nvSpPr>
                            <p:spPr bwMode="auto">
                              <a:xfrm flipV="1">
                                <a:off x="3273" y="3809"/>
                                <a:ext cx="67"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4" name="Group 265"/>
                            <p:cNvGrpSpPr>
                              <a:grpSpLocks/>
                            </p:cNvGrpSpPr>
                            <p:nvPr/>
                          </p:nvGrpSpPr>
                          <p:grpSpPr bwMode="auto">
                            <a:xfrm>
                              <a:off x="3277" y="3814"/>
                              <a:ext cx="100" cy="69"/>
                              <a:chOff x="3277" y="3814"/>
                              <a:chExt cx="100" cy="69"/>
                            </a:xfrm>
                          </p:grpSpPr>
                          <p:sp>
                            <p:nvSpPr>
                              <p:cNvPr id="96" name="Line 266"/>
                              <p:cNvSpPr>
                                <a:spLocks noChangeShapeType="1"/>
                              </p:cNvSpPr>
                              <p:nvPr/>
                            </p:nvSpPr>
                            <p:spPr bwMode="auto">
                              <a:xfrm flipV="1">
                                <a:off x="3277" y="3867"/>
                                <a:ext cx="33"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267"/>
                              <p:cNvSpPr>
                                <a:spLocks noChangeShapeType="1"/>
                              </p:cNvSpPr>
                              <p:nvPr/>
                            </p:nvSpPr>
                            <p:spPr bwMode="auto">
                              <a:xfrm flipV="1">
                                <a:off x="3310" y="3814"/>
                                <a:ext cx="67"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 name="Group 268"/>
                            <p:cNvGrpSpPr>
                              <a:grpSpLocks/>
                            </p:cNvGrpSpPr>
                            <p:nvPr/>
                          </p:nvGrpSpPr>
                          <p:grpSpPr bwMode="auto">
                            <a:xfrm>
                              <a:off x="3317" y="3816"/>
                              <a:ext cx="99" cy="69"/>
                              <a:chOff x="3317" y="3816"/>
                              <a:chExt cx="99" cy="69"/>
                            </a:xfrm>
                          </p:grpSpPr>
                          <p:sp>
                            <p:nvSpPr>
                              <p:cNvPr id="94" name="Line 269"/>
                              <p:cNvSpPr>
                                <a:spLocks noChangeShapeType="1"/>
                              </p:cNvSpPr>
                              <p:nvPr/>
                            </p:nvSpPr>
                            <p:spPr bwMode="auto">
                              <a:xfrm flipV="1">
                                <a:off x="3317" y="3869"/>
                                <a:ext cx="33"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270"/>
                              <p:cNvSpPr>
                                <a:spLocks noChangeShapeType="1"/>
                              </p:cNvSpPr>
                              <p:nvPr/>
                            </p:nvSpPr>
                            <p:spPr bwMode="auto">
                              <a:xfrm flipV="1">
                                <a:off x="3350" y="3816"/>
                                <a:ext cx="66"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271"/>
                            <p:cNvGrpSpPr>
                              <a:grpSpLocks/>
                            </p:cNvGrpSpPr>
                            <p:nvPr/>
                          </p:nvGrpSpPr>
                          <p:grpSpPr bwMode="auto">
                            <a:xfrm>
                              <a:off x="3355" y="3819"/>
                              <a:ext cx="100" cy="68"/>
                              <a:chOff x="3355" y="3819"/>
                              <a:chExt cx="100" cy="68"/>
                            </a:xfrm>
                          </p:grpSpPr>
                          <p:sp>
                            <p:nvSpPr>
                              <p:cNvPr id="92" name="Line 272"/>
                              <p:cNvSpPr>
                                <a:spLocks noChangeShapeType="1"/>
                              </p:cNvSpPr>
                              <p:nvPr/>
                            </p:nvSpPr>
                            <p:spPr bwMode="auto">
                              <a:xfrm flipV="1">
                                <a:off x="3355" y="3871"/>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273"/>
                              <p:cNvSpPr>
                                <a:spLocks noChangeShapeType="1"/>
                              </p:cNvSpPr>
                              <p:nvPr/>
                            </p:nvSpPr>
                            <p:spPr bwMode="auto">
                              <a:xfrm flipV="1">
                                <a:off x="3387" y="3819"/>
                                <a:ext cx="68"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7" name="Group 274"/>
                            <p:cNvGrpSpPr>
                              <a:grpSpLocks/>
                            </p:cNvGrpSpPr>
                            <p:nvPr/>
                          </p:nvGrpSpPr>
                          <p:grpSpPr bwMode="auto">
                            <a:xfrm>
                              <a:off x="3392" y="3822"/>
                              <a:ext cx="100" cy="69"/>
                              <a:chOff x="3392" y="3822"/>
                              <a:chExt cx="100" cy="69"/>
                            </a:xfrm>
                          </p:grpSpPr>
                          <p:sp>
                            <p:nvSpPr>
                              <p:cNvPr id="90" name="Line 275"/>
                              <p:cNvSpPr>
                                <a:spLocks noChangeShapeType="1"/>
                              </p:cNvSpPr>
                              <p:nvPr/>
                            </p:nvSpPr>
                            <p:spPr bwMode="auto">
                              <a:xfrm flipV="1">
                                <a:off x="3392" y="3875"/>
                                <a:ext cx="33"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76"/>
                              <p:cNvSpPr>
                                <a:spLocks noChangeShapeType="1"/>
                              </p:cNvSpPr>
                              <p:nvPr/>
                            </p:nvSpPr>
                            <p:spPr bwMode="auto">
                              <a:xfrm flipV="1">
                                <a:off x="3425" y="3822"/>
                                <a:ext cx="67"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 name="Group 277"/>
                            <p:cNvGrpSpPr>
                              <a:grpSpLocks/>
                            </p:cNvGrpSpPr>
                            <p:nvPr/>
                          </p:nvGrpSpPr>
                          <p:grpSpPr bwMode="auto">
                            <a:xfrm>
                              <a:off x="3428" y="3828"/>
                              <a:ext cx="99" cy="68"/>
                              <a:chOff x="3428" y="3828"/>
                              <a:chExt cx="99" cy="68"/>
                            </a:xfrm>
                          </p:grpSpPr>
                          <p:sp>
                            <p:nvSpPr>
                              <p:cNvPr id="88" name="Line 278"/>
                              <p:cNvSpPr>
                                <a:spLocks noChangeShapeType="1"/>
                              </p:cNvSpPr>
                              <p:nvPr/>
                            </p:nvSpPr>
                            <p:spPr bwMode="auto">
                              <a:xfrm flipV="1">
                                <a:off x="3428" y="3880"/>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279"/>
                              <p:cNvSpPr>
                                <a:spLocks noChangeShapeType="1"/>
                              </p:cNvSpPr>
                              <p:nvPr/>
                            </p:nvSpPr>
                            <p:spPr bwMode="auto">
                              <a:xfrm flipV="1">
                                <a:off x="3460" y="3828"/>
                                <a:ext cx="67"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 name="Group 280"/>
                            <p:cNvGrpSpPr>
                              <a:grpSpLocks/>
                            </p:cNvGrpSpPr>
                            <p:nvPr/>
                          </p:nvGrpSpPr>
                          <p:grpSpPr bwMode="auto">
                            <a:xfrm>
                              <a:off x="3465" y="3833"/>
                              <a:ext cx="99" cy="68"/>
                              <a:chOff x="3465" y="3833"/>
                              <a:chExt cx="99" cy="68"/>
                            </a:xfrm>
                          </p:grpSpPr>
                          <p:sp>
                            <p:nvSpPr>
                              <p:cNvPr id="86" name="Line 281"/>
                              <p:cNvSpPr>
                                <a:spLocks noChangeShapeType="1"/>
                              </p:cNvSpPr>
                              <p:nvPr/>
                            </p:nvSpPr>
                            <p:spPr bwMode="auto">
                              <a:xfrm flipV="1">
                                <a:off x="3465" y="3885"/>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282"/>
                              <p:cNvSpPr>
                                <a:spLocks noChangeShapeType="1"/>
                              </p:cNvSpPr>
                              <p:nvPr/>
                            </p:nvSpPr>
                            <p:spPr bwMode="auto">
                              <a:xfrm flipV="1">
                                <a:off x="3497" y="3833"/>
                                <a:ext cx="67"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0" name="Group 283"/>
                            <p:cNvGrpSpPr>
                              <a:grpSpLocks/>
                            </p:cNvGrpSpPr>
                            <p:nvPr/>
                          </p:nvGrpSpPr>
                          <p:grpSpPr bwMode="auto">
                            <a:xfrm>
                              <a:off x="3502" y="3834"/>
                              <a:ext cx="101" cy="70"/>
                              <a:chOff x="3502" y="3834"/>
                              <a:chExt cx="101" cy="70"/>
                            </a:xfrm>
                          </p:grpSpPr>
                          <p:sp>
                            <p:nvSpPr>
                              <p:cNvPr id="84" name="Line 284"/>
                              <p:cNvSpPr>
                                <a:spLocks noChangeShapeType="1"/>
                              </p:cNvSpPr>
                              <p:nvPr/>
                            </p:nvSpPr>
                            <p:spPr bwMode="auto">
                              <a:xfrm flipV="1">
                                <a:off x="3502" y="3887"/>
                                <a:ext cx="33" cy="1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285"/>
                              <p:cNvSpPr>
                                <a:spLocks noChangeShapeType="1"/>
                              </p:cNvSpPr>
                              <p:nvPr/>
                            </p:nvSpPr>
                            <p:spPr bwMode="auto">
                              <a:xfrm flipV="1">
                                <a:off x="3535" y="3834"/>
                                <a:ext cx="68"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1" name="Group 286"/>
                            <p:cNvGrpSpPr>
                              <a:grpSpLocks/>
                            </p:cNvGrpSpPr>
                            <p:nvPr/>
                          </p:nvGrpSpPr>
                          <p:grpSpPr bwMode="auto">
                            <a:xfrm>
                              <a:off x="3539" y="3837"/>
                              <a:ext cx="100" cy="68"/>
                              <a:chOff x="3539" y="3837"/>
                              <a:chExt cx="100" cy="68"/>
                            </a:xfrm>
                          </p:grpSpPr>
                          <p:sp>
                            <p:nvSpPr>
                              <p:cNvPr id="82" name="Line 287"/>
                              <p:cNvSpPr>
                                <a:spLocks noChangeShapeType="1"/>
                              </p:cNvSpPr>
                              <p:nvPr/>
                            </p:nvSpPr>
                            <p:spPr bwMode="auto">
                              <a:xfrm flipV="1">
                                <a:off x="3539" y="3889"/>
                                <a:ext cx="32" cy="16"/>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288"/>
                              <p:cNvSpPr>
                                <a:spLocks noChangeShapeType="1"/>
                              </p:cNvSpPr>
                              <p:nvPr/>
                            </p:nvSpPr>
                            <p:spPr bwMode="auto">
                              <a:xfrm flipV="1">
                                <a:off x="3571" y="3837"/>
                                <a:ext cx="68" cy="5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8" name="Group 289"/>
                          <p:cNvGrpSpPr>
                            <a:grpSpLocks/>
                          </p:cNvGrpSpPr>
                          <p:nvPr/>
                        </p:nvGrpSpPr>
                        <p:grpSpPr bwMode="auto">
                          <a:xfrm>
                            <a:off x="3655" y="3849"/>
                            <a:ext cx="144" cy="78"/>
                            <a:chOff x="3655" y="3849"/>
                            <a:chExt cx="144" cy="78"/>
                          </a:xfrm>
                        </p:grpSpPr>
                        <p:grpSp>
                          <p:nvGrpSpPr>
                            <p:cNvPr id="62" name="Group 290"/>
                            <p:cNvGrpSpPr>
                              <a:grpSpLocks/>
                            </p:cNvGrpSpPr>
                            <p:nvPr/>
                          </p:nvGrpSpPr>
                          <p:grpSpPr bwMode="auto">
                            <a:xfrm>
                              <a:off x="3715" y="3853"/>
                              <a:ext cx="84" cy="74"/>
                              <a:chOff x="3715" y="3853"/>
                              <a:chExt cx="84" cy="74"/>
                            </a:xfrm>
                          </p:grpSpPr>
                          <p:sp>
                            <p:nvSpPr>
                              <p:cNvPr id="69" name="Line 291"/>
                              <p:cNvSpPr>
                                <a:spLocks noChangeShapeType="1"/>
                              </p:cNvSpPr>
                              <p:nvPr/>
                            </p:nvSpPr>
                            <p:spPr bwMode="auto">
                              <a:xfrm flipV="1">
                                <a:off x="3715" y="3908"/>
                                <a:ext cx="29" cy="1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92"/>
                              <p:cNvSpPr>
                                <a:spLocks noChangeShapeType="1"/>
                              </p:cNvSpPr>
                              <p:nvPr/>
                            </p:nvSpPr>
                            <p:spPr bwMode="auto">
                              <a:xfrm flipV="1">
                                <a:off x="3744" y="3853"/>
                                <a:ext cx="55"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 name="Group 293"/>
                            <p:cNvGrpSpPr>
                              <a:grpSpLocks/>
                            </p:cNvGrpSpPr>
                            <p:nvPr/>
                          </p:nvGrpSpPr>
                          <p:grpSpPr bwMode="auto">
                            <a:xfrm>
                              <a:off x="3685" y="3850"/>
                              <a:ext cx="86" cy="75"/>
                              <a:chOff x="3685" y="3850"/>
                              <a:chExt cx="86" cy="75"/>
                            </a:xfrm>
                          </p:grpSpPr>
                          <p:sp>
                            <p:nvSpPr>
                              <p:cNvPr id="67" name="Line 294"/>
                              <p:cNvSpPr>
                                <a:spLocks noChangeShapeType="1"/>
                              </p:cNvSpPr>
                              <p:nvPr/>
                            </p:nvSpPr>
                            <p:spPr bwMode="auto">
                              <a:xfrm flipV="1">
                                <a:off x="3685" y="3905"/>
                                <a:ext cx="28" cy="20"/>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295"/>
                              <p:cNvSpPr>
                                <a:spLocks noChangeShapeType="1"/>
                              </p:cNvSpPr>
                              <p:nvPr/>
                            </p:nvSpPr>
                            <p:spPr bwMode="auto">
                              <a:xfrm flipV="1">
                                <a:off x="3713" y="3850"/>
                                <a:ext cx="58"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4" name="Group 296"/>
                            <p:cNvGrpSpPr>
                              <a:grpSpLocks/>
                            </p:cNvGrpSpPr>
                            <p:nvPr/>
                          </p:nvGrpSpPr>
                          <p:grpSpPr bwMode="auto">
                            <a:xfrm>
                              <a:off x="3655" y="3849"/>
                              <a:ext cx="83" cy="73"/>
                              <a:chOff x="3655" y="3849"/>
                              <a:chExt cx="83" cy="73"/>
                            </a:xfrm>
                          </p:grpSpPr>
                          <p:sp>
                            <p:nvSpPr>
                              <p:cNvPr id="65" name="Line 297"/>
                              <p:cNvSpPr>
                                <a:spLocks noChangeShapeType="1"/>
                              </p:cNvSpPr>
                              <p:nvPr/>
                            </p:nvSpPr>
                            <p:spPr bwMode="auto">
                              <a:xfrm flipV="1">
                                <a:off x="3655" y="3902"/>
                                <a:ext cx="29" cy="20"/>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298"/>
                              <p:cNvSpPr>
                                <a:spLocks noChangeShapeType="1"/>
                              </p:cNvSpPr>
                              <p:nvPr/>
                            </p:nvSpPr>
                            <p:spPr bwMode="auto">
                              <a:xfrm flipV="1">
                                <a:off x="3684" y="3849"/>
                                <a:ext cx="54" cy="5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9" name="Line 299"/>
                          <p:cNvSpPr>
                            <a:spLocks noChangeShapeType="1"/>
                          </p:cNvSpPr>
                          <p:nvPr/>
                        </p:nvSpPr>
                        <p:spPr bwMode="auto">
                          <a:xfrm>
                            <a:off x="3196" y="3824"/>
                            <a:ext cx="608" cy="5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00"/>
                          <p:cNvSpPr>
                            <a:spLocks noChangeShapeType="1"/>
                          </p:cNvSpPr>
                          <p:nvPr/>
                        </p:nvSpPr>
                        <p:spPr bwMode="auto">
                          <a:xfrm>
                            <a:off x="3174" y="3838"/>
                            <a:ext cx="620" cy="5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01"/>
                          <p:cNvSpPr>
                            <a:spLocks noChangeShapeType="1"/>
                          </p:cNvSpPr>
                          <p:nvPr/>
                        </p:nvSpPr>
                        <p:spPr bwMode="auto">
                          <a:xfrm>
                            <a:off x="3151" y="3853"/>
                            <a:ext cx="626" cy="6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2" name="Group 302"/>
                      <p:cNvGrpSpPr>
                        <a:grpSpLocks/>
                      </p:cNvGrpSpPr>
                      <p:nvPr/>
                    </p:nvGrpSpPr>
                    <p:grpSpPr bwMode="auto">
                      <a:xfrm>
                        <a:off x="3785" y="3865"/>
                        <a:ext cx="89" cy="86"/>
                        <a:chOff x="3785" y="3865"/>
                        <a:chExt cx="89" cy="86"/>
                      </a:xfrm>
                    </p:grpSpPr>
                    <p:sp>
                      <p:nvSpPr>
                        <p:cNvPr id="53" name="Line 303"/>
                        <p:cNvSpPr>
                          <a:spLocks noChangeShapeType="1"/>
                        </p:cNvSpPr>
                        <p:nvPr/>
                      </p:nvSpPr>
                      <p:spPr bwMode="auto">
                        <a:xfrm flipV="1">
                          <a:off x="3785" y="3914"/>
                          <a:ext cx="47" cy="37"/>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304"/>
                        <p:cNvSpPr>
                          <a:spLocks noChangeShapeType="1"/>
                        </p:cNvSpPr>
                        <p:nvPr/>
                      </p:nvSpPr>
                      <p:spPr bwMode="auto">
                        <a:xfrm flipV="1">
                          <a:off x="3832" y="3865"/>
                          <a:ext cx="42" cy="49"/>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aphicFrame>
              <p:nvGraphicFramePr>
                <p:cNvPr id="17" name="Object 305"/>
                <p:cNvGraphicFramePr>
                  <a:graphicFrameLocks/>
                </p:cNvGraphicFramePr>
                <p:nvPr/>
              </p:nvGraphicFramePr>
              <p:xfrm>
                <a:off x="1728" y="3011"/>
                <a:ext cx="1170" cy="825"/>
              </p:xfrm>
              <a:graphic>
                <a:graphicData uri="http://schemas.openxmlformats.org/presentationml/2006/ole">
                  <mc:AlternateContent xmlns:mc="http://schemas.openxmlformats.org/markup-compatibility/2006">
                    <mc:Choice xmlns:v="urn:schemas-microsoft-com:vml" Requires="v">
                      <p:oleObj spid="_x0000_s1260" name="Microsoft ClipArt Gallery" r:id="rId3" imgW="3886200" imgH="2743200" progId="MS_ClipArt_Gallery">
                        <p:embed/>
                      </p:oleObj>
                    </mc:Choice>
                    <mc:Fallback>
                      <p:oleObj name="Microsoft ClipArt Gallery" r:id="rId3" imgW="3886200" imgH="2743200" progId="MS_ClipArt_Gallery">
                        <p:embed/>
                        <p:pic>
                          <p:nvPicPr>
                            <p:cNvPr id="480561" name="Object 3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3011"/>
                              <a:ext cx="1170"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306"/>
                <p:cNvGraphicFramePr>
                  <a:graphicFrameLocks/>
                </p:cNvGraphicFramePr>
                <p:nvPr/>
              </p:nvGraphicFramePr>
              <p:xfrm>
                <a:off x="4368" y="3011"/>
                <a:ext cx="944" cy="844"/>
              </p:xfrm>
              <a:graphic>
                <a:graphicData uri="http://schemas.openxmlformats.org/presentationml/2006/ole">
                  <mc:AlternateContent xmlns:mc="http://schemas.openxmlformats.org/markup-compatibility/2006">
                    <mc:Choice xmlns:v="urn:schemas-microsoft-com:vml" Requires="v">
                      <p:oleObj spid="_x0000_s1261" name="Microsoft ClipArt Gallery" r:id="rId5" imgW="3473280" imgH="3106440" progId="MS_ClipArt_Gallery">
                        <p:embed/>
                      </p:oleObj>
                    </mc:Choice>
                    <mc:Fallback>
                      <p:oleObj name="Microsoft ClipArt Gallery" r:id="rId5" imgW="3473280" imgH="3106440" progId="MS_ClipArt_Gallery">
                        <p:embed/>
                        <p:pic>
                          <p:nvPicPr>
                            <p:cNvPr id="480562" name="Object 30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3011"/>
                              <a:ext cx="944" cy="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Line 307"/>
                <p:cNvSpPr>
                  <a:spLocks noChangeShapeType="1"/>
                </p:cNvSpPr>
                <p:nvPr/>
              </p:nvSpPr>
              <p:spPr bwMode="auto">
                <a:xfrm flipV="1">
                  <a:off x="864" y="1536"/>
                  <a:ext cx="240" cy="1536"/>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308"/>
                <p:cNvSpPr>
                  <a:spLocks noChangeShapeType="1"/>
                </p:cNvSpPr>
                <p:nvPr/>
              </p:nvSpPr>
              <p:spPr bwMode="auto">
                <a:xfrm flipH="1">
                  <a:off x="1392" y="2304"/>
                  <a:ext cx="336" cy="768"/>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309"/>
                <p:cNvSpPr>
                  <a:spLocks noChangeShapeType="1"/>
                </p:cNvSpPr>
                <p:nvPr/>
              </p:nvSpPr>
              <p:spPr bwMode="auto">
                <a:xfrm>
                  <a:off x="1728" y="2304"/>
                  <a:ext cx="240" cy="96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310"/>
                <p:cNvSpPr>
                  <a:spLocks noChangeShapeType="1"/>
                </p:cNvSpPr>
                <p:nvPr/>
              </p:nvSpPr>
              <p:spPr bwMode="auto">
                <a:xfrm flipV="1">
                  <a:off x="2448" y="2400"/>
                  <a:ext cx="384" cy="864"/>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311"/>
                <p:cNvSpPr>
                  <a:spLocks noChangeShapeType="1"/>
                </p:cNvSpPr>
                <p:nvPr/>
              </p:nvSpPr>
              <p:spPr bwMode="auto">
                <a:xfrm>
                  <a:off x="2832" y="2400"/>
                  <a:ext cx="480" cy="816"/>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312"/>
                <p:cNvSpPr>
                  <a:spLocks noChangeShapeType="1"/>
                </p:cNvSpPr>
                <p:nvPr/>
              </p:nvSpPr>
              <p:spPr bwMode="auto">
                <a:xfrm flipV="1">
                  <a:off x="3840" y="2352"/>
                  <a:ext cx="288" cy="864"/>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13"/>
                <p:cNvSpPr>
                  <a:spLocks noChangeShapeType="1"/>
                </p:cNvSpPr>
                <p:nvPr/>
              </p:nvSpPr>
              <p:spPr bwMode="auto">
                <a:xfrm>
                  <a:off x="4080" y="2400"/>
                  <a:ext cx="432" cy="768"/>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14"/>
                <p:cNvSpPr>
                  <a:spLocks noChangeShapeType="1"/>
                </p:cNvSpPr>
                <p:nvPr/>
              </p:nvSpPr>
              <p:spPr bwMode="auto">
                <a:xfrm>
                  <a:off x="4752" y="1536"/>
                  <a:ext cx="384" cy="1536"/>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315"/>
                <p:cNvSpPr>
                  <a:spLocks noChangeArrowheads="1"/>
                </p:cNvSpPr>
                <p:nvPr/>
              </p:nvSpPr>
              <p:spPr bwMode="auto">
                <a:xfrm>
                  <a:off x="2161" y="2445"/>
                  <a:ext cx="1577"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3200" b="1" dirty="0">
                      <a:effectLst>
                        <a:outerShdw blurRad="38100" dist="38100" dir="2700000" algn="tl">
                          <a:srgbClr val="C0C0C0"/>
                        </a:outerShdw>
                      </a:effectLst>
                    </a:rPr>
                    <a:t>JAVA </a:t>
                  </a:r>
                  <a:r>
                    <a:rPr lang="zh-CN" altLang="en-US" sz="3200" b="1" dirty="0" smtClean="0">
                      <a:effectLst>
                        <a:outerShdw blurRad="38100" dist="38100" dir="2700000" algn="tl">
                          <a:srgbClr val="C0C0C0"/>
                        </a:outerShdw>
                      </a:effectLst>
                    </a:rPr>
                    <a:t>解释器</a:t>
                  </a:r>
                  <a:endParaRPr lang="en-US" altLang="zh-CN" sz="3200" b="1" dirty="0">
                    <a:effectLst>
                      <a:outerShdw blurRad="38100" dist="38100" dir="2700000" algn="tl">
                        <a:srgbClr val="C0C0C0"/>
                      </a:outerShdw>
                    </a:effectLst>
                  </a:endParaRPr>
                </a:p>
              </p:txBody>
            </p:sp>
            <p:sp>
              <p:nvSpPr>
                <p:cNvPr id="28" name="Rectangle 316"/>
                <p:cNvSpPr>
                  <a:spLocks noChangeArrowheads="1"/>
                </p:cNvSpPr>
                <p:nvPr/>
              </p:nvSpPr>
              <p:spPr bwMode="auto">
                <a:xfrm>
                  <a:off x="1910" y="3974"/>
                  <a:ext cx="1025" cy="32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2400" dirty="0" smtClean="0">
                      <a:solidFill>
                        <a:srgbClr val="FF0000"/>
                      </a:solidFill>
                    </a:rPr>
                    <a:t>Mac OS 10</a:t>
                  </a:r>
                  <a:endParaRPr lang="en-US" altLang="zh-CN" sz="2400" dirty="0">
                    <a:solidFill>
                      <a:srgbClr val="FF0000"/>
                    </a:solidFill>
                  </a:endParaRPr>
                </a:p>
              </p:txBody>
            </p:sp>
            <p:sp>
              <p:nvSpPr>
                <p:cNvPr id="29" name="Rectangle 317"/>
                <p:cNvSpPr>
                  <a:spLocks noChangeArrowheads="1"/>
                </p:cNvSpPr>
                <p:nvPr/>
              </p:nvSpPr>
              <p:spPr bwMode="auto">
                <a:xfrm>
                  <a:off x="3254" y="3974"/>
                  <a:ext cx="548" cy="32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2400" dirty="0" smtClean="0">
                      <a:solidFill>
                        <a:srgbClr val="FF0000"/>
                      </a:solidFill>
                    </a:rPr>
                    <a:t>Linux</a:t>
                  </a:r>
                  <a:endParaRPr lang="en-US" altLang="zh-CN" sz="2400" dirty="0">
                    <a:solidFill>
                      <a:srgbClr val="FF0000"/>
                    </a:solidFill>
                  </a:endParaRPr>
                </a:p>
              </p:txBody>
            </p:sp>
            <p:sp>
              <p:nvSpPr>
                <p:cNvPr id="30" name="Rectangle 318"/>
                <p:cNvSpPr>
                  <a:spLocks noChangeArrowheads="1"/>
                </p:cNvSpPr>
                <p:nvPr/>
              </p:nvSpPr>
              <p:spPr bwMode="auto">
                <a:xfrm>
                  <a:off x="4310" y="3974"/>
                  <a:ext cx="1137" cy="32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2400" dirty="0">
                      <a:solidFill>
                        <a:srgbClr val="FF0000"/>
                      </a:solidFill>
                    </a:rPr>
                    <a:t>Windows </a:t>
                  </a:r>
                  <a:r>
                    <a:rPr lang="en-US" altLang="zh-CN" sz="2400" dirty="0" smtClean="0">
                      <a:solidFill>
                        <a:srgbClr val="FF0000"/>
                      </a:solidFill>
                    </a:rPr>
                    <a:t>10</a:t>
                  </a:r>
                  <a:endParaRPr lang="en-US" altLang="zh-CN" sz="2400" dirty="0">
                    <a:solidFill>
                      <a:srgbClr val="FF0000"/>
                    </a:solidFill>
                  </a:endParaRPr>
                </a:p>
              </p:txBody>
            </p:sp>
            <p:sp>
              <p:nvSpPr>
                <p:cNvPr id="31" name="Rectangle 319"/>
                <p:cNvSpPr>
                  <a:spLocks noChangeArrowheads="1"/>
                </p:cNvSpPr>
                <p:nvPr/>
              </p:nvSpPr>
              <p:spPr bwMode="auto">
                <a:xfrm>
                  <a:off x="2582" y="1276"/>
                  <a:ext cx="82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b="1" dirty="0">
                      <a:solidFill>
                        <a:schemeClr val="bg1"/>
                      </a:solidFill>
                    </a:rPr>
                    <a:t>(translator)</a:t>
                  </a:r>
                </a:p>
              </p:txBody>
            </p:sp>
            <p:sp>
              <p:nvSpPr>
                <p:cNvPr id="32" name="Rectangle 320"/>
                <p:cNvSpPr>
                  <a:spLocks noChangeArrowheads="1"/>
                </p:cNvSpPr>
                <p:nvPr/>
              </p:nvSpPr>
              <p:spPr bwMode="auto">
                <a:xfrm>
                  <a:off x="2294" y="2145"/>
                  <a:ext cx="156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b="1" dirty="0">
                      <a:solidFill>
                        <a:srgbClr val="FAFD00"/>
                      </a:solidFill>
                    </a:rPr>
                    <a:t>(same for all platforms)</a:t>
                  </a:r>
                </a:p>
              </p:txBody>
            </p:sp>
            <p:sp>
              <p:nvSpPr>
                <p:cNvPr id="33" name="Rectangle 321"/>
                <p:cNvSpPr>
                  <a:spLocks noChangeArrowheads="1"/>
                </p:cNvSpPr>
                <p:nvPr/>
              </p:nvSpPr>
              <p:spPr bwMode="auto">
                <a:xfrm>
                  <a:off x="1910" y="2713"/>
                  <a:ext cx="219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2000" b="1" dirty="0"/>
                    <a:t>(one for each different system)</a:t>
                  </a:r>
                </a:p>
              </p:txBody>
            </p:sp>
          </p:grpSp>
        </p:grpSp>
      </p:grpSp>
      <p:sp>
        <p:nvSpPr>
          <p:cNvPr id="326" name="Rectangle 2"/>
          <p:cNvSpPr>
            <a:spLocks noGrp="1" noChangeArrowheads="1"/>
          </p:cNvSpPr>
          <p:nvPr>
            <p:ph type="title"/>
          </p:nvPr>
        </p:nvSpPr>
        <p:spPr>
          <a:xfrm>
            <a:off x="533400" y="536167"/>
            <a:ext cx="8153400" cy="685800"/>
          </a:xfrm>
        </p:spPr>
        <p:txBody>
          <a:bodyPr>
            <a:normAutofit/>
          </a:bodyPr>
          <a:lstStyle/>
          <a:p>
            <a:r>
              <a:rPr lang="en-US" altLang="zh-CN" sz="4000" b="1" dirty="0" smtClean="0"/>
              <a:t>JAVA</a:t>
            </a:r>
            <a:r>
              <a:rPr lang="zh-CN" altLang="en-US" sz="4000" b="1" dirty="0" smtClean="0"/>
              <a:t>的运行过程</a:t>
            </a:r>
            <a:endParaRPr lang="en-US" altLang="zh-CN" sz="4000" b="1" dirty="0"/>
          </a:p>
        </p:txBody>
      </p:sp>
      <p:sp>
        <p:nvSpPr>
          <p:cNvPr id="327" name="Line 13"/>
          <p:cNvSpPr>
            <a:spLocks noChangeShapeType="1"/>
          </p:cNvSpPr>
          <p:nvPr/>
        </p:nvSpPr>
        <p:spPr bwMode="auto">
          <a:xfrm>
            <a:off x="609600" y="1257989"/>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8761439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997526" y="1955800"/>
            <a:ext cx="6450678" cy="3222625"/>
          </a:xfrm>
        </p:spPr>
        <p:txBody>
          <a:bodyPr>
            <a:normAutofit/>
          </a:bodyPr>
          <a:lstStyle/>
          <a:p>
            <a:r>
              <a:rPr lang="en-US" altLang="zh-CN" sz="3600" dirty="0" err="1"/>
              <a:t>Jre</a:t>
            </a:r>
            <a:r>
              <a:rPr lang="en-US" altLang="zh-CN" sz="3600" dirty="0"/>
              <a:t>: java runtime  environment</a:t>
            </a:r>
          </a:p>
          <a:p>
            <a:pPr lvl="1"/>
            <a:r>
              <a:rPr lang="en-US" altLang="zh-CN" sz="2800" dirty="0"/>
              <a:t>Java</a:t>
            </a:r>
            <a:r>
              <a:rPr lang="zh-CN" altLang="en-US" sz="2800" dirty="0"/>
              <a:t>程序的运行环境</a:t>
            </a:r>
            <a:endParaRPr lang="en-US" altLang="zh-CN" sz="2800" dirty="0"/>
          </a:p>
          <a:p>
            <a:r>
              <a:rPr lang="en-US" altLang="zh-CN" sz="3600" dirty="0" err="1"/>
              <a:t>Jdk:java</a:t>
            </a:r>
            <a:r>
              <a:rPr lang="en-US" altLang="zh-CN" sz="3600" dirty="0"/>
              <a:t> development  kits</a:t>
            </a:r>
          </a:p>
          <a:p>
            <a:pPr lvl="1"/>
            <a:r>
              <a:rPr lang="en-US" altLang="zh-CN" sz="2400" dirty="0"/>
              <a:t>Java</a:t>
            </a:r>
            <a:r>
              <a:rPr lang="zh-CN" altLang="en-US" sz="2400" dirty="0"/>
              <a:t>语言的开发 环境</a:t>
            </a:r>
          </a:p>
          <a:p>
            <a:pPr lvl="1"/>
            <a:endParaRPr lang="en-US" altLang="zh-CN" sz="1500" dirty="0"/>
          </a:p>
          <a:p>
            <a:endParaRPr lang="zh-CN" altLang="en-US" sz="1500" dirty="0"/>
          </a:p>
        </p:txBody>
      </p:sp>
      <p:sp>
        <p:nvSpPr>
          <p:cNvPr id="7" name="标题 1"/>
          <p:cNvSpPr txBox="1">
            <a:spLocks/>
          </p:cNvSpPr>
          <p:nvPr/>
        </p:nvSpPr>
        <p:spPr>
          <a:xfrm>
            <a:off x="628650" y="365127"/>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a:t>JAVA </a:t>
            </a:r>
            <a:r>
              <a:rPr lang="zh-CN" altLang="en-US" sz="4000" b="1" dirty="0"/>
              <a:t>开发</a:t>
            </a:r>
          </a:p>
        </p:txBody>
      </p:sp>
      <p:sp>
        <p:nvSpPr>
          <p:cNvPr id="8"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27826881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628650" y="1720736"/>
            <a:ext cx="6819554" cy="986905"/>
          </a:xfrm>
        </p:spPr>
        <p:txBody>
          <a:bodyPr>
            <a:normAutofit/>
          </a:bodyPr>
          <a:lstStyle/>
          <a:p>
            <a:r>
              <a:rPr lang="zh-CN" altLang="en-US" sz="2000" dirty="0" smtClean="0"/>
              <a:t>官网：</a:t>
            </a:r>
            <a:r>
              <a:rPr lang="en-US" altLang="zh-CN" sz="2000" dirty="0" smtClean="0"/>
              <a:t>https</a:t>
            </a:r>
            <a:r>
              <a:rPr lang="en-US" altLang="zh-CN" sz="2000" dirty="0"/>
              <a:t>://www.java.com/en/download/win10.jsp</a:t>
            </a:r>
          </a:p>
          <a:p>
            <a:r>
              <a:rPr lang="en-US" altLang="zh-CN" sz="2000" dirty="0" err="1" smtClean="0"/>
              <a:t>Jdk:java</a:t>
            </a:r>
            <a:r>
              <a:rPr lang="en-US" altLang="zh-CN" sz="2000" dirty="0" smtClean="0"/>
              <a:t> </a:t>
            </a:r>
            <a:r>
              <a:rPr lang="en-US" altLang="zh-CN" sz="2000" dirty="0"/>
              <a:t>development  </a:t>
            </a:r>
            <a:r>
              <a:rPr lang="en-US" altLang="zh-CN" sz="2000" dirty="0" smtClean="0"/>
              <a:t>kits</a:t>
            </a:r>
            <a:endParaRPr lang="en-US" altLang="zh-CN" sz="1050" dirty="0"/>
          </a:p>
          <a:p>
            <a:endParaRPr lang="zh-CN" altLang="en-US" sz="1050" dirty="0"/>
          </a:p>
        </p:txBody>
      </p:sp>
      <p:sp>
        <p:nvSpPr>
          <p:cNvPr id="7" name="标题 1"/>
          <p:cNvSpPr txBox="1">
            <a:spLocks/>
          </p:cNvSpPr>
          <p:nvPr/>
        </p:nvSpPr>
        <p:spPr>
          <a:xfrm>
            <a:off x="628650" y="805702"/>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a:t>JAVA </a:t>
            </a:r>
            <a:r>
              <a:rPr lang="zh-CN" altLang="en-US" sz="4000" b="1" dirty="0"/>
              <a:t>下载</a:t>
            </a:r>
          </a:p>
        </p:txBody>
      </p:sp>
      <p:sp>
        <p:nvSpPr>
          <p:cNvPr id="8" name="Line 13"/>
          <p:cNvSpPr>
            <a:spLocks noChangeShapeType="1"/>
          </p:cNvSpPr>
          <p:nvPr/>
        </p:nvSpPr>
        <p:spPr bwMode="auto">
          <a:xfrm>
            <a:off x="609600" y="1648691"/>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2" name="图片 1"/>
          <p:cNvPicPr>
            <a:picLocks noChangeAspect="1"/>
          </p:cNvPicPr>
          <p:nvPr/>
        </p:nvPicPr>
        <p:blipFill>
          <a:blip r:embed="rId3"/>
          <a:stretch>
            <a:fillRect/>
          </a:stretch>
        </p:blipFill>
        <p:spPr>
          <a:xfrm>
            <a:off x="686839" y="2491681"/>
            <a:ext cx="7044758" cy="3405707"/>
          </a:xfrm>
          <a:prstGeom prst="rect">
            <a:avLst/>
          </a:prstGeom>
        </p:spPr>
      </p:pic>
    </p:spTree>
    <p:extLst>
      <p:ext uri="{BB962C8B-B14F-4D97-AF65-F5344CB8AC3E}">
        <p14:creationId xmlns:p14="http://schemas.microsoft.com/office/powerpoint/2010/main" val="38825211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931024" y="1729048"/>
            <a:ext cx="6450678" cy="2576945"/>
          </a:xfrm>
        </p:spPr>
        <p:txBody>
          <a:bodyPr>
            <a:normAutofit/>
          </a:bodyPr>
          <a:lstStyle/>
          <a:p>
            <a:r>
              <a:rPr lang="zh-CN" altLang="en-US" sz="2400" dirty="0"/>
              <a:t>新建变量名：</a:t>
            </a:r>
            <a:r>
              <a:rPr lang="en-US" altLang="zh-CN" sz="2400" dirty="0"/>
              <a:t>JAVA_HOME</a:t>
            </a:r>
            <a:r>
              <a:rPr lang="zh-CN" altLang="en-US" sz="2400" dirty="0"/>
              <a:t>，变量值：</a:t>
            </a:r>
            <a:r>
              <a:rPr lang="en-US" altLang="zh-CN" sz="2400" dirty="0"/>
              <a:t>C:\Program Files\Java\jdk1.8.0_11</a:t>
            </a:r>
          </a:p>
          <a:p>
            <a:r>
              <a:rPr lang="zh-CN" altLang="en-US" sz="2400" dirty="0" smtClean="0"/>
              <a:t>打开</a:t>
            </a:r>
            <a:r>
              <a:rPr lang="en-US" altLang="zh-CN" sz="2400" dirty="0"/>
              <a:t>PATH</a:t>
            </a:r>
            <a:r>
              <a:rPr lang="zh-CN" altLang="en-US" sz="2400" dirty="0"/>
              <a:t>，添加变量值：</a:t>
            </a:r>
            <a:r>
              <a:rPr lang="en-US" altLang="zh-CN" sz="2400" dirty="0"/>
              <a:t>%JAVA_HOME%\bin;%JAVA_HOME%\</a:t>
            </a:r>
            <a:r>
              <a:rPr lang="en-US" altLang="zh-CN" sz="2400" dirty="0" err="1"/>
              <a:t>jre</a:t>
            </a:r>
            <a:r>
              <a:rPr lang="en-US" altLang="zh-CN" sz="2400" dirty="0"/>
              <a:t>\bin</a:t>
            </a:r>
          </a:p>
          <a:p>
            <a:r>
              <a:rPr lang="zh-CN" altLang="en-US" sz="2400" dirty="0" smtClean="0"/>
              <a:t>新建</a:t>
            </a:r>
            <a:r>
              <a:rPr lang="zh-CN" altLang="en-US" sz="2400" dirty="0"/>
              <a:t>变量名：</a:t>
            </a:r>
            <a:r>
              <a:rPr lang="en-US" altLang="zh-CN" sz="2400" dirty="0"/>
              <a:t>CLASSPATH</a:t>
            </a:r>
            <a:r>
              <a:rPr lang="zh-CN" altLang="en-US" sz="2400" dirty="0"/>
              <a:t>，变量值：</a:t>
            </a:r>
            <a:r>
              <a:rPr lang="en-US" altLang="zh-CN" sz="2400" dirty="0"/>
              <a:t>.;%JAVA_HOME%\lib\dt.jar;%JAVA_HOME</a:t>
            </a:r>
            <a:r>
              <a:rPr lang="en-US" altLang="zh-CN" sz="2400" dirty="0" smtClean="0"/>
              <a:t>%\</a:t>
            </a:r>
            <a:endParaRPr lang="en-US" altLang="zh-CN" sz="1100" dirty="0"/>
          </a:p>
          <a:p>
            <a:endParaRPr lang="zh-CN" altLang="en-US" sz="1100" dirty="0"/>
          </a:p>
        </p:txBody>
      </p:sp>
      <p:sp>
        <p:nvSpPr>
          <p:cNvPr id="7" name="标题 1"/>
          <p:cNvSpPr txBox="1">
            <a:spLocks/>
          </p:cNvSpPr>
          <p:nvPr/>
        </p:nvSpPr>
        <p:spPr>
          <a:xfrm>
            <a:off x="628650" y="597885"/>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a:t>JAVA </a:t>
            </a:r>
            <a:r>
              <a:rPr lang="zh-CN" altLang="en-US" sz="4000" b="1" dirty="0" smtClean="0"/>
              <a:t>环境变量配置</a:t>
            </a:r>
            <a:endParaRPr lang="zh-CN" altLang="en-US" sz="4000" b="1" dirty="0"/>
          </a:p>
        </p:txBody>
      </p:sp>
      <p:sp>
        <p:nvSpPr>
          <p:cNvPr id="8" name="Line 13"/>
          <p:cNvSpPr>
            <a:spLocks noChangeShapeType="1"/>
          </p:cNvSpPr>
          <p:nvPr/>
        </p:nvSpPr>
        <p:spPr bwMode="auto">
          <a:xfrm>
            <a:off x="609600" y="1440874"/>
            <a:ext cx="7620000" cy="0"/>
          </a:xfrm>
          <a:prstGeom prst="line">
            <a:avLst/>
          </a:prstGeom>
          <a:noFill/>
          <a:ln w="9525">
            <a:solidFill>
              <a:srgbClr val="00FFFF"/>
            </a:solidFill>
            <a:round/>
            <a:headEnd/>
            <a:tailEnd/>
          </a:ln>
        </p:spPr>
        <p:txBody>
          <a:bodyPr anchor="ctr">
            <a:spAutoFit/>
          </a:bodyPr>
          <a:lstStyle/>
          <a:p>
            <a:endParaRPr lang="zh-CN" altLang="en-US"/>
          </a:p>
        </p:txBody>
      </p:sp>
      <p:pic>
        <p:nvPicPr>
          <p:cNvPr id="3074" name="Picture 2" descr="https://images0.cnblogs.com/blog/45031/201309/10220512-333abd29876447959e4b0f7b1fc7d4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401" y="4508528"/>
            <a:ext cx="3400425"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4382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Rectangle 3"/>
          <p:cNvSpPr>
            <a:spLocks noGrp="1" noChangeArrowheads="1"/>
          </p:cNvSpPr>
          <p:nvPr>
            <p:ph idx="1"/>
          </p:nvPr>
        </p:nvSpPr>
        <p:spPr>
          <a:xfrm>
            <a:off x="628650" y="1372641"/>
            <a:ext cx="6405563" cy="1064622"/>
          </a:xfrm>
        </p:spPr>
        <p:txBody>
          <a:bodyPr>
            <a:normAutofit/>
          </a:bodyPr>
          <a:lstStyle/>
          <a:p>
            <a:pPr marL="742950" lvl="1" indent="-400050"/>
            <a:r>
              <a:rPr lang="en-US" altLang="zh-CN" sz="2400" b="1" dirty="0">
                <a:ea typeface="隶书" panose="02010509060101010101" pitchFamily="49" charset="-122"/>
              </a:rPr>
              <a:t>Eclipse</a:t>
            </a:r>
            <a:r>
              <a:rPr kumimoji="1" lang="en-US" altLang="zh-CN" sz="2400" b="1" dirty="0"/>
              <a:t> </a:t>
            </a:r>
            <a:r>
              <a:rPr kumimoji="1" lang="zh-CN" altLang="en-US" sz="2400" b="1" dirty="0"/>
              <a:t>：最受欢迎</a:t>
            </a:r>
            <a:endParaRPr kumimoji="1" lang="en-US" altLang="zh-CN" sz="2400" b="1" dirty="0"/>
          </a:p>
          <a:p>
            <a:pPr marL="742950" lvl="1" indent="-400050"/>
            <a:r>
              <a:rPr lang="en-US" altLang="zh-CN" sz="2400" b="1" dirty="0" err="1">
                <a:ea typeface="隶书" panose="02010509060101010101" pitchFamily="49" charset="-122"/>
              </a:rPr>
              <a:t>Myeclipse</a:t>
            </a:r>
            <a:r>
              <a:rPr lang="zh-CN" altLang="en-US" sz="2400" b="1" dirty="0">
                <a:ea typeface="隶书" panose="02010509060101010101" pitchFamily="49" charset="-122"/>
              </a:rPr>
              <a:t>：</a:t>
            </a:r>
            <a:r>
              <a:rPr kumimoji="1" lang="zh-CN" altLang="en-US" sz="2400" b="1" dirty="0"/>
              <a:t>包含极丰富的类库</a:t>
            </a:r>
            <a:r>
              <a:rPr kumimoji="1" lang="en-US" altLang="zh-CN" sz="2400" b="1" dirty="0"/>
              <a:t> </a:t>
            </a:r>
          </a:p>
        </p:txBody>
      </p:sp>
      <p:pic>
        <p:nvPicPr>
          <p:cNvPr id="3074" name="Picture 2" descr="https://ss2.bdstatic.com/70cFvnSh_Q1YnxGkpoWK1HF6hhy/it/u=1541976856,75012218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358904"/>
            <a:ext cx="3571875" cy="22431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51285133280&amp;di=2fe84b6cd09908e207121dd17fe51214&amp;imgtype=0&amp;src=http%3A%2F%2Fwww.xz7.com%2Fup%2FUploadPic%2F2012-6%2F201261914483456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56" y="2309602"/>
            <a:ext cx="3549832" cy="22924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1081087" y="5190953"/>
            <a:ext cx="6405563" cy="66952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zh-CN" altLang="en-US" sz="2400" b="1" dirty="0" smtClean="0">
                <a:ea typeface="隶书" panose="02010509060101010101" pitchFamily="49" charset="-122"/>
              </a:rPr>
              <a:t>便于包的管理，便于</a:t>
            </a:r>
            <a:r>
              <a:rPr kumimoji="1" lang="en-US" altLang="zh-CN" sz="3200" b="1" dirty="0" smtClean="0">
                <a:ea typeface="隶书" panose="02010509060101010101" pitchFamily="49" charset="-122"/>
              </a:rPr>
              <a:t>debug!!!</a:t>
            </a:r>
            <a:endParaRPr kumimoji="1" lang="en-US" altLang="zh-CN" sz="3200" b="1" dirty="0"/>
          </a:p>
        </p:txBody>
      </p:sp>
      <p:sp>
        <p:nvSpPr>
          <p:cNvPr id="11" name="标题 1"/>
          <p:cNvSpPr txBox="1">
            <a:spLocks/>
          </p:cNvSpPr>
          <p:nvPr/>
        </p:nvSpPr>
        <p:spPr>
          <a:xfrm>
            <a:off x="628650" y="456570"/>
            <a:ext cx="7886700" cy="91503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4000" b="1" dirty="0"/>
              <a:t>JAVA </a:t>
            </a:r>
            <a:r>
              <a:rPr lang="zh-CN" altLang="en-US" sz="4000" b="1" dirty="0"/>
              <a:t>常用</a:t>
            </a:r>
            <a:r>
              <a:rPr lang="en-US" altLang="zh-CN" sz="4000" b="1" dirty="0"/>
              <a:t>IDE</a:t>
            </a:r>
            <a:endParaRPr lang="zh-CN" altLang="en-US" sz="4000" b="1" dirty="0"/>
          </a:p>
        </p:txBody>
      </p:sp>
      <p:sp>
        <p:nvSpPr>
          <p:cNvPr id="12" name="Line 13"/>
          <p:cNvSpPr>
            <a:spLocks noChangeShapeType="1"/>
          </p:cNvSpPr>
          <p:nvPr/>
        </p:nvSpPr>
        <p:spPr bwMode="auto">
          <a:xfrm>
            <a:off x="609600" y="1208116"/>
            <a:ext cx="7620000" cy="0"/>
          </a:xfrm>
          <a:prstGeom prst="line">
            <a:avLst/>
          </a:prstGeom>
          <a:noFill/>
          <a:ln w="9525">
            <a:solidFill>
              <a:srgbClr val="00FFFF"/>
            </a:solidFill>
            <a:round/>
            <a:headEnd/>
            <a:tailEnd/>
          </a:ln>
        </p:spPr>
        <p:txBody>
          <a:bodyPr anchor="ctr">
            <a:spAutoFit/>
          </a:bodyPr>
          <a:lstStyle/>
          <a:p>
            <a:endParaRPr lang="zh-CN" altLang="en-US"/>
          </a:p>
        </p:txBody>
      </p:sp>
    </p:spTree>
    <p:extLst>
      <p:ext uri="{BB962C8B-B14F-4D97-AF65-F5344CB8AC3E}">
        <p14:creationId xmlns:p14="http://schemas.microsoft.com/office/powerpoint/2010/main" val="76681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1132</TotalTime>
  <Words>5138</Words>
  <Application>Microsoft Office PowerPoint</Application>
  <PresentationFormat>全屏显示(4:3)</PresentationFormat>
  <Paragraphs>948</Paragraphs>
  <Slides>112</Slides>
  <Notes>18</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112</vt:i4>
      </vt:variant>
    </vt:vector>
  </HeadingPairs>
  <TitlesOfParts>
    <vt:vector size="134" baseType="lpstr">
      <vt:lpstr>-apple-system</vt:lpstr>
      <vt:lpstr>Microsoft YaHei UI</vt:lpstr>
      <vt:lpstr>PMingLiU</vt:lpstr>
      <vt:lpstr>PMingLiU</vt:lpstr>
      <vt:lpstr>华文行楷</vt:lpstr>
      <vt:lpstr>宋体</vt:lpstr>
      <vt:lpstr>微软雅黑</vt:lpstr>
      <vt:lpstr>楷体_GB2312</vt:lpstr>
      <vt:lpstr>等线</vt:lpstr>
      <vt:lpstr>等线 Light</vt:lpstr>
      <vt:lpstr>隶书</vt:lpstr>
      <vt:lpstr>黑体</vt:lpstr>
      <vt:lpstr>Arial</vt:lpstr>
      <vt:lpstr>Arial</vt:lpstr>
      <vt:lpstr>Calibri</vt:lpstr>
      <vt:lpstr>Symbol</vt:lpstr>
      <vt:lpstr>Tahoma</vt:lpstr>
      <vt:lpstr>Times New Roman</vt:lpstr>
      <vt:lpstr>Verdana</vt:lpstr>
      <vt:lpstr>Wingdings</vt:lpstr>
      <vt:lpstr>Office 主题​​</vt:lpstr>
      <vt:lpstr>Microsoft ClipArt Gallery</vt:lpstr>
      <vt:lpstr>JAVA语言程序设计</vt:lpstr>
      <vt:lpstr>关于这门课</vt:lpstr>
      <vt:lpstr>课程说明</vt:lpstr>
      <vt:lpstr>JAVA教材</vt:lpstr>
      <vt:lpstr>JAVA资料推荐</vt:lpstr>
      <vt:lpstr>JAVA资料推荐</vt:lpstr>
      <vt:lpstr>其它资料推荐</vt:lpstr>
      <vt:lpstr>What You Can Learn From a Course</vt:lpstr>
      <vt:lpstr>How to Take a Course Well</vt:lpstr>
      <vt:lpstr>How to Take a Course Well</vt:lpstr>
      <vt:lpstr>What You Need</vt:lpstr>
      <vt:lpstr>题外话</vt:lpstr>
      <vt:lpstr>About JAVA Course</vt:lpstr>
      <vt:lpstr>How to Learn JAVA Well</vt:lpstr>
      <vt:lpstr>关于计算机学科</vt:lpstr>
      <vt:lpstr>PowerPoint 演示文稿</vt:lpstr>
      <vt:lpstr>PowerPoint 演示文稿</vt:lpstr>
      <vt:lpstr>PowerPoint 演示文稿</vt:lpstr>
      <vt:lpstr>PowerPoint 演示文稿</vt:lpstr>
      <vt:lpstr>PowerPoint 演示文稿</vt:lpstr>
      <vt:lpstr>什么是程序设计语言？？</vt:lpstr>
      <vt:lpstr>PowerPoint 演示文稿</vt:lpstr>
      <vt:lpstr>PowerPoint 演示文稿</vt:lpstr>
      <vt:lpstr>PowerPoint 演示文稿</vt:lpstr>
      <vt:lpstr>什么是程序设计语言？？</vt:lpstr>
      <vt:lpstr>PowerPoint 演示文稿</vt:lpstr>
      <vt:lpstr>PowerPoint 演示文稿</vt:lpstr>
      <vt:lpstr>计算机理论基础：图灵机</vt:lpstr>
      <vt:lpstr>计算机理论基础：图灵机</vt:lpstr>
      <vt:lpstr>计算机理论基础：图灵机</vt:lpstr>
      <vt:lpstr>一个给定机器的“程序”</vt:lpstr>
      <vt:lpstr>PowerPoint 演示文稿</vt:lpstr>
      <vt:lpstr>PowerPoint 演示文稿</vt:lpstr>
      <vt:lpstr>PowerPoint 演示文稿</vt:lpstr>
      <vt:lpstr>计算机理论基础：图灵机</vt:lpstr>
      <vt:lpstr>PowerPoint 演示文稿</vt:lpstr>
      <vt:lpstr>PowerPoint 演示文稿</vt:lpstr>
      <vt:lpstr>PowerPoint 演示文稿</vt:lpstr>
      <vt:lpstr>什么是程序设计语言？？</vt:lpstr>
      <vt:lpstr>PowerPoint 演示文稿</vt:lpstr>
      <vt:lpstr>什么是程序设计语言（PL）?</vt:lpstr>
      <vt:lpstr>程序设计语言（PL）怎么来的?</vt:lpstr>
      <vt:lpstr>程序设计语言（PL）怎么来的?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What Remains？</vt:lpstr>
      <vt:lpstr>PowerPoint 演示文稿</vt:lpstr>
      <vt:lpstr>PowerPoint 演示文稿</vt:lpstr>
      <vt:lpstr>PowerPoint 演示文稿</vt:lpstr>
      <vt:lpstr>PowerPoint 演示文稿</vt:lpstr>
      <vt:lpstr>PowerPoint 演示文稿</vt:lpstr>
      <vt:lpstr>程序设计语言流行程度</vt:lpstr>
      <vt:lpstr>排名前20语言的初创和发行时间</vt:lpstr>
      <vt:lpstr>程序设计语言流行程度</vt:lpstr>
      <vt:lpstr>程序设计语言流行程度</vt:lpstr>
      <vt:lpstr>About JAVA</vt:lpstr>
      <vt:lpstr>About JAVA</vt:lpstr>
      <vt:lpstr>About JAVA</vt:lpstr>
      <vt:lpstr>PowerPoint 演示文稿</vt:lpstr>
      <vt:lpstr>Java Editions</vt:lpstr>
      <vt:lpstr>PowerPoint 演示文稿</vt:lpstr>
      <vt:lpstr>PowerPoint 演示文稿</vt:lpstr>
      <vt:lpstr>PowerPoint 演示文稿</vt:lpstr>
      <vt:lpstr>PowerPoint 演示文稿</vt:lpstr>
      <vt:lpstr>PowerPoint 演示文稿</vt:lpstr>
      <vt:lpstr>PowerPoint 演示文稿</vt:lpstr>
      <vt:lpstr>简单的</vt:lpstr>
      <vt:lpstr>面向对象的</vt:lpstr>
      <vt:lpstr>PowerPoint 演示文稿</vt:lpstr>
      <vt:lpstr>分布的 </vt:lpstr>
      <vt:lpstr>PowerPoint 演示文稿</vt:lpstr>
      <vt:lpstr>解释型</vt:lpstr>
      <vt:lpstr>安全性</vt:lpstr>
      <vt:lpstr>鲁棒性 </vt:lpstr>
      <vt:lpstr>自然的</vt:lpstr>
      <vt:lpstr>可移植的</vt:lpstr>
      <vt:lpstr>PowerPoint 演示文稿</vt:lpstr>
      <vt:lpstr>PowerPoint 演示文稿</vt:lpstr>
      <vt:lpstr>Java 与C++</vt:lpstr>
      <vt:lpstr>PowerPoint 演示文稿</vt:lpstr>
      <vt:lpstr>PowerPoint 演示文稿</vt:lpstr>
      <vt:lpstr>Added Features from C++</vt:lpstr>
      <vt:lpstr>Java 与 Python</vt:lpstr>
      <vt:lpstr>Java 与 Python</vt:lpstr>
      <vt:lpstr>Write once, test everywhere. Write once, run everywhere. </vt:lpstr>
      <vt:lpstr>JAVA的运行过程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Hello World</vt:lpstr>
      <vt:lpstr>代码：</vt:lpstr>
      <vt:lpstr>What happened?</vt:lpstr>
      <vt:lpstr>Java 程序一般规范</vt:lpstr>
      <vt:lpstr>注意事项(总结)</vt:lpstr>
      <vt:lpstr>常见错误（编译错误）</vt:lpstr>
      <vt:lpstr>常见错误（运行时错误）</vt:lpstr>
      <vt:lpstr>作业</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Java 概述</dc:title>
  <dc:creator>陈 旭阳</dc:creator>
  <cp:lastModifiedBy>陈 旭阳</cp:lastModifiedBy>
  <cp:revision>108</cp:revision>
  <dcterms:created xsi:type="dcterms:W3CDTF">2019-01-05T19:16:56Z</dcterms:created>
  <dcterms:modified xsi:type="dcterms:W3CDTF">2019-03-03T03:56:50Z</dcterms:modified>
</cp:coreProperties>
</file>